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3.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68.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56" r:id="rId2"/>
    <p:sldId id="257" r:id="rId3"/>
    <p:sldId id="339" r:id="rId4"/>
    <p:sldId id="338" r:id="rId5"/>
    <p:sldId id="337" r:id="rId6"/>
    <p:sldId id="315" r:id="rId7"/>
    <p:sldId id="336" r:id="rId8"/>
    <p:sldId id="335" r:id="rId9"/>
    <p:sldId id="334" r:id="rId10"/>
    <p:sldId id="341" r:id="rId11"/>
    <p:sldId id="325" r:id="rId12"/>
    <p:sldId id="332" r:id="rId13"/>
    <p:sldId id="333" r:id="rId14"/>
    <p:sldId id="331" r:id="rId15"/>
    <p:sldId id="328" r:id="rId16"/>
    <p:sldId id="329" r:id="rId17"/>
  </p:sldIdLst>
  <p:sldSz cx="20104100" cy="7410450"/>
  <p:notesSz cx="20104100" cy="74104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 id="2" name="Thuy Aixukahao" initials="TA" lastIdx="1" clrIdx="1">
    <p:extLst>
      <p:ext uri="{19B8F6BF-5375-455C-9EA6-DF929625EA0E}">
        <p15:presenceInfo xmlns:p15="http://schemas.microsoft.com/office/powerpoint/2012/main" userId="349398e28396636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0877D"/>
    <a:srgbClr val="98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07" autoAdjust="0"/>
    <p:restoredTop sz="93842" autoAdjust="0"/>
  </p:normalViewPr>
  <p:slideViewPr>
    <p:cSldViewPr>
      <p:cViewPr varScale="1">
        <p:scale>
          <a:sx n="84" d="100"/>
          <a:sy n="84" d="100"/>
        </p:scale>
        <p:origin x="60" y="558"/>
      </p:cViewPr>
      <p:guideLst>
        <p:guide orient="horz" pos="2880"/>
        <p:guide pos="2160"/>
      </p:guideLst>
    </p:cSldViewPr>
  </p:slideViewPr>
  <p:notesTextViewPr>
    <p:cViewPr>
      <p:scale>
        <a:sx n="100" d="100"/>
        <a:sy n="100" d="100"/>
      </p:scale>
      <p:origin x="0" y="0"/>
    </p:cViewPr>
  </p:notesTextViewPr>
  <p:notesViewPr>
    <p:cSldViewPr>
      <p:cViewPr varScale="1">
        <p:scale>
          <a:sx n="63" d="100"/>
          <a:sy n="63" d="100"/>
        </p:scale>
        <p:origin x="9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556FFD-47E6-4CA1-869D-75D35B058DD2}"/>
              </a:ext>
            </a:extLst>
          </p:cNvPr>
          <p:cNvSpPr>
            <a:spLocks noGrp="1"/>
          </p:cNvSpPr>
          <p:nvPr>
            <p:ph type="hdr" sz="quarter"/>
          </p:nvPr>
        </p:nvSpPr>
        <p:spPr>
          <a:xfrm>
            <a:off x="0" y="0"/>
            <a:ext cx="8712200" cy="371475"/>
          </a:xfrm>
          <a:prstGeom prst="rect">
            <a:avLst/>
          </a:prstGeom>
        </p:spPr>
        <p:txBody>
          <a:bodyPr vert="horz" lIns="91440" tIns="45720" rIns="91440" bIns="45720" rtlCol="0"/>
          <a:lstStyle>
            <a:lvl1pPr algn="l">
              <a:defRPr sz="1200"/>
            </a:lvl1pPr>
          </a:lstStyle>
          <a:p>
            <a:r>
              <a:rPr lang="vi-VN"/>
              <a:t>CÔNG TY TNHH THƯƠNG MẠI VÀ DỊCH VỤ KHOA HỌC CÔNG NGHỆ ĐO LƯỜNG</a:t>
            </a:r>
            <a:endParaRPr lang="en-US"/>
          </a:p>
        </p:txBody>
      </p:sp>
      <p:sp>
        <p:nvSpPr>
          <p:cNvPr id="3" name="Date Placeholder 2">
            <a:extLst>
              <a:ext uri="{FF2B5EF4-FFF2-40B4-BE49-F238E27FC236}">
                <a16:creationId xmlns:a16="http://schemas.microsoft.com/office/drawing/2014/main" id="{1ECBFD32-0DFC-476D-B799-FDBB96839634}"/>
              </a:ext>
            </a:extLst>
          </p:cNvPr>
          <p:cNvSpPr>
            <a:spLocks noGrp="1"/>
          </p:cNvSpPr>
          <p:nvPr>
            <p:ph type="dt" sz="quarter" idx="1"/>
          </p:nvPr>
        </p:nvSpPr>
        <p:spPr>
          <a:xfrm>
            <a:off x="11387138" y="0"/>
            <a:ext cx="8712200" cy="371475"/>
          </a:xfrm>
          <a:prstGeom prst="rect">
            <a:avLst/>
          </a:prstGeom>
        </p:spPr>
        <p:txBody>
          <a:bodyPr vert="horz" lIns="91440" tIns="45720" rIns="91440" bIns="45720" rtlCol="0"/>
          <a:lstStyle>
            <a:lvl1pPr algn="r">
              <a:defRPr sz="1200"/>
            </a:lvl1pPr>
          </a:lstStyle>
          <a:p>
            <a:fld id="{83585743-E3C7-4EAF-9FE8-36AFB27B796E}" type="datetimeFigureOut">
              <a:rPr lang="en-US" smtClean="0"/>
              <a:t>2/27/2021</a:t>
            </a:fld>
            <a:endParaRPr lang="en-US"/>
          </a:p>
        </p:txBody>
      </p:sp>
      <p:sp>
        <p:nvSpPr>
          <p:cNvPr id="4" name="Footer Placeholder 3">
            <a:extLst>
              <a:ext uri="{FF2B5EF4-FFF2-40B4-BE49-F238E27FC236}">
                <a16:creationId xmlns:a16="http://schemas.microsoft.com/office/drawing/2014/main" id="{225239D6-031D-49F9-884D-B0DD95D86616}"/>
              </a:ext>
            </a:extLst>
          </p:cNvPr>
          <p:cNvSpPr>
            <a:spLocks noGrp="1"/>
          </p:cNvSpPr>
          <p:nvPr>
            <p:ph type="ftr" sz="quarter" idx="2"/>
          </p:nvPr>
        </p:nvSpPr>
        <p:spPr>
          <a:xfrm>
            <a:off x="0" y="7038975"/>
            <a:ext cx="8712200" cy="371475"/>
          </a:xfrm>
          <a:prstGeom prst="rect">
            <a:avLst/>
          </a:prstGeom>
        </p:spPr>
        <p:txBody>
          <a:bodyPr vert="horz" lIns="91440" tIns="45720" rIns="91440" bIns="45720" rtlCol="0" anchor="b"/>
          <a:lstStyle>
            <a:lvl1pPr algn="l">
              <a:defRPr sz="1200"/>
            </a:lvl1pPr>
          </a:lstStyle>
          <a:p>
            <a:r>
              <a:rPr lang="vi-VN"/>
              <a:t>CÔNG TY TNHH THƯƠNG MẠI VÀ DỊCH VỤ KHOA HỌC CÔNG NGHỆ ĐO LƯỜNG</a:t>
            </a:r>
            <a:endParaRPr lang="en-US"/>
          </a:p>
        </p:txBody>
      </p:sp>
      <p:sp>
        <p:nvSpPr>
          <p:cNvPr id="5" name="Slide Number Placeholder 4">
            <a:extLst>
              <a:ext uri="{FF2B5EF4-FFF2-40B4-BE49-F238E27FC236}">
                <a16:creationId xmlns:a16="http://schemas.microsoft.com/office/drawing/2014/main" id="{9954FF80-AC11-43C2-8A63-44827CDD0D75}"/>
              </a:ext>
            </a:extLst>
          </p:cNvPr>
          <p:cNvSpPr>
            <a:spLocks noGrp="1"/>
          </p:cNvSpPr>
          <p:nvPr>
            <p:ph type="sldNum" sz="quarter" idx="3"/>
          </p:nvPr>
        </p:nvSpPr>
        <p:spPr>
          <a:xfrm>
            <a:off x="11387138" y="7038975"/>
            <a:ext cx="8712200" cy="371475"/>
          </a:xfrm>
          <a:prstGeom prst="rect">
            <a:avLst/>
          </a:prstGeom>
        </p:spPr>
        <p:txBody>
          <a:bodyPr vert="horz" lIns="91440" tIns="45720" rIns="91440" bIns="45720" rtlCol="0" anchor="b"/>
          <a:lstStyle>
            <a:lvl1pPr algn="r">
              <a:defRPr sz="1200"/>
            </a:lvl1pPr>
          </a:lstStyle>
          <a:p>
            <a:fld id="{20D364BA-E511-4831-8983-E7AEBE3FDA7B}" type="slidenum">
              <a:rPr lang="en-US" smtClean="0"/>
              <a:t>‹#›</a:t>
            </a:fld>
            <a:endParaRPr lang="en-US"/>
          </a:p>
        </p:txBody>
      </p:sp>
    </p:spTree>
    <p:extLst>
      <p:ext uri="{BB962C8B-B14F-4D97-AF65-F5344CB8AC3E}">
        <p14:creationId xmlns:p14="http://schemas.microsoft.com/office/powerpoint/2010/main" val="124602299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371475"/>
          </a:xfrm>
          <a:prstGeom prst="rect">
            <a:avLst/>
          </a:prstGeom>
        </p:spPr>
        <p:txBody>
          <a:bodyPr vert="horz" lIns="91440" tIns="45720" rIns="91440" bIns="45720" rtlCol="0"/>
          <a:lstStyle>
            <a:lvl1pPr algn="l">
              <a:defRPr sz="1200"/>
            </a:lvl1pPr>
          </a:lstStyle>
          <a:p>
            <a:r>
              <a:rPr lang="vi-VN"/>
              <a:t>CÔNG TY TNHH THƯƠNG MẠI VÀ DỊCH VỤ KHOA HỌC CÔNG NGHỆ ĐO LƯỜNG</a:t>
            </a:r>
            <a:endParaRPr lang="en-US"/>
          </a:p>
        </p:txBody>
      </p:sp>
      <p:sp>
        <p:nvSpPr>
          <p:cNvPr id="3" name="Date Placeholder 2"/>
          <p:cNvSpPr>
            <a:spLocks noGrp="1"/>
          </p:cNvSpPr>
          <p:nvPr>
            <p:ph type="dt" idx="1"/>
          </p:nvPr>
        </p:nvSpPr>
        <p:spPr>
          <a:xfrm>
            <a:off x="11387138" y="0"/>
            <a:ext cx="8712200" cy="371475"/>
          </a:xfrm>
          <a:prstGeom prst="rect">
            <a:avLst/>
          </a:prstGeom>
        </p:spPr>
        <p:txBody>
          <a:bodyPr vert="horz" lIns="91440" tIns="45720" rIns="91440" bIns="45720" rtlCol="0"/>
          <a:lstStyle>
            <a:lvl1pPr algn="r">
              <a:defRPr sz="1200"/>
            </a:lvl1pPr>
          </a:lstStyle>
          <a:p>
            <a:fld id="{7A1FD02C-86BD-4375-BBA3-79CC2FD385A4}" type="datetimeFigureOut">
              <a:rPr lang="en-US" smtClean="0"/>
              <a:t>2/27/2021</a:t>
            </a:fld>
            <a:endParaRPr lang="en-US"/>
          </a:p>
        </p:txBody>
      </p:sp>
      <p:sp>
        <p:nvSpPr>
          <p:cNvPr id="4" name="Slide Image Placeholder 3"/>
          <p:cNvSpPr>
            <a:spLocks noGrp="1" noRot="1" noChangeAspect="1"/>
          </p:cNvSpPr>
          <p:nvPr>
            <p:ph type="sldImg" idx="2"/>
          </p:nvPr>
        </p:nvSpPr>
        <p:spPr>
          <a:xfrm>
            <a:off x="6661150" y="927100"/>
            <a:ext cx="6781800" cy="25003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3565525"/>
            <a:ext cx="16084550" cy="29194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038975"/>
            <a:ext cx="8712200" cy="371475"/>
          </a:xfrm>
          <a:prstGeom prst="rect">
            <a:avLst/>
          </a:prstGeom>
        </p:spPr>
        <p:txBody>
          <a:bodyPr vert="horz" lIns="91440" tIns="45720" rIns="91440" bIns="45720" rtlCol="0" anchor="b"/>
          <a:lstStyle>
            <a:lvl1pPr algn="l">
              <a:defRPr sz="1200"/>
            </a:lvl1pPr>
          </a:lstStyle>
          <a:p>
            <a:r>
              <a:rPr lang="vi-VN"/>
              <a:t>CÔNG TY TNHH THƯƠNG MẠI VÀ DỊCH VỤ KHOA HỌC CÔNG NGHỆ ĐO LƯỜNG</a:t>
            </a:r>
            <a:endParaRPr lang="en-US"/>
          </a:p>
        </p:txBody>
      </p:sp>
      <p:sp>
        <p:nvSpPr>
          <p:cNvPr id="7" name="Slide Number Placeholder 6"/>
          <p:cNvSpPr>
            <a:spLocks noGrp="1"/>
          </p:cNvSpPr>
          <p:nvPr>
            <p:ph type="sldNum" sz="quarter" idx="5"/>
          </p:nvPr>
        </p:nvSpPr>
        <p:spPr>
          <a:xfrm>
            <a:off x="11387138" y="7038975"/>
            <a:ext cx="8712200" cy="371475"/>
          </a:xfrm>
          <a:prstGeom prst="rect">
            <a:avLst/>
          </a:prstGeom>
        </p:spPr>
        <p:txBody>
          <a:bodyPr vert="horz" lIns="91440" tIns="45720" rIns="91440" bIns="45720" rtlCol="0" anchor="b"/>
          <a:lstStyle>
            <a:lvl1pPr algn="r">
              <a:defRPr sz="1200"/>
            </a:lvl1pPr>
          </a:lstStyle>
          <a:p>
            <a:fld id="{18D010F3-E47C-4205-B734-A6D8FCFF9B09}" type="slidenum">
              <a:rPr lang="en-US" smtClean="0"/>
              <a:t>‹#›</a:t>
            </a:fld>
            <a:endParaRPr lang="en-US"/>
          </a:p>
        </p:txBody>
      </p:sp>
    </p:spTree>
    <p:extLst>
      <p:ext uri="{BB962C8B-B14F-4D97-AF65-F5344CB8AC3E}">
        <p14:creationId xmlns:p14="http://schemas.microsoft.com/office/powerpoint/2010/main" val="818348921"/>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1</a:t>
            </a:fld>
            <a:endParaRPr lang="en-US"/>
          </a:p>
        </p:txBody>
      </p:sp>
    </p:spTree>
    <p:extLst>
      <p:ext uri="{BB962C8B-B14F-4D97-AF65-F5344CB8AC3E}">
        <p14:creationId xmlns:p14="http://schemas.microsoft.com/office/powerpoint/2010/main" val="3821081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10F3-E47C-4205-B734-A6D8FCFF9B09}" type="slidenum">
              <a:rPr lang="en-US" smtClean="0"/>
              <a:t>10</a:t>
            </a:fld>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Header Placeholder 5"/>
          <p:cNvSpPr>
            <a:spLocks noGrp="1"/>
          </p:cNvSpPr>
          <p:nvPr>
            <p:ph type="hdr" sz="quarter"/>
          </p:nvPr>
        </p:nvSpPr>
        <p:spPr/>
        <p:txBody>
          <a:bodyPr/>
          <a:lstStyle/>
          <a:p>
            <a:r>
              <a:rPr lang="vi-VN"/>
              <a:t>CÔNG TY TNHH THƯƠNG MẠI VÀ DỊCH VỤ KHOA HỌC CÔNG NGHỆ ĐO LƯỜNG</a:t>
            </a:r>
            <a:endParaRPr lang="en-US"/>
          </a:p>
        </p:txBody>
      </p:sp>
    </p:spTree>
    <p:extLst>
      <p:ext uri="{BB962C8B-B14F-4D97-AF65-F5344CB8AC3E}">
        <p14:creationId xmlns:p14="http://schemas.microsoft.com/office/powerpoint/2010/main" val="3764912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11</a:t>
            </a:fld>
            <a:endParaRPr lang="en-US"/>
          </a:p>
        </p:txBody>
      </p:sp>
    </p:spTree>
    <p:extLst>
      <p:ext uri="{BB962C8B-B14F-4D97-AF65-F5344CB8AC3E}">
        <p14:creationId xmlns:p14="http://schemas.microsoft.com/office/powerpoint/2010/main" val="1971927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12</a:t>
            </a:fld>
            <a:endParaRPr lang="en-US"/>
          </a:p>
        </p:txBody>
      </p:sp>
    </p:spTree>
    <p:extLst>
      <p:ext uri="{BB962C8B-B14F-4D97-AF65-F5344CB8AC3E}">
        <p14:creationId xmlns:p14="http://schemas.microsoft.com/office/powerpoint/2010/main" val="142195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13</a:t>
            </a:fld>
            <a:endParaRPr lang="en-US"/>
          </a:p>
        </p:txBody>
      </p:sp>
    </p:spTree>
    <p:extLst>
      <p:ext uri="{BB962C8B-B14F-4D97-AF65-F5344CB8AC3E}">
        <p14:creationId xmlns:p14="http://schemas.microsoft.com/office/powerpoint/2010/main" val="263884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14</a:t>
            </a:fld>
            <a:endParaRPr lang="en-US"/>
          </a:p>
        </p:txBody>
      </p:sp>
    </p:spTree>
    <p:extLst>
      <p:ext uri="{BB962C8B-B14F-4D97-AF65-F5344CB8AC3E}">
        <p14:creationId xmlns:p14="http://schemas.microsoft.com/office/powerpoint/2010/main" val="3014224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15</a:t>
            </a:fld>
            <a:endParaRPr lang="en-US"/>
          </a:p>
        </p:txBody>
      </p:sp>
    </p:spTree>
    <p:extLst>
      <p:ext uri="{BB962C8B-B14F-4D97-AF65-F5344CB8AC3E}">
        <p14:creationId xmlns:p14="http://schemas.microsoft.com/office/powerpoint/2010/main" val="1418765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16</a:t>
            </a:fld>
            <a:endParaRPr lang="en-US"/>
          </a:p>
        </p:txBody>
      </p:sp>
    </p:spTree>
    <p:extLst>
      <p:ext uri="{BB962C8B-B14F-4D97-AF65-F5344CB8AC3E}">
        <p14:creationId xmlns:p14="http://schemas.microsoft.com/office/powerpoint/2010/main" val="743700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10F3-E47C-4205-B734-A6D8FCFF9B09}" type="slidenum">
              <a:rPr lang="en-US" smtClean="0"/>
              <a:t>2</a:t>
            </a:fld>
            <a:endParaRPr lang="en-US"/>
          </a:p>
        </p:txBody>
      </p:sp>
      <p:sp>
        <p:nvSpPr>
          <p:cNvPr id="5" name="Footer Placeholder 4">
            <a:extLst>
              <a:ext uri="{FF2B5EF4-FFF2-40B4-BE49-F238E27FC236}">
                <a16:creationId xmlns:a16="http://schemas.microsoft.com/office/drawing/2014/main" id="{B90211FC-37E5-47EA-8784-ECB33D162503}"/>
              </a:ext>
            </a:extLst>
          </p:cNvPr>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Header Placeholder 5">
            <a:extLst>
              <a:ext uri="{FF2B5EF4-FFF2-40B4-BE49-F238E27FC236}">
                <a16:creationId xmlns:a16="http://schemas.microsoft.com/office/drawing/2014/main" id="{16E3D67C-E3F2-49A9-A068-6EC0270A85F1}"/>
              </a:ext>
            </a:extLst>
          </p:cNvPr>
          <p:cNvSpPr>
            <a:spLocks noGrp="1"/>
          </p:cNvSpPr>
          <p:nvPr>
            <p:ph type="hdr" sz="quarter"/>
          </p:nvPr>
        </p:nvSpPr>
        <p:spPr/>
        <p:txBody>
          <a:bodyPr/>
          <a:lstStyle/>
          <a:p>
            <a:r>
              <a:rPr lang="vi-VN"/>
              <a:t>CÔNG TY TNHH THƯƠNG MẠI VÀ DỊCH VỤ KHOA HỌC CÔNG NGHỆ ĐO LƯỜNG</a:t>
            </a:r>
            <a:endParaRPr lang="en-US"/>
          </a:p>
        </p:txBody>
      </p:sp>
    </p:spTree>
    <p:extLst>
      <p:ext uri="{BB962C8B-B14F-4D97-AF65-F5344CB8AC3E}">
        <p14:creationId xmlns:p14="http://schemas.microsoft.com/office/powerpoint/2010/main" val="173460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3</a:t>
            </a:fld>
            <a:endParaRPr lang="en-US"/>
          </a:p>
        </p:txBody>
      </p:sp>
    </p:spTree>
    <p:extLst>
      <p:ext uri="{BB962C8B-B14F-4D97-AF65-F5344CB8AC3E}">
        <p14:creationId xmlns:p14="http://schemas.microsoft.com/office/powerpoint/2010/main" val="293171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4</a:t>
            </a:fld>
            <a:endParaRPr lang="en-US"/>
          </a:p>
        </p:txBody>
      </p:sp>
    </p:spTree>
    <p:extLst>
      <p:ext uri="{BB962C8B-B14F-4D97-AF65-F5344CB8AC3E}">
        <p14:creationId xmlns:p14="http://schemas.microsoft.com/office/powerpoint/2010/main" val="4031931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5</a:t>
            </a:fld>
            <a:endParaRPr lang="en-US"/>
          </a:p>
        </p:txBody>
      </p:sp>
    </p:spTree>
    <p:extLst>
      <p:ext uri="{BB962C8B-B14F-4D97-AF65-F5344CB8AC3E}">
        <p14:creationId xmlns:p14="http://schemas.microsoft.com/office/powerpoint/2010/main" val="2720804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6</a:t>
            </a:fld>
            <a:endParaRPr lang="en-US"/>
          </a:p>
        </p:txBody>
      </p:sp>
    </p:spTree>
    <p:extLst>
      <p:ext uri="{BB962C8B-B14F-4D97-AF65-F5344CB8AC3E}">
        <p14:creationId xmlns:p14="http://schemas.microsoft.com/office/powerpoint/2010/main" val="1060586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7</a:t>
            </a:fld>
            <a:endParaRPr lang="en-US"/>
          </a:p>
        </p:txBody>
      </p:sp>
    </p:spTree>
    <p:extLst>
      <p:ext uri="{BB962C8B-B14F-4D97-AF65-F5344CB8AC3E}">
        <p14:creationId xmlns:p14="http://schemas.microsoft.com/office/powerpoint/2010/main" val="3000559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8</a:t>
            </a:fld>
            <a:endParaRPr lang="en-US"/>
          </a:p>
        </p:txBody>
      </p:sp>
    </p:spTree>
    <p:extLst>
      <p:ext uri="{BB962C8B-B14F-4D97-AF65-F5344CB8AC3E}">
        <p14:creationId xmlns:p14="http://schemas.microsoft.com/office/powerpoint/2010/main" val="1203694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vi-VN"/>
              <a:t>CÔNG TY TNHH THƯƠNG MẠI VÀ DỊCH VỤ KHOA HỌC CÔNG NGHỆ ĐO LƯỜNG</a:t>
            </a:r>
            <a:endParaRPr lang="en-US"/>
          </a:p>
        </p:txBody>
      </p:sp>
      <p:sp>
        <p:nvSpPr>
          <p:cNvPr id="5" name="Footer Placeholder 4"/>
          <p:cNvSpPr>
            <a:spLocks noGrp="1"/>
          </p:cNvSpPr>
          <p:nvPr>
            <p:ph type="ftr" sz="quarter" idx="4"/>
          </p:nvPr>
        </p:nvSpPr>
        <p:spPr/>
        <p:txBody>
          <a:bodyPr/>
          <a:lstStyle/>
          <a:p>
            <a:r>
              <a:rPr lang="vi-VN"/>
              <a:t>CÔNG TY TNHH THƯƠNG MẠI VÀ DỊCH VỤ KHOA HỌC CÔNG NGHỆ ĐO LƯỜNG</a:t>
            </a:r>
            <a:endParaRPr lang="en-US"/>
          </a:p>
        </p:txBody>
      </p:sp>
      <p:sp>
        <p:nvSpPr>
          <p:cNvPr id="6" name="Slide Number Placeholder 5"/>
          <p:cNvSpPr>
            <a:spLocks noGrp="1"/>
          </p:cNvSpPr>
          <p:nvPr>
            <p:ph type="sldNum" sz="quarter" idx="5"/>
          </p:nvPr>
        </p:nvSpPr>
        <p:spPr/>
        <p:txBody>
          <a:bodyPr/>
          <a:lstStyle/>
          <a:p>
            <a:fld id="{18D010F3-E47C-4205-B734-A6D8FCFF9B09}" type="slidenum">
              <a:rPr lang="en-US" smtClean="0"/>
              <a:t>9</a:t>
            </a:fld>
            <a:endParaRPr lang="en-US"/>
          </a:p>
        </p:txBody>
      </p:sp>
    </p:spTree>
    <p:extLst>
      <p:ext uri="{BB962C8B-B14F-4D97-AF65-F5344CB8AC3E}">
        <p14:creationId xmlns:p14="http://schemas.microsoft.com/office/powerpoint/2010/main" val="367920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Ref idx="1001">
        <a:schemeClr val="bg1"/>
      </p:bgRef>
    </p:bg>
    <p:spTree>
      <p:nvGrpSpPr>
        <p:cNvPr id="1" name=""/>
        <p:cNvGrpSpPr/>
        <p:nvPr/>
      </p:nvGrpSpPr>
      <p:grpSpPr>
        <a:xfrm>
          <a:off x="0" y="0"/>
          <a:ext cx="0" cy="0"/>
          <a:chOff x="0" y="0"/>
          <a:chExt cx="0" cy="0"/>
        </a:xfrm>
      </p:grpSpPr>
      <p:sp>
        <p:nvSpPr>
          <p:cNvPr id="3" name="Holder 3"/>
          <p:cNvSpPr>
            <a:spLocks noGrp="1"/>
          </p:cNvSpPr>
          <p:nvPr>
            <p:ph type="body" idx="1"/>
          </p:nvPr>
        </p:nvSpPr>
        <p:spPr>
          <a:xfrm>
            <a:off x="1005205" y="1704403"/>
            <a:ext cx="18093690" cy="4890897"/>
          </a:xfrm>
          <a:prstGeom prst="rect">
            <a:avLst/>
          </a:prstGeom>
        </p:spPr>
        <p:txBody>
          <a:bodyPr lIns="0" tIns="0" rIns="0" bIns="0"/>
          <a:lstStyle>
            <a:lvl1pPr>
              <a:defRPr/>
            </a:lvl1pPr>
          </a:lstStyle>
          <a:p>
            <a:endParaRPr/>
          </a:p>
        </p:txBody>
      </p:sp>
      <p:sp>
        <p:nvSpPr>
          <p:cNvPr id="5" name="Holder 5"/>
          <p:cNvSpPr>
            <a:spLocks noGrp="1"/>
          </p:cNvSpPr>
          <p:nvPr>
            <p:ph type="dt" sz="half" idx="6"/>
          </p:nvPr>
        </p:nvSpPr>
        <p:spPr>
          <a:xfrm>
            <a:off x="1005205" y="6891718"/>
            <a:ext cx="4623943" cy="370522"/>
          </a:xfrm>
          <a:prstGeom prst="rect">
            <a:avLst/>
          </a:prstGeom>
        </p:spPr>
        <p:txBody>
          <a:bodyPr lIns="0" tIns="0" rIns="0" bIns="0"/>
          <a:lstStyle>
            <a:lvl1pPr algn="l">
              <a:defRPr>
                <a:solidFill>
                  <a:schemeClr val="tx1">
                    <a:tint val="75000"/>
                  </a:schemeClr>
                </a:solidFill>
              </a:defRPr>
            </a:lvl1pPr>
          </a:lstStyle>
          <a:p>
            <a:fld id="{D84B3112-DF9E-4F68-86E4-D0FF86DC8B63}" type="datetime1">
              <a:rPr lang="en-US" smtClean="0"/>
              <a:t>2/27/2021</a:t>
            </a:fld>
            <a:endParaRPr lang="en-US"/>
          </a:p>
        </p:txBody>
      </p:sp>
      <p:sp>
        <p:nvSpPr>
          <p:cNvPr id="7" name="Title 6">
            <a:extLst>
              <a:ext uri="{FF2B5EF4-FFF2-40B4-BE49-F238E27FC236}">
                <a16:creationId xmlns:a16="http://schemas.microsoft.com/office/drawing/2014/main" id="{8D8AFDEA-DCE2-4952-8D07-E4E75470D5EF}"/>
              </a:ext>
            </a:extLst>
          </p:cNvPr>
          <p:cNvSpPr>
            <a:spLocks noGrp="1"/>
          </p:cNvSpPr>
          <p:nvPr>
            <p:ph type="title"/>
          </p:nvPr>
        </p:nvSpPr>
        <p:spPr>
          <a:xfrm>
            <a:off x="1382713" y="395288"/>
            <a:ext cx="17338675" cy="1431925"/>
          </a:xfrm>
          <a:prstGeom prst="rect">
            <a:avLst/>
          </a:prstGeom>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562918" y="479798"/>
            <a:ext cx="8978262" cy="324484"/>
          </a:xfrm>
          <a:prstGeom prst="rect">
            <a:avLst/>
          </a:prstGeom>
        </p:spPr>
        <p:txBody>
          <a:bodyPr lIns="0" tIns="0" rIns="0" bIns="0"/>
          <a:lstStyle>
            <a:lvl1pPr>
              <a:defRPr sz="1950" b="0" i="0">
                <a:solidFill>
                  <a:srgbClr val="3E3A39"/>
                </a:solidFill>
                <a:latin typeface="PingFang SC Medium"/>
                <a:cs typeface="PingFang SC Medium"/>
              </a:defRPr>
            </a:lvl1pPr>
          </a:lstStyle>
          <a:p>
            <a:endParaRPr/>
          </a:p>
        </p:txBody>
      </p:sp>
      <p:sp>
        <p:nvSpPr>
          <p:cNvPr id="3" name="Holder 3"/>
          <p:cNvSpPr>
            <a:spLocks noGrp="1"/>
          </p:cNvSpPr>
          <p:nvPr>
            <p:ph sz="half" idx="2"/>
          </p:nvPr>
        </p:nvSpPr>
        <p:spPr>
          <a:xfrm>
            <a:off x="1005205" y="1704403"/>
            <a:ext cx="8745284" cy="489089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1704403"/>
            <a:ext cx="8745284" cy="489089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6927850" y="6891718"/>
            <a:ext cx="6340856" cy="277594"/>
          </a:xfrm>
          <a:prstGeom prst="rect">
            <a:avLst/>
          </a:prstGeom>
        </p:spPr>
        <p:txBody>
          <a:bodyPr lIns="0" tIns="0" rIns="0" bIns="0"/>
          <a:lstStyle>
            <a:lvl1pPr algn="ctr">
              <a:defRPr>
                <a:solidFill>
                  <a:schemeClr val="tx1">
                    <a:tint val="75000"/>
                  </a:schemeClr>
                </a:solidFill>
              </a:defRPr>
            </a:lvl1pPr>
          </a:lstStyle>
          <a:p>
            <a:r>
              <a:rPr lang="en-US"/>
              <a:t>CÔNG TY T</a:t>
            </a:r>
            <a:endParaRPr dirty="0"/>
          </a:p>
        </p:txBody>
      </p:sp>
      <p:sp>
        <p:nvSpPr>
          <p:cNvPr id="6" name="Holder 6"/>
          <p:cNvSpPr>
            <a:spLocks noGrp="1"/>
          </p:cNvSpPr>
          <p:nvPr>
            <p:ph type="dt" sz="half" idx="6"/>
          </p:nvPr>
        </p:nvSpPr>
        <p:spPr>
          <a:xfrm>
            <a:off x="1005205" y="6891718"/>
            <a:ext cx="4623943" cy="370522"/>
          </a:xfrm>
          <a:prstGeom prst="rect">
            <a:avLst/>
          </a:prstGeom>
        </p:spPr>
        <p:txBody>
          <a:bodyPr lIns="0" tIns="0" rIns="0" bIns="0"/>
          <a:lstStyle>
            <a:lvl1pPr algn="l">
              <a:defRPr>
                <a:solidFill>
                  <a:schemeClr val="tx1">
                    <a:tint val="75000"/>
                  </a:schemeClr>
                </a:solidFill>
              </a:defRPr>
            </a:lvl1pPr>
          </a:lstStyle>
          <a:p>
            <a:fld id="{34E19916-D048-4628-A2D4-0D0321AC433E}" type="datetime1">
              <a:rPr lang="en-US" smtClean="0"/>
              <a:t>2/27/2021</a:t>
            </a:fld>
            <a:endParaRPr lang="en-US"/>
          </a:p>
        </p:txBody>
      </p:sp>
      <p:sp>
        <p:nvSpPr>
          <p:cNvPr id="7" name="Holder 7"/>
          <p:cNvSpPr>
            <a:spLocks noGrp="1"/>
          </p:cNvSpPr>
          <p:nvPr>
            <p:ph type="sldNum" sz="quarter" idx="7"/>
          </p:nvPr>
        </p:nvSpPr>
        <p:spPr>
          <a:xfrm>
            <a:off x="10890250" y="6984646"/>
            <a:ext cx="8985250" cy="184666"/>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562918" y="479798"/>
            <a:ext cx="8978262" cy="324484"/>
          </a:xfrm>
          <a:prstGeom prst="rect">
            <a:avLst/>
          </a:prstGeom>
        </p:spPr>
        <p:txBody>
          <a:bodyPr lIns="0" tIns="0" rIns="0" bIns="0"/>
          <a:lstStyle>
            <a:lvl1pPr>
              <a:defRPr sz="1950" b="0" i="0">
                <a:solidFill>
                  <a:srgbClr val="3E3A39"/>
                </a:solidFill>
                <a:latin typeface="PingFang SC Medium"/>
                <a:cs typeface="PingFang SC Medium"/>
              </a:defRPr>
            </a:lvl1pPr>
          </a:lstStyle>
          <a:p>
            <a:endParaRPr/>
          </a:p>
        </p:txBody>
      </p:sp>
      <p:sp>
        <p:nvSpPr>
          <p:cNvPr id="4" name="Holder 4"/>
          <p:cNvSpPr>
            <a:spLocks noGrp="1"/>
          </p:cNvSpPr>
          <p:nvPr>
            <p:ph type="dt" sz="half" idx="6"/>
          </p:nvPr>
        </p:nvSpPr>
        <p:spPr>
          <a:xfrm>
            <a:off x="1005205" y="6891718"/>
            <a:ext cx="4623943" cy="370522"/>
          </a:xfrm>
          <a:prstGeom prst="rect">
            <a:avLst/>
          </a:prstGeom>
        </p:spPr>
        <p:txBody>
          <a:bodyPr lIns="0" tIns="0" rIns="0" bIns="0"/>
          <a:lstStyle>
            <a:lvl1pPr algn="l">
              <a:defRPr>
                <a:solidFill>
                  <a:schemeClr val="tx1">
                    <a:tint val="75000"/>
                  </a:schemeClr>
                </a:solidFill>
              </a:defRPr>
            </a:lvl1pPr>
          </a:lstStyle>
          <a:p>
            <a:fld id="{CC4C80C3-68E2-433C-B76D-222D401C21E4}" type="datetime1">
              <a:rPr lang="en-US" smtClean="0"/>
              <a:t>2/27/2021</a:t>
            </a:fld>
            <a:endParaRPr lang="en-US"/>
          </a:p>
        </p:txBody>
      </p:sp>
      <p:sp>
        <p:nvSpPr>
          <p:cNvPr id="5" name="Holder 5"/>
          <p:cNvSpPr>
            <a:spLocks noGrp="1"/>
          </p:cNvSpPr>
          <p:nvPr>
            <p:ph type="sldNum" sz="quarter" idx="7"/>
          </p:nvPr>
        </p:nvSpPr>
        <p:spPr>
          <a:xfrm>
            <a:off x="10890250" y="6984646"/>
            <a:ext cx="8985250" cy="184666"/>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a:xfrm>
            <a:off x="1005205" y="6891718"/>
            <a:ext cx="4623943" cy="370522"/>
          </a:xfrm>
          <a:prstGeom prst="rect">
            <a:avLst/>
          </a:prstGeom>
        </p:spPr>
        <p:txBody>
          <a:bodyPr lIns="0" tIns="0" rIns="0" bIns="0"/>
          <a:lstStyle>
            <a:lvl1pPr algn="l">
              <a:defRPr>
                <a:solidFill>
                  <a:schemeClr val="tx1">
                    <a:tint val="75000"/>
                  </a:schemeClr>
                </a:solidFill>
              </a:defRPr>
            </a:lvl1pPr>
          </a:lstStyle>
          <a:p>
            <a:fld id="{8E99317D-1DEA-4F83-8B36-F010103D0262}" type="datetime1">
              <a:rPr lang="en-US" smtClean="0"/>
              <a:t>2/27/2021</a:t>
            </a:fld>
            <a:endParaRPr lang="en-US"/>
          </a:p>
        </p:txBody>
      </p:sp>
      <p:sp>
        <p:nvSpPr>
          <p:cNvPr id="4" name="Holder 4"/>
          <p:cNvSpPr>
            <a:spLocks noGrp="1"/>
          </p:cNvSpPr>
          <p:nvPr>
            <p:ph type="sldNum" sz="quarter" idx="7"/>
          </p:nvPr>
        </p:nvSpPr>
        <p:spPr>
          <a:xfrm>
            <a:off x="10890250" y="6984646"/>
            <a:ext cx="8985250" cy="184666"/>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8" name="Title 7">
            <a:extLst>
              <a:ext uri="{FF2B5EF4-FFF2-40B4-BE49-F238E27FC236}">
                <a16:creationId xmlns:a16="http://schemas.microsoft.com/office/drawing/2014/main" id="{DD8A0170-FF40-4245-A7AD-2722D9509685}"/>
              </a:ext>
            </a:extLst>
          </p:cNvPr>
          <p:cNvSpPr>
            <a:spLocks noGrp="1"/>
          </p:cNvSpPr>
          <p:nvPr>
            <p:ph type="title"/>
          </p:nvPr>
        </p:nvSpPr>
        <p:spPr>
          <a:xfrm>
            <a:off x="1382713" y="395288"/>
            <a:ext cx="17338675" cy="1431925"/>
          </a:xfrm>
          <a:prstGeom prst="rect">
            <a:avLst/>
          </a:prstGeom>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225F5-9877-4B9A-BEC2-218574C06610}"/>
              </a:ext>
            </a:extLst>
          </p:cNvPr>
          <p:cNvSpPr>
            <a:spLocks noGrp="1"/>
          </p:cNvSpPr>
          <p:nvPr>
            <p:ph type="title"/>
          </p:nvPr>
        </p:nvSpPr>
        <p:spPr>
          <a:xfrm>
            <a:off x="1382713" y="395288"/>
            <a:ext cx="17338675" cy="143192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1422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7DBC-D517-4C8A-950E-97C42DCEB066}"/>
              </a:ext>
            </a:extLst>
          </p:cNvPr>
          <p:cNvSpPr>
            <a:spLocks noGrp="1"/>
          </p:cNvSpPr>
          <p:nvPr>
            <p:ph type="title"/>
          </p:nvPr>
        </p:nvSpPr>
        <p:spPr>
          <a:xfrm>
            <a:off x="1382713" y="395288"/>
            <a:ext cx="17338675" cy="143192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69237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15C4A-89D2-42B2-BDBB-2D0F5A66BEB5}"/>
              </a:ext>
            </a:extLst>
          </p:cNvPr>
          <p:cNvSpPr>
            <a:spLocks noGrp="1"/>
          </p:cNvSpPr>
          <p:nvPr>
            <p:ph type="title"/>
          </p:nvPr>
        </p:nvSpPr>
        <p:spPr>
          <a:xfrm>
            <a:off x="1382713" y="395288"/>
            <a:ext cx="17338675" cy="143192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3194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FBB46-AFBE-4973-84B2-3D4359717E34}"/>
              </a:ext>
            </a:extLst>
          </p:cNvPr>
          <p:cNvSpPr>
            <a:spLocks noGrp="1"/>
          </p:cNvSpPr>
          <p:nvPr>
            <p:ph type="title"/>
          </p:nvPr>
        </p:nvSpPr>
        <p:spPr>
          <a:xfrm>
            <a:off x="1382713" y="395288"/>
            <a:ext cx="17338675" cy="143192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8048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Holder 2">
            <a:extLst>
              <a:ext uri="{FF2B5EF4-FFF2-40B4-BE49-F238E27FC236}">
                <a16:creationId xmlns:a16="http://schemas.microsoft.com/office/drawing/2014/main" id="{45DD87AE-6332-4ACA-A540-A7DFBD808E32}"/>
              </a:ext>
            </a:extLst>
          </p:cNvPr>
          <p:cNvSpPr txBox="1">
            <a:spLocks/>
          </p:cNvSpPr>
          <p:nvPr userDrawn="1"/>
        </p:nvSpPr>
        <p:spPr>
          <a:xfrm>
            <a:off x="14395450" y="252330"/>
            <a:ext cx="5998845" cy="304800"/>
          </a:xfrm>
          <a:prstGeom prst="rect">
            <a:avLst/>
          </a:prstGeom>
        </p:spPr>
        <p:txBody>
          <a:bodyPr lIns="0" tIns="0" rIns="0" bIns="0">
            <a:normAutofit/>
          </a:bodyPr>
          <a:lstStyle>
            <a:lvl1pPr>
              <a:defRPr sz="1200" b="0" i="1">
                <a:solidFill>
                  <a:srgbClr val="3E3A39"/>
                </a:solidFill>
                <a:latin typeface="Times New Roman" panose="02020603050405020304" pitchFamily="18" charset="0"/>
                <a:ea typeface="+mj-ea"/>
                <a:cs typeface="Times New Roman" panose="02020603050405020304" pitchFamily="18" charset="0"/>
              </a:defRPr>
            </a:lvl1pPr>
          </a:lstStyle>
          <a:p>
            <a:r>
              <a:rPr lang="vi-VN" kern="0" dirty="0"/>
              <a:t>CÔNG TY TNHH THƯƠNG MẠI VÀ DỊCH VỤ KHOA HỌC CÔNG NGHỆ ĐO LƯỜNG</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hyperlink" Target="http://www.linkfast.vn/"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0.jpeg"/><Relationship Id="rId21" Type="http://schemas.openxmlformats.org/officeDocument/2006/relationships/image" Target="../media/image98.png"/><Relationship Id="rId7" Type="http://schemas.openxmlformats.org/officeDocument/2006/relationships/image" Target="../media/image84.jpeg"/><Relationship Id="rId12" Type="http://schemas.openxmlformats.org/officeDocument/2006/relationships/image" Target="../media/image89.png"/><Relationship Id="rId17" Type="http://schemas.openxmlformats.org/officeDocument/2006/relationships/image" Target="../media/image94.jpeg"/><Relationship Id="rId2" Type="http://schemas.openxmlformats.org/officeDocument/2006/relationships/notesSlide" Target="../notesSlides/notesSlide10.xml"/><Relationship Id="rId16" Type="http://schemas.openxmlformats.org/officeDocument/2006/relationships/image" Target="../media/image93.jpeg"/><Relationship Id="rId20"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jpeg"/><Relationship Id="rId15" Type="http://schemas.openxmlformats.org/officeDocument/2006/relationships/image" Target="../media/image92.png"/><Relationship Id="rId23" Type="http://schemas.openxmlformats.org/officeDocument/2006/relationships/image" Target="../media/image32.pn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jpe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s>
</file>

<file path=ppt/slides/_rels/slide1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100.png"/><Relationship Id="rId21" Type="http://schemas.openxmlformats.org/officeDocument/2006/relationships/image" Target="../media/image118.png"/><Relationship Id="rId7" Type="http://schemas.openxmlformats.org/officeDocument/2006/relationships/image" Target="../media/image104.png"/><Relationship Id="rId12" Type="http://schemas.openxmlformats.org/officeDocument/2006/relationships/image" Target="../media/image109.jpeg"/><Relationship Id="rId17" Type="http://schemas.openxmlformats.org/officeDocument/2006/relationships/image" Target="../media/image114.png"/><Relationship Id="rId2" Type="http://schemas.openxmlformats.org/officeDocument/2006/relationships/notesSlide" Target="../notesSlides/notesSlide11.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103.jpeg"/><Relationship Id="rId11" Type="http://schemas.openxmlformats.org/officeDocument/2006/relationships/image" Target="../media/image108.jpeg"/><Relationship Id="rId5" Type="http://schemas.openxmlformats.org/officeDocument/2006/relationships/image" Target="../media/image102.jpeg"/><Relationship Id="rId15" Type="http://schemas.openxmlformats.org/officeDocument/2006/relationships/image" Target="../media/image112.png"/><Relationship Id="rId23" Type="http://schemas.openxmlformats.org/officeDocument/2006/relationships/image" Target="../media/image32.png"/><Relationship Id="rId10" Type="http://schemas.openxmlformats.org/officeDocument/2006/relationships/image" Target="../media/image107.jpeg"/><Relationship Id="rId19" Type="http://schemas.openxmlformats.org/officeDocument/2006/relationships/image" Target="../media/image116.png"/><Relationship Id="rId4" Type="http://schemas.openxmlformats.org/officeDocument/2006/relationships/image" Target="../media/image101.jpeg"/><Relationship Id="rId9" Type="http://schemas.openxmlformats.org/officeDocument/2006/relationships/image" Target="../media/image106.jpeg"/><Relationship Id="rId14" Type="http://schemas.openxmlformats.org/officeDocument/2006/relationships/image" Target="../media/image111.png"/><Relationship Id="rId22" Type="http://schemas.openxmlformats.org/officeDocument/2006/relationships/image" Target="../media/image119.png"/></Relationships>
</file>

<file path=ppt/slides/_rels/slide1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9.jpeg"/><Relationship Id="rId18" Type="http://schemas.openxmlformats.org/officeDocument/2006/relationships/image" Target="../media/image134.jpe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8.png"/><Relationship Id="rId17" Type="http://schemas.openxmlformats.org/officeDocument/2006/relationships/image" Target="../media/image133.jpeg"/><Relationship Id="rId2" Type="http://schemas.openxmlformats.org/officeDocument/2006/relationships/notesSlide" Target="../notesSlides/notesSlide12.xml"/><Relationship Id="rId16" Type="http://schemas.openxmlformats.org/officeDocument/2006/relationships/image" Target="../media/image132.png"/><Relationship Id="rId20"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7.jpeg"/><Relationship Id="rId5" Type="http://schemas.openxmlformats.org/officeDocument/2006/relationships/image" Target="../media/image122.png"/><Relationship Id="rId15" Type="http://schemas.openxmlformats.org/officeDocument/2006/relationships/image" Target="../media/image131.jpeg"/><Relationship Id="rId10" Type="http://schemas.microsoft.com/office/2007/relationships/hdphoto" Target="../media/hdphoto4.wdp"/><Relationship Id="rId19" Type="http://schemas.openxmlformats.org/officeDocument/2006/relationships/image" Target="../media/image135.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0.png"/></Relationships>
</file>

<file path=ppt/slides/_rels/slide13.xml.rels><?xml version="1.0" encoding="UTF-8" standalone="yes"?>
<Relationships xmlns="http://schemas.openxmlformats.org/package/2006/relationships"><Relationship Id="rId8" Type="http://schemas.openxmlformats.org/officeDocument/2006/relationships/image" Target="../media/image141.jpe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jpeg"/><Relationship Id="rId12" Type="http://schemas.openxmlformats.org/officeDocument/2006/relationships/image" Target="../media/image145.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9.jpeg"/><Relationship Id="rId11" Type="http://schemas.openxmlformats.org/officeDocument/2006/relationships/image" Target="../media/image144.png"/><Relationship Id="rId5" Type="http://schemas.openxmlformats.org/officeDocument/2006/relationships/image" Target="../media/image138.jpeg"/><Relationship Id="rId15" Type="http://schemas.openxmlformats.org/officeDocument/2006/relationships/image" Target="../media/image147.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jpeg"/><Relationship Id="rId1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153.jpeg"/><Relationship Id="rId13" Type="http://schemas.openxmlformats.org/officeDocument/2006/relationships/image" Target="../media/image32.png"/><Relationship Id="rId3" Type="http://schemas.openxmlformats.org/officeDocument/2006/relationships/image" Target="../media/image148.png"/><Relationship Id="rId7" Type="http://schemas.openxmlformats.org/officeDocument/2006/relationships/image" Target="../media/image152.jpeg"/><Relationship Id="rId12" Type="http://schemas.openxmlformats.org/officeDocument/2006/relationships/image" Target="../media/image157.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1.jpeg"/><Relationship Id="rId11" Type="http://schemas.openxmlformats.org/officeDocument/2006/relationships/image" Target="../media/image156.jpeg"/><Relationship Id="rId5" Type="http://schemas.openxmlformats.org/officeDocument/2006/relationships/image" Target="../media/image150.png"/><Relationship Id="rId10" Type="http://schemas.openxmlformats.org/officeDocument/2006/relationships/image" Target="../media/image155.jpeg"/><Relationship Id="rId4" Type="http://schemas.openxmlformats.org/officeDocument/2006/relationships/image" Target="../media/image149.png"/><Relationship Id="rId9" Type="http://schemas.openxmlformats.org/officeDocument/2006/relationships/image" Target="../media/image15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59.jpeg"/></Relationships>
</file>

<file path=ppt/slides/_rels/slide1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61.jpe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2.wdp"/><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5.png"/><Relationship Id="rId21" Type="http://schemas.openxmlformats.org/officeDocument/2006/relationships/image" Target="../media/image21.jpeg"/><Relationship Id="rId34" Type="http://schemas.openxmlformats.org/officeDocument/2006/relationships/image" Target="../media/image33.png"/><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2.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jpeg"/><Relationship Id="rId29"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8.jpeg"/><Relationship Id="rId11" Type="http://schemas.microsoft.com/office/2007/relationships/hdphoto" Target="../media/hdphoto1.wdp"/><Relationship Id="rId24" Type="http://schemas.openxmlformats.org/officeDocument/2006/relationships/image" Target="../media/image24.png"/><Relationship Id="rId32" Type="http://schemas.openxmlformats.org/officeDocument/2006/relationships/image" Target="../media/image31.jpeg"/><Relationship Id="rId5" Type="http://schemas.openxmlformats.org/officeDocument/2006/relationships/image" Target="../media/image7.pn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png"/><Relationship Id="rId36" Type="http://schemas.openxmlformats.org/officeDocument/2006/relationships/image" Target="../media/image35.png"/><Relationship Id="rId10" Type="http://schemas.openxmlformats.org/officeDocument/2006/relationships/image" Target="../media/image12.png"/><Relationship Id="rId19" Type="http://schemas.openxmlformats.org/officeDocument/2006/relationships/image" Target="../media/image19.jpeg"/><Relationship Id="rId31" Type="http://schemas.microsoft.com/office/2007/relationships/hdphoto" Target="../media/hdphoto3.wdp"/><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4.png"/><Relationship Id="rId22" Type="http://schemas.openxmlformats.org/officeDocument/2006/relationships/image" Target="../media/image22.jpe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4.jpeg"/></Relationships>
</file>

<file path=ppt/slides/_rels/slide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9.jpeg"/><Relationship Id="rId11" Type="http://schemas.openxmlformats.org/officeDocument/2006/relationships/image" Target="../media/image32.pn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4.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32.png"/><Relationship Id="rId3" Type="http://schemas.openxmlformats.org/officeDocument/2006/relationships/image" Target="../media/image44.jpeg"/><Relationship Id="rId7" Type="http://schemas.openxmlformats.org/officeDocument/2006/relationships/image" Target="../media/image48.jpeg"/><Relationship Id="rId12"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s>
</file>

<file path=ppt/slides/_rels/slide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7.jpeg"/><Relationship Id="rId11" Type="http://schemas.openxmlformats.org/officeDocument/2006/relationships/image" Target="../media/image32.png"/><Relationship Id="rId5" Type="http://schemas.openxmlformats.org/officeDocument/2006/relationships/image" Target="../media/image56.jpeg"/><Relationship Id="rId10" Type="http://schemas.openxmlformats.org/officeDocument/2006/relationships/image" Target="../media/image61.PNG"/><Relationship Id="rId4" Type="http://schemas.openxmlformats.org/officeDocument/2006/relationships/image" Target="../media/image55.jpeg"/><Relationship Id="rId9" Type="http://schemas.openxmlformats.org/officeDocument/2006/relationships/image" Target="../media/image60.jpe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2.jpeg"/><Relationship Id="rId7"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4.emf"/><Relationship Id="rId5" Type="http://schemas.openxmlformats.org/officeDocument/2006/relationships/oleObject" Target="../embeddings/oleObject1.bin"/><Relationship Id="rId4" Type="http://schemas.openxmlformats.org/officeDocument/2006/relationships/image" Target="../media/image63.jpe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68.jp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6.jpg"/><Relationship Id="rId7" Type="http://schemas.openxmlformats.org/officeDocument/2006/relationships/image" Target="../media/image79.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oleObject" Target="../embeddings/oleObject2.bin"/><Relationship Id="rId5" Type="http://schemas.openxmlformats.org/officeDocument/2006/relationships/image" Target="../media/image78.jpeg"/><Relationship Id="rId4" Type="http://schemas.openxmlformats.org/officeDocument/2006/relationships/image" Target="../media/image77.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052050" y="0"/>
            <a:ext cx="10052024" cy="5214523"/>
          </a:xfrm>
          <a:prstGeom prst="rect">
            <a:avLst/>
          </a:prstGeom>
          <a:blipFill>
            <a:blip r:embed="rId3" cstate="print"/>
            <a:stretch>
              <a:fillRect/>
            </a:stretch>
          </a:blipFill>
        </p:spPr>
        <p:txBody>
          <a:bodyPr wrap="square" lIns="0" tIns="0" rIns="0" bIns="0" rtlCol="0"/>
          <a:lstStyle/>
          <a:p>
            <a:endParaRPr dirty="0"/>
          </a:p>
        </p:txBody>
      </p:sp>
      <p:sp>
        <p:nvSpPr>
          <p:cNvPr id="3" name="object 3"/>
          <p:cNvSpPr txBox="1"/>
          <p:nvPr/>
        </p:nvSpPr>
        <p:spPr>
          <a:xfrm>
            <a:off x="15538450" y="6192314"/>
            <a:ext cx="5403910" cy="628377"/>
          </a:xfrm>
          <a:prstGeom prst="rect">
            <a:avLst/>
          </a:prstGeom>
        </p:spPr>
        <p:txBody>
          <a:bodyPr vert="horz" wrap="square" lIns="0" tIns="12700" rIns="0" bIns="0" rtlCol="0">
            <a:spAutoFit/>
          </a:bodyPr>
          <a:lstStyle/>
          <a:p>
            <a:pPr marL="12700">
              <a:lnSpc>
                <a:spcPct val="100000"/>
              </a:lnSpc>
              <a:spcBef>
                <a:spcPts val="100"/>
              </a:spcBef>
            </a:pPr>
            <a:r>
              <a:rPr lang="en-US" sz="4000" dirty="0" err="1">
                <a:solidFill>
                  <a:srgbClr val="92D050"/>
                </a:solidFill>
                <a:latin typeface="Times New Roman" panose="02020603050405020304" pitchFamily="18" charset="0"/>
                <a:cs typeface="Times New Roman" panose="02020603050405020304" pitchFamily="18" charset="0"/>
              </a:rPr>
              <a:t>Danh</a:t>
            </a:r>
            <a:r>
              <a:rPr lang="en-US" sz="4000" dirty="0">
                <a:solidFill>
                  <a:srgbClr val="92D050"/>
                </a:solidFill>
                <a:latin typeface="Times New Roman" panose="02020603050405020304" pitchFamily="18" charset="0"/>
                <a:cs typeface="Times New Roman" panose="02020603050405020304" pitchFamily="18" charset="0"/>
              </a:rPr>
              <a:t> </a:t>
            </a:r>
            <a:r>
              <a:rPr lang="en-US" sz="4000" dirty="0" err="1">
                <a:solidFill>
                  <a:srgbClr val="92D050"/>
                </a:solidFill>
                <a:latin typeface="Times New Roman" panose="02020603050405020304" pitchFamily="18" charset="0"/>
                <a:cs typeface="Times New Roman" panose="02020603050405020304" pitchFamily="18" charset="0"/>
              </a:rPr>
              <a:t>mục</a:t>
            </a:r>
            <a:r>
              <a:rPr lang="en-US" sz="4000" dirty="0">
                <a:solidFill>
                  <a:srgbClr val="92D050"/>
                </a:solidFill>
                <a:latin typeface="Times New Roman" panose="02020603050405020304" pitchFamily="18" charset="0"/>
                <a:cs typeface="Times New Roman" panose="02020603050405020304" pitchFamily="18" charset="0"/>
              </a:rPr>
              <a:t> </a:t>
            </a:r>
            <a:r>
              <a:rPr lang="en-US" sz="4000" dirty="0" err="1">
                <a:solidFill>
                  <a:srgbClr val="92D050"/>
                </a:solidFill>
                <a:latin typeface="Times New Roman" panose="02020603050405020304" pitchFamily="18" charset="0"/>
                <a:cs typeface="Times New Roman" panose="02020603050405020304" pitchFamily="18" charset="0"/>
              </a:rPr>
              <a:t>sản</a:t>
            </a:r>
            <a:r>
              <a:rPr lang="en-US" sz="4000" dirty="0">
                <a:solidFill>
                  <a:srgbClr val="92D050"/>
                </a:solidFill>
                <a:latin typeface="Times New Roman" panose="02020603050405020304" pitchFamily="18" charset="0"/>
                <a:cs typeface="Times New Roman" panose="02020603050405020304" pitchFamily="18" charset="0"/>
              </a:rPr>
              <a:t> </a:t>
            </a:r>
            <a:r>
              <a:rPr lang="en-US" sz="4000" dirty="0" err="1">
                <a:solidFill>
                  <a:srgbClr val="92D050"/>
                </a:solidFill>
                <a:latin typeface="Times New Roman" panose="02020603050405020304" pitchFamily="18" charset="0"/>
                <a:cs typeface="Times New Roman" panose="02020603050405020304" pitchFamily="18" charset="0"/>
              </a:rPr>
              <a:t>phẩm</a:t>
            </a:r>
            <a:endParaRPr sz="4000" dirty="0">
              <a:solidFill>
                <a:srgbClr val="92D050"/>
              </a:solidFill>
              <a:latin typeface="Times New Roman" panose="02020603050405020304" pitchFamily="18" charset="0"/>
              <a:cs typeface="Times New Roman" panose="02020603050405020304" pitchFamily="18" charset="0"/>
            </a:endParaRPr>
          </a:p>
        </p:txBody>
      </p:sp>
      <p:sp>
        <p:nvSpPr>
          <p:cNvPr id="4" name="object 4"/>
          <p:cNvSpPr txBox="1"/>
          <p:nvPr/>
        </p:nvSpPr>
        <p:spPr>
          <a:xfrm>
            <a:off x="2355850" y="5242352"/>
            <a:ext cx="7696200" cy="2287421"/>
          </a:xfrm>
          <a:prstGeom prst="rect">
            <a:avLst/>
          </a:prstGeom>
        </p:spPr>
        <p:txBody>
          <a:bodyPr vert="horz" wrap="square" lIns="0" tIns="74295" rIns="0" bIns="0" rtlCol="0">
            <a:spAutoFit/>
          </a:bodyPr>
          <a:lstStyle/>
          <a:p>
            <a:pPr marL="12700" algn="ctr">
              <a:lnSpc>
                <a:spcPct val="100000"/>
              </a:lnSpc>
              <a:spcBef>
                <a:spcPts val="675"/>
              </a:spcBef>
            </a:pPr>
            <a:r>
              <a:rPr lang="en-US" b="1" dirty="0">
                <a:solidFill>
                  <a:srgbClr val="FF0000"/>
                </a:solidFill>
                <a:latin typeface="Times New Roman" panose="02020603050405020304" pitchFamily="18" charset="0"/>
                <a:cs typeface="Times New Roman" panose="02020603050405020304" pitchFamily="18" charset="0"/>
              </a:rPr>
              <a:t>CÔNG TY TNHH CÔNG NGHỆ LINKFAST</a:t>
            </a:r>
            <a:endParaRPr lang="vi-VN" b="1" dirty="0">
              <a:solidFill>
                <a:srgbClr val="FF0000"/>
              </a:solidFill>
              <a:latin typeface="Times New Roman" panose="02020603050405020304" pitchFamily="18" charset="0"/>
              <a:cs typeface="Times New Roman" panose="02020603050405020304" pitchFamily="18" charset="0"/>
            </a:endParaRPr>
          </a:p>
          <a:p>
            <a:pPr marL="12700" algn="just">
              <a:lnSpc>
                <a:spcPct val="100000"/>
              </a:lnSpc>
              <a:spcBef>
                <a:spcPts val="675"/>
              </a:spcBef>
            </a:pPr>
            <a:r>
              <a:rPr lang="vi-VN" dirty="0">
                <a:latin typeface="Times New Roman" panose="02020603050405020304" pitchFamily="18" charset="0"/>
                <a:cs typeface="Times New Roman" panose="02020603050405020304" pitchFamily="18" charset="0"/>
              </a:rPr>
              <a:t>VPGD và Showroom :  Tòa nhà L</a:t>
            </a:r>
            <a:r>
              <a:rPr lang="en-US" dirty="0" err="1">
                <a:latin typeface="Times New Roman" panose="02020603050405020304" pitchFamily="18" charset="0"/>
                <a:cs typeface="Times New Roman" panose="02020603050405020304" pitchFamily="18" charset="0"/>
              </a:rPr>
              <a:t>inkFast</a:t>
            </a:r>
            <a:r>
              <a:rPr lang="vi-VN" dirty="0">
                <a:latin typeface="Times New Roman" panose="02020603050405020304" pitchFamily="18" charset="0"/>
                <a:cs typeface="Times New Roman" panose="02020603050405020304" pitchFamily="18" charset="0"/>
              </a:rPr>
              <a:t>, Khu D7 KĐT Đại Kim, Hoàng Mai, TP Hà Nội</a:t>
            </a:r>
          </a:p>
          <a:p>
            <a:pPr marL="12700" algn="just">
              <a:lnSpc>
                <a:spcPct val="100000"/>
              </a:lnSpc>
              <a:spcBef>
                <a:spcPts val="675"/>
              </a:spcBef>
            </a:pPr>
            <a:r>
              <a:rPr lang="vi-VN" spc="45" dirty="0">
                <a:latin typeface="Times New Roman" panose="02020603050405020304" pitchFamily="18" charset="0"/>
                <a:cs typeface="Times New Roman" panose="02020603050405020304" pitchFamily="18" charset="0"/>
              </a:rPr>
              <a:t>Hotline</a:t>
            </a:r>
            <a:r>
              <a:rPr lang="en-US" spc="45" dirty="0">
                <a:latin typeface="Times New Roman" panose="02020603050405020304" pitchFamily="18" charset="0"/>
                <a:cs typeface="Times New Roman" panose="02020603050405020304" pitchFamily="18" charset="0"/>
              </a:rPr>
              <a:t>: 0909 967 678 – 0988 839 770</a:t>
            </a:r>
            <a:endParaRPr lang="en-US" dirty="0">
              <a:latin typeface="Times New Roman" panose="02020603050405020304" pitchFamily="18" charset="0"/>
              <a:cs typeface="Times New Roman" panose="02020603050405020304" pitchFamily="18" charset="0"/>
            </a:endParaRPr>
          </a:p>
          <a:p>
            <a:pPr marL="12700" marR="5080" algn="just">
              <a:spcBef>
                <a:spcPts val="95"/>
              </a:spcBef>
            </a:pPr>
            <a:r>
              <a:rPr lang="en-US" spc="60" dirty="0">
                <a:latin typeface="Times New Roman" panose="02020603050405020304" pitchFamily="18" charset="0"/>
                <a:cs typeface="Times New Roman" panose="02020603050405020304" pitchFamily="18" charset="0"/>
              </a:rPr>
              <a:t>Website</a:t>
            </a:r>
            <a:r>
              <a:rPr lang="en-US" spc="-114" dirty="0">
                <a:latin typeface="Times New Roman" panose="02020603050405020304" pitchFamily="18" charset="0"/>
                <a:cs typeface="Times New Roman" panose="02020603050405020304" pitchFamily="18" charset="0"/>
              </a:rPr>
              <a:t>: </a:t>
            </a:r>
            <a:r>
              <a:rPr lang="en-US" spc="50" dirty="0">
                <a:latin typeface="Times New Roman" panose="02020603050405020304" pitchFamily="18" charset="0"/>
                <a:cs typeface="Times New Roman" panose="02020603050405020304" pitchFamily="18" charset="0"/>
                <a:hlinkClick r:id="rId4"/>
              </a:rPr>
              <a:t>http://www.</a:t>
            </a:r>
            <a:r>
              <a:rPr lang="vi-VN" spc="50" dirty="0">
                <a:latin typeface="Times New Roman" panose="02020603050405020304" pitchFamily="18" charset="0"/>
                <a:cs typeface="Times New Roman" panose="02020603050405020304" pitchFamily="18" charset="0"/>
                <a:hlinkClick r:id="rId4"/>
              </a:rPr>
              <a:t>linkfast</a:t>
            </a:r>
            <a:r>
              <a:rPr lang="en-US" spc="50" dirty="0">
                <a:latin typeface="Times New Roman" panose="02020603050405020304" pitchFamily="18" charset="0"/>
                <a:cs typeface="Times New Roman" panose="02020603050405020304" pitchFamily="18" charset="0"/>
                <a:hlinkClick r:id="rId4"/>
              </a:rPr>
              <a:t>.</a:t>
            </a:r>
            <a:r>
              <a:rPr lang="en-US" spc="50" dirty="0" err="1">
                <a:latin typeface="Times New Roman" panose="02020603050405020304" pitchFamily="18" charset="0"/>
                <a:cs typeface="Times New Roman" panose="02020603050405020304" pitchFamily="18" charset="0"/>
                <a:hlinkClick r:id="rId4"/>
              </a:rPr>
              <a:t>vn</a:t>
            </a:r>
            <a:r>
              <a:rPr lang="en-US" spc="50" dirty="0">
                <a:latin typeface="Times New Roman" panose="02020603050405020304" pitchFamily="18" charset="0"/>
                <a:cs typeface="Times New Roman" panose="02020603050405020304" pitchFamily="18" charset="0"/>
                <a:hlinkClick r:id="rId4"/>
              </a:rPr>
              <a:t>/</a:t>
            </a:r>
            <a:endParaRPr lang="en-US" spc="50" dirty="0">
              <a:latin typeface="Times New Roman" panose="02020603050405020304" pitchFamily="18" charset="0"/>
              <a:cs typeface="Times New Roman" panose="02020603050405020304" pitchFamily="18" charset="0"/>
            </a:endParaRPr>
          </a:p>
          <a:p>
            <a:pPr marL="12700" marR="5080" algn="just">
              <a:spcBef>
                <a:spcPts val="95"/>
              </a:spcBef>
            </a:pPr>
            <a:r>
              <a:rPr lang="en-US" spc="50" dirty="0" err="1">
                <a:latin typeface="Times New Roman" panose="02020603050405020304" pitchFamily="18" charset="0"/>
                <a:cs typeface="Times New Roman" panose="02020603050405020304" pitchFamily="18" charset="0"/>
              </a:rPr>
              <a:t>Fanpage</a:t>
            </a:r>
            <a:r>
              <a:rPr lang="en-US" spc="50" dirty="0">
                <a:latin typeface="Times New Roman" panose="02020603050405020304" pitchFamily="18" charset="0"/>
                <a:cs typeface="Times New Roman" panose="02020603050405020304" pitchFamily="18" charset="0"/>
              </a:rPr>
              <a:t>: Facebook/linkfast.vn</a:t>
            </a:r>
          </a:p>
          <a:p>
            <a:pPr marL="12700" marR="5080" algn="just">
              <a:lnSpc>
                <a:spcPct val="120300"/>
              </a:lnSpc>
              <a:spcBef>
                <a:spcPts val="95"/>
              </a:spcBef>
            </a:pPr>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0F9D2E97-7996-475E-A301-EA9E1D164821}"/>
              </a:ext>
            </a:extLst>
          </p:cNvPr>
          <p:cNvCxnSpPr>
            <a:cxnSpLocks/>
          </p:cNvCxnSpPr>
          <p:nvPr/>
        </p:nvCxnSpPr>
        <p:spPr>
          <a:xfrm>
            <a:off x="15571986" y="6905625"/>
            <a:ext cx="4102486" cy="0"/>
          </a:xfrm>
          <a:prstGeom prst="line">
            <a:avLst/>
          </a:prstGeom>
        </p:spPr>
        <p:style>
          <a:lnRef idx="2">
            <a:schemeClr val="accent3"/>
          </a:lnRef>
          <a:fillRef idx="0">
            <a:schemeClr val="accent3"/>
          </a:fillRef>
          <a:effectRef idx="1">
            <a:schemeClr val="accent3"/>
          </a:effectRef>
          <a:fontRef idx="minor">
            <a:schemeClr val="tx1"/>
          </a:fontRef>
        </p:style>
      </p:cxnSp>
      <p:sp>
        <p:nvSpPr>
          <p:cNvPr id="13" name="object 3">
            <a:extLst>
              <a:ext uri="{FF2B5EF4-FFF2-40B4-BE49-F238E27FC236}">
                <a16:creationId xmlns:a16="http://schemas.microsoft.com/office/drawing/2014/main" id="{667CA40D-314C-4082-9EDB-05EB0E0132F1}"/>
              </a:ext>
            </a:extLst>
          </p:cNvPr>
          <p:cNvSpPr txBox="1"/>
          <p:nvPr/>
        </p:nvSpPr>
        <p:spPr>
          <a:xfrm>
            <a:off x="16148050" y="1952625"/>
            <a:ext cx="3174511" cy="689932"/>
          </a:xfrm>
          <a:prstGeom prst="rect">
            <a:avLst/>
          </a:prstGeom>
        </p:spPr>
        <p:txBody>
          <a:bodyPr vert="horz" wrap="square" lIns="0" tIns="12700" rIns="0" bIns="0" rtlCol="0">
            <a:spAutoFit/>
          </a:bodyPr>
          <a:lstStyle/>
          <a:p>
            <a:pPr marL="12700">
              <a:lnSpc>
                <a:spcPct val="100000"/>
              </a:lnSpc>
              <a:spcBef>
                <a:spcPts val="100"/>
              </a:spcBef>
            </a:pPr>
            <a:r>
              <a:rPr lang="en-US" sz="4400" dirty="0">
                <a:solidFill>
                  <a:srgbClr val="92D050"/>
                </a:solidFill>
                <a:latin typeface="Times New Roman" panose="02020603050405020304" pitchFamily="18" charset="0"/>
                <a:cs typeface="Times New Roman" panose="02020603050405020304" pitchFamily="18" charset="0"/>
              </a:rPr>
              <a:t>Smart Home</a:t>
            </a:r>
            <a:endParaRPr sz="4400" dirty="0">
              <a:solidFill>
                <a:srgbClr val="92D05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BF1C208-DC17-45EE-81E9-0405FFB67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48050" y="1419225"/>
            <a:ext cx="3244850" cy="58720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8" y="2443"/>
            <a:ext cx="10046208" cy="5212080"/>
          </a:xfrm>
          <a:prstGeom prst="rect">
            <a:avLst/>
          </a:prstGeom>
        </p:spPr>
      </p:pic>
      <p:sp>
        <p:nvSpPr>
          <p:cNvPr id="8" name="TextBox 7">
            <a:extLst>
              <a:ext uri="{FF2B5EF4-FFF2-40B4-BE49-F238E27FC236}">
                <a16:creationId xmlns:a16="http://schemas.microsoft.com/office/drawing/2014/main" id="{521A900A-4A38-46D1-9191-1A7A031FBDC0}"/>
              </a:ext>
            </a:extLst>
          </p:cNvPr>
          <p:cNvSpPr txBox="1"/>
          <p:nvPr/>
        </p:nvSpPr>
        <p:spPr>
          <a:xfrm>
            <a:off x="7080250" y="504825"/>
            <a:ext cx="565732" cy="369332"/>
          </a:xfrm>
          <a:prstGeom prst="rect">
            <a:avLst/>
          </a:prstGeom>
          <a:noFill/>
        </p:spPr>
        <p:txBody>
          <a:bodyPr wrap="none" rtlCol="0">
            <a:spAutoFit/>
          </a:bodyPr>
          <a:lstStyle/>
          <a:p>
            <a:r>
              <a:rPr lang="en-US" dirty="0"/>
              <a:t>SAU</a:t>
            </a:r>
          </a:p>
        </p:txBody>
      </p:sp>
      <p:sp>
        <p:nvSpPr>
          <p:cNvPr id="9" name="TextBox 8">
            <a:extLst>
              <a:ext uri="{FF2B5EF4-FFF2-40B4-BE49-F238E27FC236}">
                <a16:creationId xmlns:a16="http://schemas.microsoft.com/office/drawing/2014/main" id="{44F9A1BA-F32B-426A-801C-DEF43768B3FC}"/>
              </a:ext>
            </a:extLst>
          </p:cNvPr>
          <p:cNvSpPr txBox="1"/>
          <p:nvPr/>
        </p:nvSpPr>
        <p:spPr>
          <a:xfrm>
            <a:off x="10012680" y="3046095"/>
            <a:ext cx="914400" cy="914400"/>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A82B84D6-4BA8-45BA-AB23-750CC3FD3179}"/>
              </a:ext>
            </a:extLst>
          </p:cNvPr>
          <p:cNvSpPr txBox="1"/>
          <p:nvPr/>
        </p:nvSpPr>
        <p:spPr>
          <a:xfrm>
            <a:off x="10012680" y="3046095"/>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6F90F204-F444-439C-8538-6A11829426C1}"/>
              </a:ext>
            </a:extLst>
          </p:cNvPr>
          <p:cNvSpPr txBox="1"/>
          <p:nvPr/>
        </p:nvSpPr>
        <p:spPr>
          <a:xfrm>
            <a:off x="10295890" y="121920"/>
            <a:ext cx="1051560" cy="369332"/>
          </a:xfrm>
          <a:prstGeom prst="rect">
            <a:avLst/>
          </a:prstGeom>
          <a:noFill/>
        </p:spPr>
        <p:txBody>
          <a:bodyPr wrap="square" rtlCol="0">
            <a:spAutoFit/>
          </a:bodyPr>
          <a:lstStyle/>
          <a:p>
            <a:r>
              <a:rPr lang="en-US" dirty="0" err="1"/>
              <a:t>Trước</a:t>
            </a:r>
            <a:endParaRPr lang="en-US" dirty="0"/>
          </a:p>
        </p:txBody>
      </p:sp>
      <p:pic>
        <p:nvPicPr>
          <p:cNvPr id="15" name="Picture 14" descr="Logo&#10;&#10;Description automatically generated">
            <a:extLst>
              <a:ext uri="{FF2B5EF4-FFF2-40B4-BE49-F238E27FC236}">
                <a16:creationId xmlns:a16="http://schemas.microsoft.com/office/drawing/2014/main" id="{B0ED891C-9E78-477D-8EB3-F14988E3830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550" y="4619625"/>
            <a:ext cx="3152253" cy="31522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95" y="3781425"/>
            <a:ext cx="3041650" cy="400110"/>
          </a:xfrm>
          <a:prstGeom prst="rect">
            <a:avLst/>
          </a:prstGeom>
          <a:noFill/>
        </p:spPr>
        <p:txBody>
          <a:bodyPr wrap="square" rtlCol="0">
            <a:spAutoFit/>
          </a:bodyPr>
          <a:lstStyle/>
          <a:p>
            <a:r>
              <a:rPr lang="en-US" sz="2000" b="1" dirty="0">
                <a:solidFill>
                  <a:srgbClr val="92D050"/>
                </a:solidFill>
                <a:latin typeface="Times New Roman" panose="02020603050405020304" pitchFamily="18" charset="0"/>
                <a:cs typeface="Times New Roman" panose="02020603050405020304" pitchFamily="18" charset="0"/>
              </a:rPr>
              <a:t>2. </a:t>
            </a:r>
            <a:r>
              <a:rPr lang="en-US" sz="2000" b="1" dirty="0" err="1">
                <a:solidFill>
                  <a:srgbClr val="92D050"/>
                </a:solidFill>
                <a:latin typeface="Times New Roman" panose="02020603050405020304" pitchFamily="18" charset="0"/>
                <a:cs typeface="Times New Roman" panose="02020603050405020304" pitchFamily="18" charset="0"/>
              </a:rPr>
              <a:t>Thiết</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bị</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tương</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tác</a:t>
            </a:r>
            <a:endParaRPr lang="en-US" sz="2000" dirty="0">
              <a:solidFill>
                <a:srgbClr val="92D050"/>
              </a:solidFill>
              <a:latin typeface="Times New Roman" panose="02020603050405020304" pitchFamily="18" charset="0"/>
              <a:cs typeface="Times New Roman" panose="02020603050405020304" pitchFamily="18" charset="0"/>
            </a:endParaRPr>
          </a:p>
        </p:txBody>
      </p:sp>
      <p:sp>
        <p:nvSpPr>
          <p:cNvPr id="12" name="object 8"/>
          <p:cNvSpPr txBox="1"/>
          <p:nvPr/>
        </p:nvSpPr>
        <p:spPr>
          <a:xfrm>
            <a:off x="366652" y="5106947"/>
            <a:ext cx="1828800" cy="729687"/>
          </a:xfrm>
          <a:prstGeom prst="rect">
            <a:avLst/>
          </a:prstGeom>
        </p:spPr>
        <p:txBody>
          <a:bodyPr vert="horz" wrap="square" lIns="0" tIns="13970" rIns="0" bIns="0" rtlCol="0">
            <a:spAutoFit/>
          </a:bodyPr>
          <a:lstStyle>
            <a:lvl1pPr>
              <a:defRPr sz="1950" b="0" i="0">
                <a:solidFill>
                  <a:srgbClr val="3E3A39"/>
                </a:solidFill>
                <a:latin typeface="PingFang SC Medium"/>
                <a:ea typeface="+mj-ea"/>
                <a:cs typeface="PingFang SC Medium"/>
              </a:defRPr>
            </a:lvl1pPr>
          </a:lstStyle>
          <a:p>
            <a:pPr marL="12700" algn="ctr">
              <a:spcBef>
                <a:spcPts val="110"/>
              </a:spcBef>
            </a:pPr>
            <a:r>
              <a:rPr lang="en-US" sz="1200" b="1" kern="0" spc="5" dirty="0" err="1">
                <a:solidFill>
                  <a:schemeClr val="tx1"/>
                </a:solidFill>
                <a:uFill>
                  <a:solidFill>
                    <a:srgbClr val="3E3A39"/>
                  </a:solidFill>
                </a:uFill>
                <a:latin typeface="Times New Roman" panose="02020603050405020304" pitchFamily="18" charset="0"/>
                <a:cs typeface="Times New Roman" panose="02020603050405020304" pitchFamily="18" charset="0"/>
              </a:rPr>
              <a:t>Thiết</a:t>
            </a:r>
            <a:r>
              <a:rPr lang="en-US" sz="1200" b="1" kern="0" spc="5" dirty="0">
                <a:solidFill>
                  <a:schemeClr val="tx1"/>
                </a:solidFill>
                <a:uFill>
                  <a:solidFill>
                    <a:srgbClr val="3E3A39"/>
                  </a:solidFill>
                </a:uFill>
                <a:latin typeface="Times New Roman" panose="02020603050405020304" pitchFamily="18" charset="0"/>
                <a:cs typeface="Times New Roman" panose="02020603050405020304" pitchFamily="18" charset="0"/>
              </a:rPr>
              <a:t> </a:t>
            </a:r>
            <a:r>
              <a:rPr lang="en-US" sz="1200" b="1" kern="0" spc="5" dirty="0" err="1">
                <a:solidFill>
                  <a:schemeClr val="tx1"/>
                </a:solidFill>
                <a:uFill>
                  <a:solidFill>
                    <a:srgbClr val="3E3A39"/>
                  </a:solidFill>
                </a:uFill>
                <a:latin typeface="Times New Roman" panose="02020603050405020304" pitchFamily="18" charset="0"/>
                <a:cs typeface="Times New Roman" panose="02020603050405020304" pitchFamily="18" charset="0"/>
              </a:rPr>
              <a:t>bị</a:t>
            </a:r>
            <a:r>
              <a:rPr lang="en-US" sz="1200" b="1" kern="0" spc="5" dirty="0">
                <a:solidFill>
                  <a:schemeClr val="tx1"/>
                </a:solidFill>
                <a:uFill>
                  <a:solidFill>
                    <a:srgbClr val="3E3A39"/>
                  </a:solidFill>
                </a:uFill>
                <a:latin typeface="Times New Roman" panose="02020603050405020304" pitchFamily="18" charset="0"/>
                <a:cs typeface="Times New Roman" panose="02020603050405020304" pitchFamily="18" charset="0"/>
              </a:rPr>
              <a:t> video call </a:t>
            </a:r>
          </a:p>
          <a:p>
            <a:pPr marL="12700" algn="ctr">
              <a:spcBef>
                <a:spcPts val="110"/>
              </a:spcBef>
            </a:pPr>
            <a:r>
              <a:rPr lang="en-US" sz="1200" b="1" kern="0" spc="5" dirty="0" err="1">
                <a:solidFill>
                  <a:schemeClr val="tx1"/>
                </a:solidFill>
                <a:uFill>
                  <a:solidFill>
                    <a:srgbClr val="3E3A39"/>
                  </a:solidFill>
                </a:uFill>
                <a:latin typeface="Times New Roman" panose="02020603050405020304" pitchFamily="18" charset="0"/>
                <a:cs typeface="Times New Roman" panose="02020603050405020304" pitchFamily="18" charset="0"/>
              </a:rPr>
              <a:t>ngoài</a:t>
            </a:r>
            <a:r>
              <a:rPr lang="en-US" sz="1200" b="1" kern="0" spc="5" dirty="0">
                <a:solidFill>
                  <a:schemeClr val="tx1"/>
                </a:solidFill>
                <a:uFill>
                  <a:solidFill>
                    <a:srgbClr val="3E3A39"/>
                  </a:solidFill>
                </a:uFill>
                <a:latin typeface="Times New Roman" panose="02020603050405020304" pitchFamily="18" charset="0"/>
                <a:cs typeface="Times New Roman" panose="02020603050405020304" pitchFamily="18" charset="0"/>
              </a:rPr>
              <a:t> </a:t>
            </a:r>
            <a:r>
              <a:rPr lang="en-US" sz="1200" b="1" kern="0" spc="5" dirty="0" err="1">
                <a:solidFill>
                  <a:schemeClr val="tx1"/>
                </a:solidFill>
                <a:uFill>
                  <a:solidFill>
                    <a:srgbClr val="3E3A39"/>
                  </a:solidFill>
                </a:uFill>
                <a:latin typeface="Times New Roman" panose="02020603050405020304" pitchFamily="18" charset="0"/>
                <a:cs typeface="Times New Roman" panose="02020603050405020304" pitchFamily="18" charset="0"/>
              </a:rPr>
              <a:t>trời</a:t>
            </a:r>
            <a:r>
              <a:rPr lang="en-US" sz="1200" b="1" kern="0" spc="5" dirty="0">
                <a:solidFill>
                  <a:schemeClr val="tx1"/>
                </a:solidFill>
                <a:uFill>
                  <a:solidFill>
                    <a:srgbClr val="3E3A39"/>
                  </a:solidFill>
                </a:uFill>
                <a:latin typeface="Times New Roman" panose="02020603050405020304" pitchFamily="18" charset="0"/>
                <a:cs typeface="Times New Roman" panose="02020603050405020304" pitchFamily="18" charset="0"/>
              </a:rPr>
              <a:t> 7 inch</a:t>
            </a:r>
          </a:p>
          <a:p>
            <a:pPr marL="12700" algn="ctr">
              <a:spcBef>
                <a:spcPts val="110"/>
              </a:spcBef>
            </a:pPr>
            <a:r>
              <a:rPr lang="en-US" sz="800" spc="20" dirty="0">
                <a:solidFill>
                  <a:schemeClr val="tx1"/>
                </a:solidFill>
                <a:latin typeface="Times New Roman" panose="02020603050405020304" pitchFamily="18" charset="0"/>
                <a:cs typeface="Times New Roman" panose="02020603050405020304" pitchFamily="18" charset="0"/>
              </a:rPr>
              <a:t>WL-VDP-OS01-G-IC</a:t>
            </a:r>
            <a:endParaRPr lang="en-US" sz="800" dirty="0">
              <a:solidFill>
                <a:schemeClr val="tx1"/>
              </a:solidFill>
              <a:latin typeface="Times New Roman" panose="02020603050405020304" pitchFamily="18" charset="0"/>
              <a:cs typeface="Times New Roman" panose="02020603050405020304" pitchFamily="18" charset="0"/>
            </a:endParaRPr>
          </a:p>
          <a:p>
            <a:pPr marL="12700" algn="ctr">
              <a:spcBef>
                <a:spcPts val="110"/>
              </a:spcBef>
            </a:pPr>
            <a:endParaRPr lang="en-US" sz="1200" b="1" kern="0" spc="5" dirty="0">
              <a:solidFill>
                <a:schemeClr val="tx1"/>
              </a:solidFill>
              <a:uFill>
                <a:solidFill>
                  <a:srgbClr val="3E3A39"/>
                </a:solidFill>
              </a:uFill>
              <a:latin typeface="Times New Roman" panose="02020603050405020304" pitchFamily="18" charset="0"/>
              <a:cs typeface="Times New Roman" panose="02020603050405020304" pitchFamily="18" charset="0"/>
            </a:endParaRPr>
          </a:p>
        </p:txBody>
      </p:sp>
      <p:sp>
        <p:nvSpPr>
          <p:cNvPr id="38" name="object 11"/>
          <p:cNvSpPr txBox="1"/>
          <p:nvPr/>
        </p:nvSpPr>
        <p:spPr>
          <a:xfrm>
            <a:off x="365575" y="5696410"/>
            <a:ext cx="1682405" cy="1201611"/>
          </a:xfrm>
          <a:prstGeom prst="rect">
            <a:avLst/>
          </a:prstGeom>
        </p:spPr>
        <p:txBody>
          <a:bodyPr vert="horz" wrap="square" lIns="0" tIns="16510" rIns="0" bIns="0" rtlCol="0">
            <a:spAutoFit/>
          </a:bodyPr>
          <a:lstStyle/>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Nguồn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cấp</a:t>
            </a:r>
            <a:r>
              <a:rPr lang="en-US" sz="700" dirty="0">
                <a:latin typeface="Times New Roman" panose="02020603050405020304" pitchFamily="18" charset="0"/>
                <a:cs typeface="Times New Roman" panose="02020603050405020304" pitchFamily="18" charset="0"/>
              </a:rPr>
              <a:t>: DC 24V </a:t>
            </a:r>
            <a:endParaRPr lang="vi-VN" sz="7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Màn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hình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hiển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thị</a:t>
            </a:r>
            <a:r>
              <a:rPr lang="en-US" sz="700" dirty="0">
                <a:latin typeface="Times New Roman" panose="02020603050405020304" pitchFamily="18" charset="0"/>
                <a:cs typeface="Times New Roman" panose="02020603050405020304" pitchFamily="18" charset="0"/>
              </a:rPr>
              <a:t>:  TFT 7 inch</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Độ</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phân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giải</a:t>
            </a:r>
            <a:r>
              <a:rPr lang="en-US" sz="700" dirty="0">
                <a:latin typeface="Times New Roman" panose="02020603050405020304" pitchFamily="18" charset="0"/>
                <a:cs typeface="Times New Roman" panose="02020603050405020304" pitchFamily="18" charset="0"/>
              </a:rPr>
              <a:t>: 600 x 1024</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có dây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mạng</a:t>
            </a:r>
            <a:r>
              <a:rPr lang="en-US" sz="700" dirty="0">
                <a:latin typeface="Times New Roman" panose="02020603050405020304" pitchFamily="18" charset="0"/>
                <a:cs typeface="Times New Roman" panose="02020603050405020304" pitchFamily="18" charset="0"/>
              </a:rPr>
              <a:t> WAN 10/100M</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không dây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WiFi</a:t>
            </a:r>
            <a:endParaRPr lang="en-US" sz="7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dirty="0">
                <a:latin typeface="Times New Roman" panose="02020603050405020304" pitchFamily="18" charset="0"/>
                <a:cs typeface="Times New Roman" panose="02020603050405020304" pitchFamily="18" charset="0"/>
              </a:rPr>
              <a:t>Camera: CMOS 200W</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Kích thước</a:t>
            </a:r>
            <a:r>
              <a:rPr lang="en-US" sz="700" dirty="0">
                <a:latin typeface="Times New Roman" panose="02020603050405020304" pitchFamily="18" charset="0"/>
                <a:cs typeface="Times New Roman" panose="02020603050405020304" pitchFamily="18" charset="0"/>
              </a:rPr>
              <a:t>: 220*140*17.5 mm</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Hỗ</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trợ</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đóng</a:t>
            </a:r>
            <a:r>
              <a:rPr lang="en-US" sz="700" dirty="0">
                <a:latin typeface="Times New Roman" panose="02020603050405020304" pitchFamily="18" charset="0"/>
                <a:cs typeface="Times New Roman" panose="02020603050405020304" pitchFamily="18" charset="0"/>
              </a:rPr>
              <a:t>/</a:t>
            </a:r>
            <a:r>
              <a:rPr lang="en-US" sz="700" dirty="0" err="1">
                <a:latin typeface="Times New Roman" panose="02020603050405020304" pitchFamily="18" charset="0"/>
                <a:cs typeface="Times New Roman" panose="02020603050405020304" pitchFamily="18" charset="0"/>
              </a:rPr>
              <a:t>mở</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khóa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gọi</a:t>
            </a:r>
            <a:r>
              <a:rPr lang="en-US" sz="700" dirty="0">
                <a:latin typeface="Times New Roman" panose="02020603050405020304" pitchFamily="18" charset="0"/>
                <a:cs typeface="Times New Roman" panose="02020603050405020304" pitchFamily="18" charset="0"/>
              </a:rPr>
              <a:t> thang </a:t>
            </a:r>
            <a:r>
              <a:rPr lang="en-US" sz="700" dirty="0" err="1">
                <a:latin typeface="Times New Roman" panose="02020603050405020304" pitchFamily="18" charset="0"/>
                <a:cs typeface="Times New Roman" panose="02020603050405020304" pitchFamily="18" charset="0"/>
              </a:rPr>
              <a:t>máy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liên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kết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với</a:t>
            </a:r>
            <a:r>
              <a:rPr lang="en-US" sz="700" dirty="0">
                <a:latin typeface="Times New Roman" panose="02020603050405020304" pitchFamily="18" charset="0"/>
                <a:cs typeface="Times New Roman" panose="02020603050405020304" pitchFamily="18" charset="0"/>
              </a:rPr>
              <a:t> video call </a:t>
            </a:r>
            <a:r>
              <a:rPr lang="en-US" sz="700" dirty="0" err="1">
                <a:latin typeface="Times New Roman" panose="02020603050405020304" pitchFamily="18" charset="0"/>
                <a:cs typeface="Times New Roman" panose="02020603050405020304" pitchFamily="18" charset="0"/>
              </a:rPr>
              <a:t>trong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nhà</a:t>
            </a:r>
            <a:r>
              <a:rPr lang="en-US" sz="700" dirty="0">
                <a:latin typeface="Times New Roman" panose="02020603050405020304" pitchFamily="18" charset="0"/>
                <a:cs typeface="Times New Roman" panose="02020603050405020304" pitchFamily="18" charset="0"/>
              </a:rPr>
              <a:t>.</a:t>
            </a:r>
          </a:p>
        </p:txBody>
      </p:sp>
      <p:sp>
        <p:nvSpPr>
          <p:cNvPr id="40" name="object 15"/>
          <p:cNvSpPr/>
          <p:nvPr/>
        </p:nvSpPr>
        <p:spPr>
          <a:xfrm>
            <a:off x="1065270" y="4161946"/>
            <a:ext cx="468583" cy="964761"/>
          </a:xfrm>
          <a:prstGeom prst="rect">
            <a:avLst/>
          </a:prstGeom>
          <a:blipFill>
            <a:blip r:embed="rId3" cstate="print"/>
            <a:stretch>
              <a:fillRect/>
            </a:stretch>
          </a:blipFill>
        </p:spPr>
        <p:txBody>
          <a:bodyPr wrap="square" lIns="0" tIns="0" rIns="0" bIns="0" rtlCol="0"/>
          <a:lstStyle/>
          <a:p>
            <a:endParaRPr/>
          </a:p>
        </p:txBody>
      </p:sp>
      <p:sp>
        <p:nvSpPr>
          <p:cNvPr id="42" name="object 13"/>
          <p:cNvSpPr txBox="1"/>
          <p:nvPr/>
        </p:nvSpPr>
        <p:spPr>
          <a:xfrm>
            <a:off x="2085299" y="5121747"/>
            <a:ext cx="1857957" cy="716863"/>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err="1">
                <a:uFill>
                  <a:solidFill>
                    <a:srgbClr val="3E3A39"/>
                  </a:solidFill>
                </a:uFill>
                <a:latin typeface="Times New Roman" panose="02020603050405020304" pitchFamily="18" charset="0"/>
                <a:cs typeface="Times New Roman" panose="02020603050405020304" pitchFamily="18" charset="0"/>
              </a:rPr>
              <a:t>Thiết</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bị</a:t>
            </a:r>
            <a:r>
              <a:rPr lang="en-US" sz="1200" b="1" spc="5" dirty="0">
                <a:uFill>
                  <a:solidFill>
                    <a:srgbClr val="3E3A39"/>
                  </a:solidFill>
                </a:uFill>
                <a:latin typeface="Times New Roman" panose="02020603050405020304" pitchFamily="18" charset="0"/>
                <a:cs typeface="Times New Roman" panose="02020603050405020304" pitchFamily="18" charset="0"/>
              </a:rPr>
              <a:t> video call </a:t>
            </a:r>
            <a:r>
              <a:rPr lang="en-US" sz="1200" b="1" spc="5" dirty="0" err="1">
                <a:uFill>
                  <a:solidFill>
                    <a:srgbClr val="3E3A39"/>
                  </a:solidFill>
                </a:uFill>
                <a:latin typeface="Times New Roman" panose="02020603050405020304" pitchFamily="18" charset="0"/>
                <a:cs typeface="Times New Roman" panose="02020603050405020304" pitchFamily="18" charset="0"/>
              </a:rPr>
              <a:t>ngoài</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trời</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dành</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cho</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biệt</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thự</a:t>
            </a:r>
            <a:endParaRPr lang="en-US" sz="1200" b="1" spc="5" dirty="0">
              <a:uFill>
                <a:solidFill>
                  <a:srgbClr val="3E3A39"/>
                </a:solidFill>
              </a:uFill>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WL-VDP-OS04-IC</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n-US" sz="1200" b="1" spc="5" dirty="0">
              <a:uFill>
                <a:solidFill>
                  <a:srgbClr val="3E3A39"/>
                </a:solidFill>
              </a:uFill>
              <a:latin typeface="Times New Roman" panose="02020603050405020304" pitchFamily="18" charset="0"/>
              <a:cs typeface="Times New Roman" panose="02020603050405020304" pitchFamily="18" charset="0"/>
            </a:endParaRPr>
          </a:p>
        </p:txBody>
      </p:sp>
      <p:sp>
        <p:nvSpPr>
          <p:cNvPr id="46" name="object 3"/>
          <p:cNvSpPr/>
          <p:nvPr/>
        </p:nvSpPr>
        <p:spPr>
          <a:xfrm>
            <a:off x="2751625" y="4129152"/>
            <a:ext cx="565072" cy="946103"/>
          </a:xfrm>
          <a:prstGeom prst="rect">
            <a:avLst/>
          </a:prstGeom>
          <a:blipFill>
            <a:blip r:embed="rId4" cstate="print"/>
            <a:stretch>
              <a:fillRect/>
            </a:stretch>
          </a:blipFill>
        </p:spPr>
        <p:txBody>
          <a:bodyPr wrap="square" lIns="0" tIns="0" rIns="0" bIns="0" rtlCol="0"/>
          <a:lstStyle/>
          <a:p>
            <a:endParaRPr/>
          </a:p>
        </p:txBody>
      </p:sp>
      <p:sp>
        <p:nvSpPr>
          <p:cNvPr id="47" name="object 11"/>
          <p:cNvSpPr txBox="1"/>
          <p:nvPr/>
        </p:nvSpPr>
        <p:spPr>
          <a:xfrm>
            <a:off x="5713717" y="5107173"/>
            <a:ext cx="1586759" cy="729687"/>
          </a:xfrm>
          <a:prstGeom prst="rect">
            <a:avLst/>
          </a:prstGeom>
          <a:noFill/>
        </p:spPr>
        <p:txBody>
          <a:bodyPr vert="horz" wrap="square" lIns="0" tIns="13970" rIns="0" bIns="0" rtlCol="0">
            <a:spAutoFit/>
          </a:bodyPr>
          <a:lstStyle/>
          <a:p>
            <a:pPr marL="12700" algn="ctr">
              <a:lnSpc>
                <a:spcPct val="100000"/>
              </a:lnSpc>
              <a:spcBef>
                <a:spcPts val="110"/>
              </a:spcBef>
            </a:pPr>
            <a:r>
              <a:rPr lang="en-US" sz="1200" b="1" dirty="0" err="1">
                <a:latin typeface="Times New Roman" panose="02020603050405020304" pitchFamily="18" charset="0"/>
                <a:cs typeface="Times New Roman" panose="02020603050405020304" pitchFamily="18" charset="0"/>
              </a:rPr>
              <a:t>Thiết</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bị</a:t>
            </a:r>
            <a:r>
              <a:rPr lang="en-US" sz="1200" b="1" dirty="0">
                <a:latin typeface="Times New Roman" panose="02020603050405020304" pitchFamily="18" charset="0"/>
                <a:cs typeface="Times New Roman" panose="02020603050405020304" pitchFamily="18" charset="0"/>
              </a:rPr>
              <a:t> video call </a:t>
            </a:r>
          </a:p>
          <a:p>
            <a:pPr marL="12700" algn="ctr">
              <a:lnSpc>
                <a:spcPct val="100000"/>
              </a:lnSpc>
              <a:spcBef>
                <a:spcPts val="110"/>
              </a:spcBef>
            </a:pPr>
            <a:r>
              <a:rPr lang="en-US" sz="1200" b="1" dirty="0" err="1">
                <a:latin typeface="Times New Roman" panose="02020603050405020304" pitchFamily="18" charset="0"/>
                <a:cs typeface="Times New Roman" panose="02020603050405020304" pitchFamily="18" charset="0"/>
              </a:rPr>
              <a:t>trong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nhà</a:t>
            </a:r>
            <a:r>
              <a:rPr lang="en-US" sz="1200" b="1" dirty="0">
                <a:latin typeface="Times New Roman" panose="02020603050405020304" pitchFamily="18" charset="0"/>
                <a:cs typeface="Times New Roman" panose="02020603050405020304" pitchFamily="18" charset="0"/>
              </a:rPr>
              <a:t> </a:t>
            </a:r>
            <a:r>
              <a:rPr sz="1200" b="1" dirty="0">
                <a:latin typeface="Times New Roman" panose="02020603050405020304" pitchFamily="18" charset="0"/>
                <a:cs typeface="Times New Roman" panose="02020603050405020304" pitchFamily="18" charset="0"/>
              </a:rPr>
              <a:t>10.1</a:t>
            </a:r>
            <a:r>
              <a:rPr lang="en-US" sz="1200" b="1" dirty="0">
                <a:latin typeface="Times New Roman" panose="02020603050405020304" pitchFamily="18" charset="0"/>
                <a:cs typeface="Times New Roman" panose="02020603050405020304" pitchFamily="18" charset="0"/>
              </a:rPr>
              <a:t> inch</a:t>
            </a:r>
          </a:p>
          <a:p>
            <a:pPr marL="12700" algn="ctr">
              <a:spcBef>
                <a:spcPts val="110"/>
              </a:spcBef>
            </a:pPr>
            <a:r>
              <a:rPr lang="en-US" sz="800" spc="20" dirty="0">
                <a:latin typeface="Times New Roman" panose="02020603050405020304" pitchFamily="18" charset="0"/>
                <a:cs typeface="Times New Roman" panose="02020603050405020304" pitchFamily="18" charset="0"/>
              </a:rPr>
              <a:t>WL-VDP-IS01-G/P</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sz="1200" b="1" dirty="0">
              <a:latin typeface="Times New Roman" panose="02020603050405020304" pitchFamily="18" charset="0"/>
              <a:cs typeface="Times New Roman" panose="02020603050405020304" pitchFamily="18" charset="0"/>
            </a:endParaRPr>
          </a:p>
        </p:txBody>
      </p:sp>
      <p:pic>
        <p:nvPicPr>
          <p:cNvPr id="49" name="Picture 48"/>
          <p:cNvPicPr>
            <a:picLocks noChangeAspect="1"/>
          </p:cNvPicPr>
          <p:nvPr/>
        </p:nvPicPr>
        <p:blipFill rotWithShape="1">
          <a:blip r:embed="rId5" cstate="print">
            <a:extLst>
              <a:ext uri="{28A0092B-C50C-407E-A947-70E740481C1C}">
                <a14:useLocalDpi xmlns:a14="http://schemas.microsoft.com/office/drawing/2010/main" val="0"/>
              </a:ext>
            </a:extLst>
          </a:blip>
          <a:srcRect l="21208" t="30760" r="61762" b="30290"/>
          <a:stretch>
            <a:fillRect/>
          </a:stretch>
        </p:blipFill>
        <p:spPr>
          <a:xfrm>
            <a:off x="4371376" y="4071579"/>
            <a:ext cx="843632" cy="964761"/>
          </a:xfrm>
          <a:prstGeom prst="rect">
            <a:avLst/>
          </a:prstGeom>
        </p:spPr>
      </p:pic>
      <p:pic>
        <p:nvPicPr>
          <p:cNvPr id="51" name="Content Placeholder 30"/>
          <p:cNvPicPr>
            <a:picLocks noChangeAspect="1"/>
          </p:cNvPicPr>
          <p:nvPr/>
        </p:nvPicPr>
        <p:blipFill>
          <a:blip r:embed="rId6"/>
          <a:srcRect l="10023" t="10669" r="10023" b="10669"/>
          <a:stretch>
            <a:fillRect/>
          </a:stretch>
        </p:blipFill>
        <p:spPr>
          <a:xfrm>
            <a:off x="6038526" y="4171988"/>
            <a:ext cx="1056644" cy="762398"/>
          </a:xfrm>
          <a:prstGeom prst="rect">
            <a:avLst/>
          </a:prstGeom>
        </p:spPr>
      </p:pic>
      <p:sp>
        <p:nvSpPr>
          <p:cNvPr id="53" name="object 4"/>
          <p:cNvSpPr txBox="1"/>
          <p:nvPr/>
        </p:nvSpPr>
        <p:spPr>
          <a:xfrm>
            <a:off x="3992735" y="5106947"/>
            <a:ext cx="1604714" cy="729687"/>
          </a:xfrm>
          <a:prstGeom prst="rect">
            <a:avLst/>
          </a:prstGeom>
        </p:spPr>
        <p:txBody>
          <a:bodyPr vert="horz" wrap="square" lIns="0" tIns="13970" rIns="0" bIns="0" rtlCol="0">
            <a:spAutoFit/>
          </a:bodyPr>
          <a:lstStyle/>
          <a:p>
            <a:pPr marL="12700" algn="ctr">
              <a:lnSpc>
                <a:spcPct val="100000"/>
              </a:lnSpc>
              <a:spcBef>
                <a:spcPts val="110"/>
              </a:spcBef>
            </a:pPr>
            <a:r>
              <a:rPr lang="en-US" sz="1200" b="1" dirty="0" err="1">
                <a:latin typeface="Times New Roman" panose="02020603050405020304" pitchFamily="18" charset="0"/>
                <a:cs typeface="Times New Roman" panose="02020603050405020304" pitchFamily="18" charset="0"/>
              </a:rPr>
              <a:t>Thiết</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bị</a:t>
            </a:r>
            <a:r>
              <a:rPr lang="en-US" sz="1200" b="1" dirty="0">
                <a:latin typeface="Times New Roman" panose="02020603050405020304" pitchFamily="18" charset="0"/>
                <a:cs typeface="Times New Roman" panose="02020603050405020304" pitchFamily="18" charset="0"/>
              </a:rPr>
              <a:t> video call </a:t>
            </a:r>
          </a:p>
          <a:p>
            <a:pPr marL="12700" algn="ctr">
              <a:lnSpc>
                <a:spcPct val="100000"/>
              </a:lnSpc>
              <a:spcBef>
                <a:spcPts val="110"/>
              </a:spcBef>
            </a:pPr>
            <a:r>
              <a:rPr lang="en-US" sz="1200" b="1" dirty="0" err="1">
                <a:latin typeface="Times New Roman" panose="02020603050405020304" pitchFamily="18" charset="0"/>
                <a:cs typeface="Times New Roman" panose="02020603050405020304" pitchFamily="18" charset="0"/>
              </a:rPr>
              <a:t>ngoài</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trời</a:t>
            </a:r>
            <a:r>
              <a:rPr lang="en-US" sz="1200" b="1" dirty="0">
                <a:latin typeface="Times New Roman" panose="02020603050405020304" pitchFamily="18" charset="0"/>
                <a:cs typeface="Times New Roman" panose="02020603050405020304" pitchFamily="18" charset="0"/>
              </a:rPr>
              <a:t> 10.1 inch</a:t>
            </a:r>
          </a:p>
          <a:p>
            <a:pPr marL="12700" algn="ctr">
              <a:spcBef>
                <a:spcPts val="110"/>
              </a:spcBef>
            </a:pPr>
            <a:r>
              <a:rPr lang="en-US" sz="800" spc="20" dirty="0">
                <a:latin typeface="Times New Roman" panose="02020603050405020304" pitchFamily="18" charset="0"/>
                <a:cs typeface="Times New Roman" panose="02020603050405020304" pitchFamily="18" charset="0"/>
                <a:sym typeface="+mn-ea"/>
              </a:rPr>
              <a:t>H-OS14</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sz="1200" b="1" dirty="0">
              <a:latin typeface="Times New Roman" panose="02020603050405020304" pitchFamily="18" charset="0"/>
              <a:cs typeface="Times New Roman" panose="02020603050405020304" pitchFamily="18" charset="0"/>
            </a:endParaRPr>
          </a:p>
        </p:txBody>
      </p:sp>
      <p:sp>
        <p:nvSpPr>
          <p:cNvPr id="59" name="object 13"/>
          <p:cNvSpPr/>
          <p:nvPr/>
        </p:nvSpPr>
        <p:spPr>
          <a:xfrm>
            <a:off x="7668777" y="4400240"/>
            <a:ext cx="1382391" cy="419351"/>
          </a:xfrm>
          <a:prstGeom prst="rect">
            <a:avLst/>
          </a:prstGeom>
          <a:blipFill>
            <a:blip r:embed="rId7" cstate="print"/>
            <a:stretch>
              <a:fillRect/>
            </a:stretch>
          </a:blipFill>
        </p:spPr>
        <p:txBody>
          <a:bodyPr wrap="square" lIns="0" tIns="0" rIns="0" bIns="0" rtlCol="0"/>
          <a:lstStyle/>
          <a:p>
            <a:endParaRPr/>
          </a:p>
        </p:txBody>
      </p:sp>
      <p:sp>
        <p:nvSpPr>
          <p:cNvPr id="61" name="object 5"/>
          <p:cNvSpPr txBox="1"/>
          <p:nvPr/>
        </p:nvSpPr>
        <p:spPr>
          <a:xfrm>
            <a:off x="8025842" y="5119951"/>
            <a:ext cx="897501" cy="530915"/>
          </a:xfrm>
          <a:prstGeom prst="rect">
            <a:avLst/>
          </a:prstGeom>
        </p:spPr>
        <p:txBody>
          <a:bodyPr vert="horz" wrap="square" lIns="0" tIns="12700" rIns="0" bIns="0" rtlCol="0">
            <a:spAutoFit/>
          </a:bodyPr>
          <a:lstStyle>
            <a:lvl1pPr>
              <a:defRPr sz="1950" b="0" i="0">
                <a:solidFill>
                  <a:srgbClr val="3E3A39"/>
                </a:solidFill>
                <a:latin typeface="PingFang SC Medium"/>
                <a:ea typeface="+mj-ea"/>
                <a:cs typeface="PingFang SC Medium"/>
              </a:defRPr>
            </a:lvl1pPr>
          </a:lstStyle>
          <a:p>
            <a:pPr marL="12700">
              <a:spcBef>
                <a:spcPts val="100"/>
              </a:spcBef>
            </a:pPr>
            <a:r>
              <a:rPr lang="en-US" sz="1200" b="1" kern="0" dirty="0" err="1">
                <a:solidFill>
                  <a:schemeClr val="tx1"/>
                </a:solidFill>
                <a:uFill>
                  <a:solidFill>
                    <a:srgbClr val="3E3A39"/>
                  </a:solidFill>
                </a:uFill>
                <a:latin typeface="Times New Roman" panose="02020603050405020304" pitchFamily="18" charset="0"/>
                <a:cs typeface="Times New Roman" panose="02020603050405020304" pitchFamily="18" charset="0"/>
              </a:rPr>
              <a:t>HomePad</a:t>
            </a:r>
            <a:endParaRPr lang="en-US" sz="1200" b="1" kern="0" dirty="0">
              <a:solidFill>
                <a:schemeClr val="tx1"/>
              </a:solidFill>
              <a:uFill>
                <a:solidFill>
                  <a:srgbClr val="3E3A39"/>
                </a:solidFill>
              </a:uFill>
              <a:latin typeface="Times New Roman" panose="02020603050405020304" pitchFamily="18" charset="0"/>
              <a:cs typeface="Times New Roman" panose="02020603050405020304" pitchFamily="18" charset="0"/>
            </a:endParaRPr>
          </a:p>
          <a:p>
            <a:pPr marL="12700">
              <a:spcBef>
                <a:spcPts val="100"/>
              </a:spcBef>
            </a:pPr>
            <a:r>
              <a:rPr lang="en-US" sz="800" spc="20" dirty="0">
                <a:solidFill>
                  <a:schemeClr val="tx1"/>
                </a:solidFill>
                <a:latin typeface="Times New Roman" panose="02020603050405020304" pitchFamily="18" charset="0"/>
                <a:cs typeface="Times New Roman" panose="02020603050405020304" pitchFamily="18" charset="0"/>
              </a:rPr>
              <a:t>WL-HPD-1</a:t>
            </a:r>
            <a:endParaRPr lang="en-US" sz="800" dirty="0">
              <a:solidFill>
                <a:schemeClr val="tx1"/>
              </a:solidFill>
              <a:latin typeface="Times New Roman" panose="02020603050405020304" pitchFamily="18" charset="0"/>
              <a:cs typeface="Times New Roman" panose="02020603050405020304" pitchFamily="18" charset="0"/>
            </a:endParaRPr>
          </a:p>
          <a:p>
            <a:pPr marL="12700">
              <a:spcBef>
                <a:spcPts val="100"/>
              </a:spcBef>
            </a:pPr>
            <a:endParaRPr lang="en-US" sz="1200" b="1" kern="0" dirty="0">
              <a:solidFill>
                <a:schemeClr val="tx1"/>
              </a:solidFill>
              <a:latin typeface="Times New Roman" panose="02020603050405020304" pitchFamily="18" charset="0"/>
              <a:cs typeface="Times New Roman" panose="02020603050405020304" pitchFamily="18" charset="0"/>
            </a:endParaRPr>
          </a:p>
        </p:txBody>
      </p:sp>
      <p:sp>
        <p:nvSpPr>
          <p:cNvPr id="105" name="TextBox 104"/>
          <p:cNvSpPr txBox="1"/>
          <p:nvPr/>
        </p:nvSpPr>
        <p:spPr>
          <a:xfrm>
            <a:off x="10267253" y="3851213"/>
            <a:ext cx="2426466" cy="400110"/>
          </a:xfrm>
          <a:prstGeom prst="rect">
            <a:avLst/>
          </a:prstGeom>
          <a:noFill/>
        </p:spPr>
        <p:txBody>
          <a:bodyPr wrap="square" rtlCol="0">
            <a:spAutoFit/>
          </a:bodyPr>
          <a:lstStyle/>
          <a:p>
            <a:r>
              <a:rPr lang="en-US" sz="2000" b="1" dirty="0">
                <a:solidFill>
                  <a:srgbClr val="92D050"/>
                </a:solidFill>
                <a:latin typeface="Times New Roman" panose="02020603050405020304" pitchFamily="18" charset="0"/>
                <a:cs typeface="Times New Roman" panose="02020603050405020304" pitchFamily="18" charset="0"/>
              </a:rPr>
              <a:t>4. </a:t>
            </a:r>
            <a:r>
              <a:rPr lang="en-US" sz="2000" b="1" dirty="0" err="1">
                <a:solidFill>
                  <a:srgbClr val="92D050"/>
                </a:solidFill>
                <a:latin typeface="Times New Roman" panose="02020603050405020304" pitchFamily="18" charset="0"/>
                <a:cs typeface="Times New Roman" panose="02020603050405020304" pitchFamily="18" charset="0"/>
              </a:rPr>
              <a:t>Giám</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sát</a:t>
            </a:r>
            <a:r>
              <a:rPr lang="en-US" sz="2000" b="1" dirty="0">
                <a:solidFill>
                  <a:srgbClr val="92D050"/>
                </a:solidFill>
                <a:latin typeface="Times New Roman" panose="02020603050405020304" pitchFamily="18" charset="0"/>
                <a:cs typeface="Times New Roman" panose="02020603050405020304" pitchFamily="18" charset="0"/>
              </a:rPr>
              <a:t> an </a:t>
            </a:r>
            <a:r>
              <a:rPr lang="en-US" sz="2000" b="1" dirty="0" err="1">
                <a:solidFill>
                  <a:srgbClr val="92D050"/>
                </a:solidFill>
                <a:latin typeface="Times New Roman" panose="02020603050405020304" pitchFamily="18" charset="0"/>
                <a:cs typeface="Times New Roman" panose="02020603050405020304" pitchFamily="18" charset="0"/>
              </a:rPr>
              <a:t>ninh</a:t>
            </a:r>
            <a:endParaRPr lang="en-US" sz="2000" b="1" dirty="0">
              <a:solidFill>
                <a:srgbClr val="92D050"/>
              </a:solidFill>
              <a:latin typeface="Times New Roman" panose="02020603050405020304" pitchFamily="18" charset="0"/>
              <a:cs typeface="Times New Roman" panose="02020603050405020304" pitchFamily="18" charset="0"/>
            </a:endParaRPr>
          </a:p>
        </p:txBody>
      </p:sp>
      <p:sp>
        <p:nvSpPr>
          <p:cNvPr id="108" name="object 7"/>
          <p:cNvSpPr txBox="1"/>
          <p:nvPr/>
        </p:nvSpPr>
        <p:spPr>
          <a:xfrm>
            <a:off x="10247880" y="5702970"/>
            <a:ext cx="1926264" cy="1075936"/>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r>
              <a:rPr lang="en-US" sz="700" spc="30" dirty="0" err="1">
                <a:latin typeface="Times New Roman" panose="02020603050405020304" pitchFamily="18" charset="0"/>
                <a:cs typeface="Times New Roman" panose="02020603050405020304" pitchFamily="18" charset="0"/>
              </a:rPr>
              <a:t>WiFi</a:t>
            </a:r>
            <a:r>
              <a:rPr lang="en-US" sz="700" spc="30" dirty="0">
                <a:latin typeface="Times New Roman" panose="02020603050405020304" pitchFamily="18" charset="0"/>
                <a:cs typeface="Times New Roman" panose="02020603050405020304" pitchFamily="18" charset="0"/>
              </a:rPr>
              <a:t> 2.4GHz</a:t>
            </a:r>
          </a:p>
          <a:p>
            <a:pPr marL="184150" indent="-171450">
              <a:spcBef>
                <a:spcPts val="130"/>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Điện nguồn</a:t>
            </a:r>
            <a:r>
              <a:rPr lang="en-US" sz="700" spc="30"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DC</a:t>
            </a:r>
            <a:r>
              <a:rPr lang="vi-VN" sz="700" spc="20"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5V</a:t>
            </a:r>
          </a:p>
          <a:p>
            <a:pPr marL="184150" indent="-171450">
              <a:spcBef>
                <a:spcPts val="13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phân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giải</a:t>
            </a:r>
            <a:r>
              <a:rPr lang="en-US" sz="700" spc="30" dirty="0">
                <a:latin typeface="Times New Roman" panose="02020603050405020304" pitchFamily="18" charset="0"/>
                <a:cs typeface="Times New Roman" panose="02020603050405020304" pitchFamily="18" charset="0"/>
              </a:rPr>
              <a:t>: </a:t>
            </a:r>
            <a:r>
              <a:rPr lang="en-US" sz="700" spc="15" dirty="0">
                <a:latin typeface="Times New Roman" panose="02020603050405020304" pitchFamily="18" charset="0"/>
                <a:cs typeface="Times New Roman" panose="02020603050405020304" pitchFamily="18" charset="0"/>
              </a:rPr>
              <a:t>1980x1080</a:t>
            </a:r>
            <a:endParaRPr lang="en-US" sz="700" spc="30"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Tổn</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hao</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công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suất</a:t>
            </a:r>
            <a:r>
              <a:rPr lang="vi-VN" sz="700" spc="25" dirty="0">
                <a:latin typeface="Times New Roman" panose="02020603050405020304" pitchFamily="18" charset="0"/>
                <a:cs typeface="Times New Roman" panose="02020603050405020304" pitchFamily="18" charset="0"/>
              </a:rPr>
              <a:t>: 1.6W</a:t>
            </a:r>
            <a:endParaRPr lang="en-US" sz="700" spc="25"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Lưu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trữ</a:t>
            </a:r>
            <a:r>
              <a:rPr lang="en-US" sz="700" spc="25" dirty="0">
                <a:latin typeface="Times New Roman" panose="02020603050405020304" pitchFamily="18" charset="0"/>
                <a:cs typeface="Times New Roman" panose="02020603050405020304" pitchFamily="18" charset="0"/>
              </a:rPr>
              <a:t>: Micro USB 32G</a:t>
            </a:r>
            <a:endParaRPr lang="vi-VN" sz="700" spc="25"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Phạm vi </a:t>
            </a:r>
            <a:r>
              <a:rPr lang="en-US" sz="700" spc="30" dirty="0" err="1">
                <a:latin typeface="Times New Roman" panose="02020603050405020304" pitchFamily="18" charset="0"/>
                <a:cs typeface="Times New Roman" panose="02020603050405020304" pitchFamily="18" charset="0"/>
              </a:rPr>
              <a:t>phát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hiện</a:t>
            </a:r>
            <a:r>
              <a:rPr lang="en-US" sz="700" spc="30" dirty="0">
                <a:latin typeface="Times New Roman" panose="02020603050405020304" pitchFamily="18" charset="0"/>
                <a:cs typeface="Times New Roman" panose="02020603050405020304" pitchFamily="18" charset="0"/>
              </a:rPr>
              <a:t> IR: </a:t>
            </a:r>
            <a:r>
              <a:rPr sz="700" spc="30" dirty="0">
                <a:latin typeface="Times New Roman" panose="02020603050405020304" pitchFamily="18" charset="0"/>
                <a:cs typeface="Times New Roman" panose="02020603050405020304" pitchFamily="18" charset="0"/>
              </a:rPr>
              <a:t>5</a:t>
            </a:r>
            <a:r>
              <a:rPr lang="en-US" sz="700" spc="30" dirty="0">
                <a:latin typeface="Times New Roman" panose="02020603050405020304" pitchFamily="18" charset="0"/>
                <a:cs typeface="Times New Roman" panose="02020603050405020304" pitchFamily="18" charset="0"/>
              </a:rPr>
              <a:t>-6m</a:t>
            </a:r>
            <a:endParaRPr lang="en-US" sz="700"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Kích</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th</a:t>
            </a:r>
            <a:r>
              <a:rPr lang="vi-VN" sz="700" spc="20" dirty="0">
                <a:latin typeface="Times New Roman" panose="02020603050405020304" pitchFamily="18" charset="0"/>
                <a:cs typeface="Times New Roman" panose="02020603050405020304" pitchFamily="18" charset="0"/>
              </a:rPr>
              <a:t>ư</a:t>
            </a:r>
            <a:r>
              <a:rPr lang="en-US" sz="700" spc="20" dirty="0" err="1">
                <a:latin typeface="Times New Roman" panose="02020603050405020304" pitchFamily="18" charset="0"/>
                <a:cs typeface="Times New Roman" panose="02020603050405020304" pitchFamily="18" charset="0"/>
              </a:rPr>
              <a:t>ớc</a:t>
            </a:r>
            <a:r>
              <a:rPr lang="en-US" sz="700" spc="20" dirty="0">
                <a:latin typeface="Times New Roman" panose="02020603050405020304" pitchFamily="18" charset="0"/>
                <a:cs typeface="Times New Roman" panose="02020603050405020304" pitchFamily="18" charset="0"/>
              </a:rPr>
              <a:t>: </a:t>
            </a:r>
            <a:r>
              <a:rPr sz="700" spc="20" dirty="0">
                <a:latin typeface="Times New Roman" panose="02020603050405020304" pitchFamily="18" charset="0"/>
                <a:cs typeface="Times New Roman" panose="02020603050405020304" pitchFamily="18" charset="0"/>
              </a:rPr>
              <a:t>77.4*77.4*106.1</a:t>
            </a:r>
            <a:r>
              <a:rPr lang="en-US" sz="700" spc="20" dirty="0">
                <a:latin typeface="Times New Roman" panose="02020603050405020304" pitchFamily="18" charset="0"/>
                <a:cs typeface="Times New Roman" panose="02020603050405020304" pitchFamily="18" charset="0"/>
              </a:rPr>
              <a:t> </a:t>
            </a:r>
            <a:r>
              <a:rPr sz="700" spc="20" dirty="0">
                <a:latin typeface="Times New Roman" panose="02020603050405020304" pitchFamily="18" charset="0"/>
                <a:cs typeface="Times New Roman" panose="02020603050405020304" pitchFamily="18" charset="0"/>
              </a:rPr>
              <a:t>mm</a:t>
            </a:r>
            <a:r>
              <a:rPr lang="en-US" sz="700" spc="20" dirty="0">
                <a:latin typeface="Times New Roman" panose="02020603050405020304" pitchFamily="18" charset="0"/>
                <a:cs typeface="Times New Roman" panose="02020603050405020304" pitchFamily="18" charset="0"/>
              </a:rPr>
              <a:t> </a:t>
            </a:r>
          </a:p>
          <a:p>
            <a:pPr marL="184150" indent="-171450">
              <a:spcBef>
                <a:spcPts val="130"/>
              </a:spcBef>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Hỗ</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trợ</a:t>
            </a:r>
            <a:r>
              <a:rPr lang="en-US" sz="700" spc="2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đàm</a:t>
            </a:r>
            <a:r>
              <a:rPr lang="en-US" sz="70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a:t>
            </a:r>
            <a:r>
              <a:rPr lang="en-US" sz="700" dirty="0" err="1">
                <a:latin typeface="Times New Roman" panose="02020603050405020304" pitchFamily="18" charset="0"/>
                <a:cs typeface="Times New Roman" panose="02020603050405020304" pitchFamily="18" charset="0"/>
              </a:rPr>
              <a:t>hoại</a:t>
            </a:r>
            <a:r>
              <a:rPr lang="en-US" sz="700" dirty="0">
                <a:latin typeface="Times New Roman" panose="02020603050405020304" pitchFamily="18" charset="0"/>
                <a:cs typeface="Times New Roman" panose="02020603050405020304" pitchFamily="18" charset="0"/>
              </a:rPr>
              <a:t> 2 </a:t>
            </a:r>
            <a:r>
              <a:rPr lang="en-US" sz="700" dirty="0" err="1">
                <a:latin typeface="Times New Roman" panose="02020603050405020304" pitchFamily="18" charset="0"/>
                <a:cs typeface="Times New Roman" panose="02020603050405020304" pitchFamily="18" charset="0"/>
              </a:rPr>
              <a:t>chiều</a:t>
            </a:r>
            <a:endParaRPr lang="en-US" sz="700" dirty="0">
              <a:latin typeface="Times New Roman" panose="02020603050405020304" pitchFamily="18" charset="0"/>
              <a:cs typeface="Times New Roman" panose="02020603050405020304" pitchFamily="18" charset="0"/>
            </a:endParaRPr>
          </a:p>
        </p:txBody>
      </p:sp>
      <p:sp>
        <p:nvSpPr>
          <p:cNvPr id="109" name="object 8"/>
          <p:cNvSpPr/>
          <p:nvPr/>
        </p:nvSpPr>
        <p:spPr>
          <a:xfrm>
            <a:off x="10856104" y="4227782"/>
            <a:ext cx="590087" cy="708675"/>
          </a:xfrm>
          <a:prstGeom prst="rect">
            <a:avLst/>
          </a:prstGeom>
          <a:blipFill>
            <a:blip r:embed="rId8" cstate="print"/>
            <a:stretch>
              <a:fillRect/>
            </a:stretch>
          </a:blipFill>
        </p:spPr>
        <p:txBody>
          <a:bodyPr wrap="square" lIns="0" tIns="0" rIns="0" bIns="0" rtlCol="0"/>
          <a:lstStyle/>
          <a:p>
            <a:endParaRPr/>
          </a:p>
        </p:txBody>
      </p:sp>
      <p:sp>
        <p:nvSpPr>
          <p:cNvPr id="111" name="object 6"/>
          <p:cNvSpPr txBox="1"/>
          <p:nvPr/>
        </p:nvSpPr>
        <p:spPr>
          <a:xfrm>
            <a:off x="12249551" y="5699347"/>
            <a:ext cx="1781992" cy="1075936"/>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r>
              <a:rPr lang="en-US" sz="700" spc="30" dirty="0" err="1">
                <a:latin typeface="Times New Roman" panose="02020603050405020304" pitchFamily="18" charset="0"/>
                <a:cs typeface="Times New Roman" panose="02020603050405020304" pitchFamily="18" charset="0"/>
              </a:rPr>
              <a:t>WiFi</a:t>
            </a:r>
            <a:r>
              <a:rPr lang="en-US" sz="700" spc="30" dirty="0">
                <a:latin typeface="Times New Roman" panose="02020603050405020304" pitchFamily="18" charset="0"/>
                <a:cs typeface="Times New Roman" panose="02020603050405020304" pitchFamily="18" charset="0"/>
              </a:rPr>
              <a:t> 2.4GHz</a:t>
            </a:r>
          </a:p>
          <a:p>
            <a:pPr marL="184150" indent="-171450">
              <a:lnSpc>
                <a:spcPct val="100000"/>
              </a:lnSpc>
              <a:spcBef>
                <a:spcPts val="130"/>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Điện nguồn</a:t>
            </a:r>
            <a:r>
              <a:rPr lang="en-US" sz="700" spc="30"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DC</a:t>
            </a:r>
            <a:r>
              <a:rPr lang="vi-VN" sz="700" spc="20"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5V</a:t>
            </a:r>
          </a:p>
          <a:p>
            <a:pPr marL="184150" indent="-171450">
              <a:lnSpc>
                <a:spcPct val="100000"/>
              </a:lnSpc>
              <a:spcBef>
                <a:spcPts val="13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phân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giải</a:t>
            </a:r>
            <a:r>
              <a:rPr lang="en-US" sz="700" spc="30" dirty="0">
                <a:latin typeface="Times New Roman" panose="02020603050405020304" pitchFamily="18" charset="0"/>
                <a:cs typeface="Times New Roman" panose="02020603050405020304" pitchFamily="18" charset="0"/>
              </a:rPr>
              <a:t>: </a:t>
            </a:r>
            <a:r>
              <a:rPr lang="en-US" sz="700" spc="15" dirty="0">
                <a:latin typeface="Times New Roman" panose="02020603050405020304" pitchFamily="18" charset="0"/>
                <a:cs typeface="Times New Roman" panose="02020603050405020304" pitchFamily="18" charset="0"/>
              </a:rPr>
              <a:t>1980x1080</a:t>
            </a:r>
          </a:p>
          <a:p>
            <a:pPr marL="184150" indent="-171450">
              <a:spcBef>
                <a:spcPts val="130"/>
              </a:spcBef>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Tổn</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hao</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công</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suất</a:t>
            </a:r>
            <a:r>
              <a:rPr lang="en-US" sz="700" spc="15" dirty="0">
                <a:latin typeface="Times New Roman" panose="02020603050405020304" pitchFamily="18" charset="0"/>
                <a:cs typeface="Times New Roman" panose="02020603050405020304" pitchFamily="18" charset="0"/>
              </a:rPr>
              <a:t>: </a:t>
            </a:r>
            <a:r>
              <a:rPr lang="vi-VN" sz="700" spc="25" dirty="0">
                <a:latin typeface="Times New Roman" panose="02020603050405020304" pitchFamily="18" charset="0"/>
                <a:cs typeface="Times New Roman" panose="02020603050405020304" pitchFamily="18" charset="0"/>
              </a:rPr>
              <a:t>≤3W</a:t>
            </a:r>
            <a:endParaRPr lang="en-US" sz="700" spc="3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Lưu trữ</a:t>
            </a:r>
            <a:r>
              <a:rPr lang="vi-VN" sz="700" spc="20" dirty="0">
                <a:latin typeface="Times New Roman" panose="02020603050405020304" pitchFamily="18" charset="0"/>
                <a:cs typeface="Times New Roman" panose="02020603050405020304" pitchFamily="18" charset="0"/>
              </a:rPr>
              <a:t>: Micro</a:t>
            </a:r>
            <a:r>
              <a:rPr lang="vi-VN" sz="700" spc="5" dirty="0">
                <a:latin typeface="Times New Roman" panose="02020603050405020304" pitchFamily="18" charset="0"/>
                <a:cs typeface="Times New Roman" panose="02020603050405020304" pitchFamily="18" charset="0"/>
              </a:rPr>
              <a:t> </a:t>
            </a:r>
            <a:r>
              <a:rPr lang="vi-VN" sz="700" spc="20" dirty="0">
                <a:latin typeface="Times New Roman" panose="02020603050405020304" pitchFamily="18" charset="0"/>
                <a:cs typeface="Times New Roman" panose="02020603050405020304" pitchFamily="18" charset="0"/>
              </a:rPr>
              <a:t>SD 12G</a:t>
            </a:r>
            <a:endParaRPr lang="en-US" sz="7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Phạm vi </a:t>
            </a:r>
            <a:r>
              <a:rPr lang="en-US" sz="700" spc="30" dirty="0" err="1">
                <a:latin typeface="Times New Roman" panose="02020603050405020304" pitchFamily="18" charset="0"/>
                <a:cs typeface="Times New Roman" panose="02020603050405020304" pitchFamily="18" charset="0"/>
              </a:rPr>
              <a:t>phát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hiện</a:t>
            </a:r>
            <a:r>
              <a:rPr lang="en-US" sz="700" spc="30" dirty="0">
                <a:latin typeface="Times New Roman" panose="02020603050405020304" pitchFamily="18" charset="0"/>
                <a:cs typeface="Times New Roman" panose="02020603050405020304" pitchFamily="18" charset="0"/>
              </a:rPr>
              <a:t> IR</a:t>
            </a:r>
            <a:r>
              <a:rPr lang="en-US" sz="700" spc="20" dirty="0">
                <a:latin typeface="Times New Roman" panose="02020603050405020304" pitchFamily="18" charset="0"/>
                <a:cs typeface="Times New Roman" panose="02020603050405020304" pitchFamily="18" charset="0"/>
              </a:rPr>
              <a:t>: </a:t>
            </a:r>
            <a:r>
              <a:rPr lang="vi-VN" sz="700" spc="25"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5m</a:t>
            </a:r>
            <a:endParaRPr lang="vi-VN" sz="7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vi-VN" sz="700" spc="20" dirty="0">
                <a:latin typeface="Times New Roman" panose="02020603050405020304" pitchFamily="18" charset="0"/>
                <a:cs typeface="Times New Roman" panose="02020603050405020304" pitchFamily="18" charset="0"/>
              </a:rPr>
              <a:t>Kích thước: 70*70*114mm</a:t>
            </a:r>
            <a:endParaRPr lang="en-US" sz="700" spc="20"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Hỗ</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trợ</a:t>
            </a:r>
            <a:r>
              <a:rPr lang="en-US" sz="700" spc="2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đàm</a:t>
            </a:r>
            <a:r>
              <a:rPr lang="en-US" sz="70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a:t>
            </a:r>
            <a:r>
              <a:rPr lang="en-US" sz="700" dirty="0" err="1">
                <a:latin typeface="Times New Roman" panose="02020603050405020304" pitchFamily="18" charset="0"/>
                <a:cs typeface="Times New Roman" panose="02020603050405020304" pitchFamily="18" charset="0"/>
              </a:rPr>
              <a:t>hoại</a:t>
            </a:r>
            <a:r>
              <a:rPr lang="en-US" sz="700" dirty="0">
                <a:latin typeface="Times New Roman" panose="02020603050405020304" pitchFamily="18" charset="0"/>
                <a:cs typeface="Times New Roman" panose="02020603050405020304" pitchFamily="18" charset="0"/>
              </a:rPr>
              <a:t> 2 </a:t>
            </a:r>
            <a:r>
              <a:rPr lang="en-US" sz="700" dirty="0" err="1">
                <a:latin typeface="Times New Roman" panose="02020603050405020304" pitchFamily="18" charset="0"/>
                <a:cs typeface="Times New Roman" panose="02020603050405020304" pitchFamily="18" charset="0"/>
              </a:rPr>
              <a:t>chiều</a:t>
            </a:r>
            <a:endParaRPr lang="en-US" sz="700" dirty="0">
              <a:latin typeface="Times New Roman" panose="02020603050405020304" pitchFamily="18" charset="0"/>
              <a:cs typeface="Times New Roman" panose="02020603050405020304" pitchFamily="18" charset="0"/>
            </a:endParaRPr>
          </a:p>
        </p:txBody>
      </p:sp>
      <p:pic>
        <p:nvPicPr>
          <p:cNvPr id="112" name="Content Placeholder 16"/>
          <p:cNvPicPr>
            <a:picLocks noChangeAspect="1"/>
          </p:cNvPicPr>
          <p:nvPr/>
        </p:nvPicPr>
        <p:blipFill rotWithShape="1">
          <a:blip r:embed="rId9"/>
          <a:srcRect l="14213" t="5760" r="13976" b="5529"/>
          <a:stretch>
            <a:fillRect/>
          </a:stretch>
        </p:blipFill>
        <p:spPr bwMode="auto">
          <a:xfrm>
            <a:off x="12731434" y="4123937"/>
            <a:ext cx="786887" cy="905982"/>
          </a:xfrm>
          <a:prstGeom prst="rect">
            <a:avLst/>
          </a:prstGeom>
          <a:ln>
            <a:noFill/>
          </a:ln>
        </p:spPr>
      </p:pic>
      <p:sp>
        <p:nvSpPr>
          <p:cNvPr id="115" name="object 4"/>
          <p:cNvSpPr txBox="1"/>
          <p:nvPr/>
        </p:nvSpPr>
        <p:spPr>
          <a:xfrm>
            <a:off x="14232146" y="5206460"/>
            <a:ext cx="1431961" cy="501419"/>
          </a:xfrm>
          <a:prstGeom prst="rect">
            <a:avLst/>
          </a:prstGeom>
        </p:spPr>
        <p:txBody>
          <a:bodyPr vert="horz" wrap="square" lIns="0" tIns="13970" rIns="0" bIns="0" rtlCol="0">
            <a:spAutoFit/>
          </a:bodyPr>
          <a:lstStyle/>
          <a:p>
            <a:pPr marL="12700" algn="ctr">
              <a:lnSpc>
                <a:spcPct val="100000"/>
              </a:lnSpc>
              <a:spcBef>
                <a:spcPts val="110"/>
              </a:spcBef>
            </a:pPr>
            <a:r>
              <a:rPr lang="es-ES" sz="1200" b="1" spc="5" dirty="0">
                <a:latin typeface="Times New Roman" panose="02020603050405020304" pitchFamily="18" charset="0"/>
                <a:cs typeface="Times New Roman" panose="02020603050405020304" pitchFamily="18" charset="0"/>
              </a:rPr>
              <a:t>Camera </a:t>
            </a:r>
            <a:r>
              <a:rPr lang="en-US" altLang="es-ES" sz="1200" b="1" spc="5" dirty="0" err="1">
                <a:latin typeface="Times New Roman" panose="02020603050405020304" pitchFamily="18" charset="0"/>
                <a:cs typeface="Times New Roman" panose="02020603050405020304" pitchFamily="18" charset="0"/>
              </a:rPr>
              <a:t>ngoài</a:t>
            </a:r>
            <a:r>
              <a:rPr lang="en-US" altLang="es-ES" sz="1200" b="1" spc="5" dirty="0">
                <a:latin typeface="Times New Roman" panose="02020603050405020304" pitchFamily="18" charset="0"/>
                <a:cs typeface="Times New Roman" panose="02020603050405020304" pitchFamily="18" charset="0"/>
              </a:rPr>
              <a:t> </a:t>
            </a:r>
            <a:r>
              <a:rPr lang="en-US" altLang="es-ES" sz="1200" b="1" spc="5" dirty="0" err="1">
                <a:latin typeface="Times New Roman" panose="02020603050405020304" pitchFamily="18" charset="0"/>
                <a:cs typeface="Times New Roman" panose="02020603050405020304" pitchFamily="18" charset="0"/>
              </a:rPr>
              <a:t>trời</a:t>
            </a:r>
            <a:r>
              <a:rPr lang="es-ES" sz="1200" b="1" spc="5" dirty="0">
                <a:latin typeface="Times New Roman" panose="02020603050405020304" pitchFamily="18" charset="0"/>
                <a:cs typeface="Times New Roman" panose="02020603050405020304" pitchFamily="18" charset="0"/>
              </a:rPr>
              <a:t> </a:t>
            </a:r>
          </a:p>
          <a:p>
            <a:pPr marL="12700" algn="ctr">
              <a:spcBef>
                <a:spcPts val="110"/>
              </a:spcBef>
            </a:pPr>
            <a:r>
              <a:rPr lang="en-US" sz="800" spc="20" dirty="0">
                <a:latin typeface="Times New Roman" panose="02020603050405020304" pitchFamily="18" charset="0"/>
                <a:cs typeface="Times New Roman" panose="02020603050405020304" pitchFamily="18" charset="0"/>
              </a:rPr>
              <a:t>TF1D-LED</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s-ES" sz="1000" dirty="0">
              <a:latin typeface="Times New Roman" panose="02020603050405020304" pitchFamily="18" charset="0"/>
              <a:cs typeface="Times New Roman" panose="02020603050405020304" pitchFamily="18" charset="0"/>
            </a:endParaRPr>
          </a:p>
        </p:txBody>
      </p:sp>
      <p:sp>
        <p:nvSpPr>
          <p:cNvPr id="119" name="object 6"/>
          <p:cNvSpPr txBox="1"/>
          <p:nvPr/>
        </p:nvSpPr>
        <p:spPr>
          <a:xfrm>
            <a:off x="14109732" y="5694760"/>
            <a:ext cx="1733373" cy="1437573"/>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r>
              <a:rPr lang="en-US" sz="700" spc="30" dirty="0" err="1">
                <a:latin typeface="Times New Roman" panose="02020603050405020304" pitchFamily="18" charset="0"/>
                <a:cs typeface="Times New Roman" panose="02020603050405020304" pitchFamily="18" charset="0"/>
              </a:rPr>
              <a:t>WiFi</a:t>
            </a:r>
            <a:r>
              <a:rPr lang="en-US" sz="700" spc="30" dirty="0">
                <a:latin typeface="Times New Roman" panose="02020603050405020304" pitchFamily="18" charset="0"/>
                <a:cs typeface="Times New Roman" panose="02020603050405020304" pitchFamily="18" charset="0"/>
              </a:rPr>
              <a:t> 2.4GHz</a:t>
            </a:r>
          </a:p>
          <a:p>
            <a:pPr marL="184150" indent="-171450">
              <a:spcBef>
                <a:spcPts val="130"/>
              </a:spcBef>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Điện nguồn: DC 5V</a:t>
            </a:r>
          </a:p>
          <a:p>
            <a:pPr marL="184150" indent="-171450">
              <a:lnSpc>
                <a:spcPct val="100000"/>
              </a:lnSpc>
              <a:spcBef>
                <a:spcPts val="13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phân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giải</a:t>
            </a:r>
            <a:r>
              <a:rPr lang="en-US" sz="700" spc="30" dirty="0">
                <a:latin typeface="Times New Roman" panose="02020603050405020304" pitchFamily="18" charset="0"/>
                <a:cs typeface="Times New Roman" panose="02020603050405020304" pitchFamily="18" charset="0"/>
              </a:rPr>
              <a:t>: </a:t>
            </a:r>
            <a:r>
              <a:rPr lang="en-US" sz="700" spc="15" dirty="0">
                <a:latin typeface="Times New Roman" panose="02020603050405020304" pitchFamily="18" charset="0"/>
                <a:cs typeface="Times New Roman" panose="02020603050405020304" pitchFamily="18" charset="0"/>
              </a:rPr>
              <a:t>1980x1080</a:t>
            </a:r>
          </a:p>
          <a:p>
            <a:pPr marL="184150" indent="-171450">
              <a:spcBef>
                <a:spcPts val="130"/>
              </a:spcBef>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Tổn</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hao</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công</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suất</a:t>
            </a:r>
            <a:r>
              <a:rPr lang="en-US" sz="700" spc="15" dirty="0">
                <a:latin typeface="Times New Roman" panose="02020603050405020304" pitchFamily="18" charset="0"/>
                <a:cs typeface="Times New Roman" panose="02020603050405020304" pitchFamily="18" charset="0"/>
              </a:rPr>
              <a:t>: </a:t>
            </a:r>
            <a:r>
              <a:rPr lang="vi-VN" sz="700" spc="25" dirty="0">
                <a:latin typeface="Times New Roman" panose="02020603050405020304" pitchFamily="18" charset="0"/>
                <a:cs typeface="Times New Roman" panose="02020603050405020304" pitchFamily="18" charset="0"/>
              </a:rPr>
              <a:t>≤3W</a:t>
            </a:r>
            <a:endParaRPr lang="en-US" sz="700" spc="15"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Lưu</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trữ</a:t>
            </a:r>
            <a:r>
              <a:rPr lang="en-US" sz="700" spc="15" dirty="0">
                <a:latin typeface="Times New Roman" panose="02020603050405020304" pitchFamily="18" charset="0"/>
                <a:cs typeface="Times New Roman" panose="02020603050405020304" pitchFamily="18" charset="0"/>
              </a:rPr>
              <a:t>: </a:t>
            </a:r>
            <a:r>
              <a:rPr lang="vi-VN" sz="700" spc="20" dirty="0">
                <a:latin typeface="Times New Roman" panose="02020603050405020304" pitchFamily="18" charset="0"/>
                <a:cs typeface="Times New Roman" panose="02020603050405020304" pitchFamily="18" charset="0"/>
              </a:rPr>
              <a:t>Micro</a:t>
            </a:r>
            <a:r>
              <a:rPr lang="vi-VN" sz="700" spc="5" dirty="0">
                <a:latin typeface="Times New Roman" panose="02020603050405020304" pitchFamily="18" charset="0"/>
                <a:cs typeface="Times New Roman" panose="02020603050405020304" pitchFamily="18" charset="0"/>
              </a:rPr>
              <a:t> </a:t>
            </a:r>
            <a:r>
              <a:rPr lang="vi-VN" sz="700" spc="20" dirty="0">
                <a:latin typeface="Times New Roman" panose="02020603050405020304" pitchFamily="18" charset="0"/>
                <a:cs typeface="Times New Roman" panose="02020603050405020304" pitchFamily="18" charset="0"/>
              </a:rPr>
              <a:t>SD 12</a:t>
            </a:r>
            <a:r>
              <a:rPr lang="en-US" sz="700" spc="20" dirty="0">
                <a:latin typeface="Times New Roman" panose="02020603050405020304" pitchFamily="18" charset="0"/>
                <a:cs typeface="Times New Roman" panose="02020603050405020304" pitchFamily="18" charset="0"/>
              </a:rPr>
              <a:t>8</a:t>
            </a:r>
            <a:r>
              <a:rPr lang="vi-VN" sz="700" spc="20" dirty="0">
                <a:latin typeface="Times New Roman" panose="02020603050405020304" pitchFamily="18" charset="0"/>
                <a:cs typeface="Times New Roman" panose="02020603050405020304" pitchFamily="18" charset="0"/>
              </a:rPr>
              <a:t>G</a:t>
            </a:r>
            <a:endParaRPr lang="en-US" sz="700" spc="20"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700" spc="20" dirty="0">
                <a:latin typeface="Times New Roman" panose="02020603050405020304" pitchFamily="18" charset="0"/>
                <a:cs typeface="Times New Roman" panose="02020603050405020304" pitchFamily="18" charset="0"/>
              </a:rPr>
              <a:t>Pham vi </a:t>
            </a:r>
            <a:r>
              <a:rPr lang="en-US" sz="700" spc="20" dirty="0" err="1">
                <a:latin typeface="Times New Roman" panose="02020603050405020304" pitchFamily="18" charset="0"/>
                <a:cs typeface="Times New Roman" panose="02020603050405020304" pitchFamily="18" charset="0"/>
              </a:rPr>
              <a:t>phát</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hiện</a:t>
            </a:r>
            <a:r>
              <a:rPr lang="en-US" sz="700" spc="20" dirty="0">
                <a:latin typeface="Times New Roman" panose="02020603050405020304" pitchFamily="18" charset="0"/>
                <a:cs typeface="Times New Roman" panose="02020603050405020304" pitchFamily="18" charset="0"/>
              </a:rPr>
              <a:t> IR: 10-50m</a:t>
            </a:r>
          </a:p>
          <a:p>
            <a:pPr marL="184150" indent="-171450">
              <a:spcBef>
                <a:spcPts val="130"/>
              </a:spcBef>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Kích</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thước</a:t>
            </a:r>
            <a:r>
              <a:rPr lang="en-US" sz="700" spc="20" dirty="0">
                <a:latin typeface="Times New Roman" panose="02020603050405020304" pitchFamily="18" charset="0"/>
                <a:cs typeface="Times New Roman" panose="02020603050405020304" pitchFamily="18" charset="0"/>
              </a:rPr>
              <a:t>: 368*268*120mm</a:t>
            </a:r>
          </a:p>
          <a:p>
            <a:pPr marL="184150" indent="-171450">
              <a:spcBef>
                <a:spcPts val="130"/>
              </a:spcBef>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Hỗ</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trợ</a:t>
            </a:r>
            <a:r>
              <a:rPr lang="en-US" sz="700" spc="2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đàm</a:t>
            </a:r>
            <a:r>
              <a:rPr lang="en-US" sz="70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a:t>
            </a:r>
            <a:r>
              <a:rPr lang="en-US" sz="700" dirty="0" err="1">
                <a:latin typeface="Times New Roman" panose="02020603050405020304" pitchFamily="18" charset="0"/>
                <a:cs typeface="Times New Roman" panose="02020603050405020304" pitchFamily="18" charset="0"/>
              </a:rPr>
              <a:t>hoại</a:t>
            </a:r>
            <a:r>
              <a:rPr lang="en-US" sz="700" dirty="0">
                <a:latin typeface="Times New Roman" panose="02020603050405020304" pitchFamily="18" charset="0"/>
                <a:cs typeface="Times New Roman" panose="02020603050405020304" pitchFamily="18" charset="0"/>
              </a:rPr>
              <a:t> 2 </a:t>
            </a:r>
            <a:r>
              <a:rPr lang="en-US" sz="700" dirty="0" err="1">
                <a:latin typeface="Times New Roman" panose="02020603050405020304" pitchFamily="18" charset="0"/>
                <a:cs typeface="Times New Roman" panose="02020603050405020304" pitchFamily="18" charset="0"/>
              </a:rPr>
              <a:t>chiều</a:t>
            </a:r>
            <a:endParaRPr lang="en-US" sz="700" spc="20"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Cấp</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độ</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chống</a:t>
            </a:r>
            <a:r>
              <a:rPr lang="en-US" sz="700" dirty="0">
                <a:latin typeface="Times New Roman" panose="02020603050405020304" pitchFamily="18" charset="0"/>
                <a:cs typeface="Times New Roman" panose="02020603050405020304" pitchFamily="18" charset="0"/>
              </a:rPr>
              <a:t> n</a:t>
            </a:r>
            <a:r>
              <a:rPr lang="vi-VN" sz="700" dirty="0">
                <a:latin typeface="Times New Roman" panose="02020603050405020304" pitchFamily="18" charset="0"/>
                <a:cs typeface="Times New Roman" panose="02020603050405020304" pitchFamily="18" charset="0"/>
              </a:rPr>
              <a:t>ư</a:t>
            </a:r>
            <a:r>
              <a:rPr lang="en-US" sz="700" dirty="0" err="1">
                <a:latin typeface="Times New Roman" panose="02020603050405020304" pitchFamily="18" charset="0"/>
                <a:cs typeface="Times New Roman" panose="02020603050405020304" pitchFamily="18" charset="0"/>
              </a:rPr>
              <a:t>ớc</a:t>
            </a:r>
            <a:r>
              <a:rPr lang="en-US" sz="700"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IP67</a:t>
            </a:r>
            <a:endParaRPr lang="en-US" sz="700" spc="30"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Có</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màu</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vào</a:t>
            </a:r>
            <a:r>
              <a:rPr lang="en-US" sz="700" spc="20" dirty="0">
                <a:latin typeface="Times New Roman" panose="02020603050405020304" pitchFamily="18" charset="0"/>
                <a:cs typeface="Times New Roman" panose="02020603050405020304" pitchFamily="18" charset="0"/>
              </a:rPr>
              <a:t> ban </a:t>
            </a:r>
            <a:r>
              <a:rPr lang="en-US" sz="700" spc="20" dirty="0" err="1">
                <a:latin typeface="Times New Roman" panose="02020603050405020304" pitchFamily="18" charset="0"/>
                <a:cs typeface="Times New Roman" panose="02020603050405020304" pitchFamily="18" charset="0"/>
              </a:rPr>
              <a:t>đêm</a:t>
            </a:r>
            <a:endParaRPr lang="en-US" sz="700"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endParaRPr sz="700" dirty="0">
              <a:latin typeface="Times New Roman" panose="02020603050405020304" pitchFamily="18" charset="0"/>
              <a:cs typeface="Times New Roman" panose="02020603050405020304" pitchFamily="18" charset="0"/>
            </a:endParaRPr>
          </a:p>
        </p:txBody>
      </p:sp>
      <p:sp>
        <p:nvSpPr>
          <p:cNvPr id="121" name="object 10"/>
          <p:cNvSpPr/>
          <p:nvPr/>
        </p:nvSpPr>
        <p:spPr>
          <a:xfrm>
            <a:off x="14333021" y="4010025"/>
            <a:ext cx="1076090" cy="1005164"/>
          </a:xfrm>
          <a:prstGeom prst="rect">
            <a:avLst/>
          </a:prstGeom>
          <a:blipFill>
            <a:blip r:embed="rId10" cstate="print"/>
            <a:stretch>
              <a:fillRect/>
            </a:stretch>
          </a:blipFill>
        </p:spPr>
        <p:txBody>
          <a:bodyPr wrap="square" lIns="0" tIns="0" rIns="0" bIns="0" rtlCol="0"/>
          <a:lstStyle/>
          <a:p>
            <a:endParaRPr/>
          </a:p>
        </p:txBody>
      </p:sp>
      <p:sp>
        <p:nvSpPr>
          <p:cNvPr id="129" name="object 33"/>
          <p:cNvSpPr/>
          <p:nvPr/>
        </p:nvSpPr>
        <p:spPr>
          <a:xfrm>
            <a:off x="16451609" y="4181713"/>
            <a:ext cx="658308" cy="811028"/>
          </a:xfrm>
          <a:prstGeom prst="rect">
            <a:avLst/>
          </a:prstGeom>
          <a:blipFill>
            <a:blip r:embed="rId11" cstate="print"/>
            <a:stretch>
              <a:fillRect/>
            </a:stretch>
          </a:blipFill>
        </p:spPr>
        <p:txBody>
          <a:bodyPr wrap="square" lIns="0" tIns="0" rIns="0" bIns="0" rtlCol="0"/>
          <a:lstStyle/>
          <a:p>
            <a:endParaRPr/>
          </a:p>
        </p:txBody>
      </p:sp>
      <p:sp>
        <p:nvSpPr>
          <p:cNvPr id="131" name="object 17"/>
          <p:cNvSpPr/>
          <p:nvPr/>
        </p:nvSpPr>
        <p:spPr>
          <a:xfrm>
            <a:off x="18177721" y="4222316"/>
            <a:ext cx="876519" cy="727782"/>
          </a:xfrm>
          <a:prstGeom prst="rect">
            <a:avLst/>
          </a:prstGeom>
          <a:blipFill>
            <a:blip r:embed="rId12" cstate="print"/>
            <a:stretch>
              <a:fillRect/>
            </a:stretch>
          </a:blipFill>
        </p:spPr>
        <p:txBody>
          <a:bodyPr wrap="square" lIns="0" tIns="0" rIns="0" bIns="0" rtlCol="0"/>
          <a:lstStyle/>
          <a:p>
            <a:endParaRPr/>
          </a:p>
        </p:txBody>
      </p:sp>
      <p:sp>
        <p:nvSpPr>
          <p:cNvPr id="137" name="object 25"/>
          <p:cNvSpPr txBox="1"/>
          <p:nvPr/>
        </p:nvSpPr>
        <p:spPr>
          <a:xfrm>
            <a:off x="17857705" y="5686425"/>
            <a:ext cx="1866137" cy="727122"/>
          </a:xfrm>
          <a:prstGeom prst="rect">
            <a:avLst/>
          </a:prstGeom>
        </p:spPr>
        <p:txBody>
          <a:bodyPr vert="horz" wrap="square" lIns="0" tIns="16510" rIns="0" bIns="0" rtlCol="0">
            <a:spAutoFit/>
          </a:bodyPr>
          <a:lstStyle/>
          <a:p>
            <a:pPr marL="184150" marR="5080" indent="-171450">
              <a:spcBef>
                <a:spcPts val="65"/>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84150" marR="5080" indent="-171450">
              <a:spcBef>
                <a:spcPts val="65"/>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sz="700" spc="20" dirty="0">
                <a:latin typeface="Times New Roman" panose="02020603050405020304" pitchFamily="18" charset="0"/>
                <a:cs typeface="Times New Roman" panose="02020603050405020304" pitchFamily="18" charset="0"/>
              </a:rPr>
              <a:t>100-240V</a:t>
            </a:r>
            <a:r>
              <a:rPr sz="700" spc="-40" dirty="0">
                <a:latin typeface="Times New Roman" panose="02020603050405020304" pitchFamily="18" charset="0"/>
                <a:cs typeface="Times New Roman" panose="02020603050405020304" pitchFamily="18" charset="0"/>
              </a:rPr>
              <a:t> </a:t>
            </a:r>
            <a:r>
              <a:rPr sz="700" spc="20" dirty="0">
                <a:latin typeface="Times New Roman" panose="02020603050405020304" pitchFamily="18" charset="0"/>
                <a:cs typeface="Times New Roman" panose="02020603050405020304" pitchFamily="18" charset="0"/>
              </a:rPr>
              <a:t>AC，50/60Hz</a:t>
            </a:r>
            <a:endParaRPr lang="en-US" sz="700" spc="20" dirty="0">
              <a:latin typeface="Times New Roman" panose="02020603050405020304" pitchFamily="18" charset="0"/>
              <a:cs typeface="Times New Roman" panose="02020603050405020304" pitchFamily="18" charset="0"/>
            </a:endParaRPr>
          </a:p>
          <a:p>
            <a:pPr marL="184150" marR="5080" indent="-171450">
              <a:spcBef>
                <a:spcPts val="65"/>
              </a:spcBef>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Tổn</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hao</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công</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suất</a:t>
            </a:r>
            <a:r>
              <a:rPr lang="en-US" sz="700" spc="20" dirty="0">
                <a:latin typeface="Times New Roman" panose="02020603050405020304" pitchFamily="18" charset="0"/>
                <a:cs typeface="Times New Roman" panose="02020603050405020304" pitchFamily="18" charset="0"/>
              </a:rPr>
              <a:t>: </a:t>
            </a:r>
            <a:r>
              <a:rPr lang="vi-VN" sz="700" spc="25" dirty="0">
                <a:latin typeface="Times New Roman" panose="02020603050405020304" pitchFamily="18" charset="0"/>
                <a:cs typeface="Times New Roman" panose="02020603050405020304" pitchFamily="18" charset="0"/>
              </a:rPr>
              <a:t>≤3W</a:t>
            </a:r>
            <a:endParaRPr lang="en-US" sz="700" spc="20" dirty="0">
              <a:latin typeface="Times New Roman" panose="02020603050405020304" pitchFamily="18" charset="0"/>
              <a:cs typeface="Times New Roman" panose="02020603050405020304" pitchFamily="18" charset="0"/>
            </a:endParaRPr>
          </a:p>
          <a:p>
            <a:pPr marL="184150" marR="5080" indent="-171450">
              <a:spcBef>
                <a:spcPts val="65"/>
              </a:spcBef>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Báo</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động</a:t>
            </a:r>
            <a:r>
              <a:rPr lang="en-US" sz="700" spc="20" dirty="0">
                <a:latin typeface="Times New Roman" panose="02020603050405020304" pitchFamily="18" charset="0"/>
                <a:cs typeface="Times New Roman" panose="02020603050405020304" pitchFamily="18" charset="0"/>
              </a:rPr>
              <a:t>:</a:t>
            </a:r>
            <a:r>
              <a:rPr sz="700" spc="20" dirty="0">
                <a:latin typeface="Times New Roman" panose="02020603050405020304" pitchFamily="18" charset="0"/>
                <a:cs typeface="Times New Roman" panose="02020603050405020304" pitchFamily="18" charset="0"/>
              </a:rPr>
              <a:t> ≥85dB</a:t>
            </a:r>
            <a:endParaRPr lang="en-US" sz="700" spc="20" dirty="0">
              <a:latin typeface="Times New Roman" panose="02020603050405020304" pitchFamily="18" charset="0"/>
              <a:cs typeface="Times New Roman" panose="02020603050405020304" pitchFamily="18" charset="0"/>
            </a:endParaRPr>
          </a:p>
          <a:p>
            <a:pPr marL="184150" marR="5080" indent="-171450">
              <a:spcBef>
                <a:spcPts val="65"/>
              </a:spcBef>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Chất</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liệu</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và</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màu</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sắc</a:t>
            </a:r>
            <a:r>
              <a:rPr lang="en-US" sz="700" spc="20" dirty="0">
                <a:latin typeface="Times New Roman" panose="02020603050405020304" pitchFamily="18" charset="0"/>
                <a:cs typeface="Times New Roman" panose="02020603050405020304" pitchFamily="18" charset="0"/>
              </a:rPr>
              <a:t>: PC, </a:t>
            </a:r>
            <a:r>
              <a:rPr lang="en-US" sz="700" spc="20" dirty="0" err="1">
                <a:latin typeface="Times New Roman" panose="02020603050405020304" pitchFamily="18" charset="0"/>
                <a:cs typeface="Times New Roman" panose="02020603050405020304" pitchFamily="18" charset="0"/>
              </a:rPr>
              <a:t>màu</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trắng</a:t>
            </a:r>
            <a:endParaRPr lang="en-US" sz="700" dirty="0">
              <a:latin typeface="Times New Roman" panose="02020603050405020304" pitchFamily="18" charset="0"/>
              <a:cs typeface="Times New Roman" panose="02020603050405020304" pitchFamily="18" charset="0"/>
            </a:endParaRPr>
          </a:p>
          <a:p>
            <a:pPr marL="12700" marR="5080" indent="0">
              <a:spcBef>
                <a:spcPts val="65"/>
              </a:spcBef>
              <a:buFont typeface="Arial" panose="020B0604020202020204" pitchFamily="34" charset="0"/>
              <a:buNone/>
            </a:pPr>
            <a:endParaRPr sz="700" dirty="0">
              <a:latin typeface="Times New Roman" panose="02020603050405020304" pitchFamily="18" charset="0"/>
              <a:cs typeface="Times New Roman" panose="02020603050405020304" pitchFamily="18" charset="0"/>
            </a:endParaRPr>
          </a:p>
        </p:txBody>
      </p:sp>
      <p:sp>
        <p:nvSpPr>
          <p:cNvPr id="106" name="object 4"/>
          <p:cNvSpPr txBox="1"/>
          <p:nvPr/>
        </p:nvSpPr>
        <p:spPr>
          <a:xfrm>
            <a:off x="10439388" y="5202089"/>
            <a:ext cx="1423520" cy="334707"/>
          </a:xfrm>
          <a:prstGeom prst="rect">
            <a:avLst/>
          </a:prstGeom>
        </p:spPr>
        <p:txBody>
          <a:bodyPr vert="horz" wrap="square" lIns="0" tIns="13970" rIns="0" bIns="0" rtlCol="0">
            <a:spAutoFit/>
          </a:bodyPr>
          <a:lstStyle>
            <a:lvl1pPr>
              <a:defRPr sz="1400">
                <a:solidFill>
                  <a:srgbClr val="92D050"/>
                </a:solidFill>
                <a:latin typeface="Times New Roman" panose="02020603050405020304" pitchFamily="18" charset="0"/>
                <a:ea typeface="+mj-ea"/>
                <a:cs typeface="Times New Roman" panose="02020603050405020304" pitchFamily="18" charset="0"/>
              </a:defRPr>
            </a:lvl1pPr>
          </a:lstStyle>
          <a:p>
            <a:pPr marL="12700" algn="ctr">
              <a:spcBef>
                <a:spcPts val="110"/>
              </a:spcBef>
            </a:pPr>
            <a:r>
              <a:rPr lang="en-US" sz="1200" b="1" kern="0" spc="5" dirty="0">
                <a:solidFill>
                  <a:schemeClr val="tx1"/>
                </a:solidFill>
              </a:rPr>
              <a:t>Camera </a:t>
            </a:r>
            <a:r>
              <a:rPr lang="en-US" sz="1200" b="1" kern="0" spc="5" dirty="0" err="1">
                <a:solidFill>
                  <a:schemeClr val="tx1"/>
                </a:solidFill>
              </a:rPr>
              <a:t>AIoT</a:t>
            </a:r>
            <a:endParaRPr lang="en-US" sz="1200" b="1" kern="0" spc="5" dirty="0">
              <a:solidFill>
                <a:schemeClr val="tx1"/>
              </a:solidFill>
            </a:endParaRPr>
          </a:p>
          <a:p>
            <a:pPr marL="12700" algn="ctr">
              <a:lnSpc>
                <a:spcPct val="100000"/>
              </a:lnSpc>
              <a:spcBef>
                <a:spcPts val="130"/>
              </a:spcBef>
            </a:pPr>
            <a:r>
              <a:rPr lang="en-US" sz="800" spc="20" dirty="0">
                <a:solidFill>
                  <a:schemeClr val="tx1"/>
                </a:solidFill>
                <a:latin typeface="Times New Roman" panose="02020603050405020304" pitchFamily="18" charset="0"/>
                <a:cs typeface="Times New Roman" panose="02020603050405020304" pitchFamily="18" charset="0"/>
              </a:rPr>
              <a:t>WL-WAVMDPW-322211-0</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10" name="object 4"/>
          <p:cNvSpPr txBox="1">
            <a:spLocks noGrp="1"/>
          </p:cNvSpPr>
          <p:nvPr/>
        </p:nvSpPr>
        <p:spPr>
          <a:xfrm>
            <a:off x="11880850" y="5201470"/>
            <a:ext cx="2370255" cy="532197"/>
          </a:xfrm>
          <a:prstGeom prst="rect">
            <a:avLst/>
          </a:prstGeom>
        </p:spPr>
        <p:txBody>
          <a:bodyPr vert="horz" wrap="square" lIns="0" tIns="13970" rIns="0" bIns="0" rtlCol="0">
            <a:spAutoFit/>
          </a:bodyPr>
          <a:lstStyle>
            <a:lvl1pPr>
              <a:defRPr>
                <a:latin typeface="+mj-lt"/>
                <a:ea typeface="+mj-ea"/>
                <a:cs typeface="+mj-cs"/>
              </a:defRPr>
            </a:lvl1pPr>
          </a:lstStyle>
          <a:p>
            <a:pPr marL="12700" algn="ctr">
              <a:lnSpc>
                <a:spcPct val="100000"/>
              </a:lnSpc>
              <a:spcBef>
                <a:spcPts val="110"/>
              </a:spcBef>
            </a:pPr>
            <a:r>
              <a:rPr lang="en-US" sz="1200" b="1" spc="5" dirty="0">
                <a:latin typeface="Times New Roman" panose="02020603050405020304" pitchFamily="18" charset="0"/>
                <a:cs typeface="Times New Roman" panose="02020603050405020304" pitchFamily="18" charset="0"/>
              </a:rPr>
              <a:t>Smart </a:t>
            </a:r>
            <a:r>
              <a:rPr lang="en-US" sz="1200" b="1" spc="5" dirty="0" err="1">
                <a:latin typeface="Times New Roman" panose="02020603050405020304" pitchFamily="18" charset="0"/>
                <a:cs typeface="Times New Roman" panose="02020603050405020304" pitchFamily="18" charset="0"/>
              </a:rPr>
              <a:t>Lookever</a:t>
            </a:r>
            <a:r>
              <a:rPr lang="en-US" sz="1200" b="1" spc="5" dirty="0">
                <a:latin typeface="Times New Roman" panose="02020603050405020304" pitchFamily="18" charset="0"/>
                <a:cs typeface="Times New Roman" panose="02020603050405020304" pitchFamily="18" charset="0"/>
              </a:rPr>
              <a:t> Camera</a:t>
            </a:r>
          </a:p>
          <a:p>
            <a:pPr marL="12700" algn="ctr">
              <a:spcBef>
                <a:spcPts val="110"/>
              </a:spcBef>
            </a:pPr>
            <a:r>
              <a:rPr lang="en-US" sz="800" spc="20" dirty="0">
                <a:latin typeface="Times New Roman" panose="02020603050405020304" pitchFamily="18" charset="0"/>
                <a:cs typeface="Times New Roman" panose="02020603050405020304" pitchFamily="18" charset="0"/>
              </a:rPr>
              <a:t>WL-ZAVMDPW-C412121-01</a:t>
            </a:r>
          </a:p>
          <a:p>
            <a:pPr marL="12700" algn="ctr">
              <a:lnSpc>
                <a:spcPct val="100000"/>
              </a:lnSpc>
              <a:spcBef>
                <a:spcPts val="110"/>
              </a:spcBef>
            </a:pPr>
            <a:r>
              <a:rPr lang="en-US" sz="1200" spc="5" dirty="0">
                <a:latin typeface="Times New Roman" panose="02020603050405020304" pitchFamily="18" charset="0"/>
                <a:cs typeface="Times New Roman" panose="02020603050405020304" pitchFamily="18" charset="0"/>
              </a:rPr>
              <a:t> </a:t>
            </a:r>
          </a:p>
        </p:txBody>
      </p:sp>
      <p:sp>
        <p:nvSpPr>
          <p:cNvPr id="123" name="object 29"/>
          <p:cNvSpPr txBox="1"/>
          <p:nvPr/>
        </p:nvSpPr>
        <p:spPr>
          <a:xfrm>
            <a:off x="16139741" y="5211959"/>
            <a:ext cx="1462149" cy="532197"/>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err="1">
                <a:latin typeface="Times New Roman" panose="02020603050405020304" pitchFamily="18" charset="0"/>
                <a:cs typeface="Times New Roman" panose="02020603050405020304" pitchFamily="18" charset="0"/>
              </a:rPr>
              <a:t>Nút</a:t>
            </a:r>
            <a:r>
              <a:rPr lang="en-US" sz="1200" b="1" spc="5" dirty="0">
                <a:latin typeface="Times New Roman" panose="02020603050405020304" pitchFamily="18" charset="0"/>
                <a:cs typeface="Times New Roman" panose="02020603050405020304" pitchFamily="18" charset="0"/>
              </a:rPr>
              <a:t> </a:t>
            </a:r>
            <a:r>
              <a:rPr lang="en-US" sz="1200" b="1" spc="5" dirty="0" err="1">
                <a:latin typeface="Times New Roman" panose="02020603050405020304" pitchFamily="18" charset="0"/>
                <a:cs typeface="Times New Roman" panose="02020603050405020304" pitchFamily="18" charset="0"/>
              </a:rPr>
              <a:t>nhấn</a:t>
            </a:r>
            <a:r>
              <a:rPr lang="en-US" sz="1200" b="1" spc="5" dirty="0">
                <a:latin typeface="Times New Roman" panose="02020603050405020304" pitchFamily="18" charset="0"/>
                <a:cs typeface="Times New Roman" panose="02020603050405020304" pitchFamily="18" charset="0"/>
              </a:rPr>
              <a:t> </a:t>
            </a:r>
            <a:r>
              <a:rPr lang="en-US" sz="1200" b="1" spc="5" dirty="0" err="1">
                <a:latin typeface="Times New Roman" panose="02020603050405020304" pitchFamily="18" charset="0"/>
                <a:cs typeface="Times New Roman" panose="02020603050405020304" pitchFamily="18" charset="0"/>
              </a:rPr>
              <a:t>khẩn</a:t>
            </a:r>
            <a:r>
              <a:rPr lang="en-US" sz="1200" b="1" spc="5" dirty="0">
                <a:latin typeface="Times New Roman" panose="02020603050405020304" pitchFamily="18" charset="0"/>
                <a:cs typeface="Times New Roman" panose="02020603050405020304" pitchFamily="18" charset="0"/>
              </a:rPr>
              <a:t> </a:t>
            </a:r>
            <a:r>
              <a:rPr lang="en-US" sz="1200" b="1" spc="5" dirty="0" err="1">
                <a:latin typeface="Times New Roman" panose="02020603050405020304" pitchFamily="18" charset="0"/>
                <a:cs typeface="Times New Roman" panose="02020603050405020304" pitchFamily="18" charset="0"/>
              </a:rPr>
              <a:t>cấp</a:t>
            </a:r>
            <a:endParaRPr lang="en-US" sz="8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WL-ZSPPBPW-IB-03</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r>
              <a:rPr lang="en-US" sz="1200" b="1" spc="5" dirty="0">
                <a:latin typeface="Times New Roman" panose="02020603050405020304" pitchFamily="18" charset="0"/>
                <a:cs typeface="Times New Roman" panose="02020603050405020304" pitchFamily="18" charset="0"/>
              </a:rPr>
              <a:t> </a:t>
            </a:r>
            <a:endParaRPr sz="1200" b="1" dirty="0">
              <a:latin typeface="Times New Roman" panose="02020603050405020304" pitchFamily="18" charset="0"/>
              <a:cs typeface="Times New Roman" panose="02020603050405020304" pitchFamily="18" charset="0"/>
            </a:endParaRPr>
          </a:p>
        </p:txBody>
      </p:sp>
      <p:sp>
        <p:nvSpPr>
          <p:cNvPr id="133" name="object 22"/>
          <p:cNvSpPr txBox="1"/>
          <p:nvPr/>
        </p:nvSpPr>
        <p:spPr>
          <a:xfrm>
            <a:off x="17824450" y="5212519"/>
            <a:ext cx="1808315" cy="532197"/>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err="1">
                <a:latin typeface="Times New Roman" panose="02020603050405020304" pitchFamily="18" charset="0"/>
                <a:cs typeface="Times New Roman" panose="02020603050405020304" pitchFamily="18" charset="0"/>
              </a:rPr>
              <a:t>Cảnh</a:t>
            </a:r>
            <a:r>
              <a:rPr lang="en-US" sz="1200" b="1" spc="5" dirty="0">
                <a:latin typeface="Times New Roman" panose="02020603050405020304" pitchFamily="18" charset="0"/>
                <a:cs typeface="Times New Roman" panose="02020603050405020304" pitchFamily="18" charset="0"/>
              </a:rPr>
              <a:t> </a:t>
            </a:r>
            <a:r>
              <a:rPr lang="en-US" sz="1200" b="1" spc="5" dirty="0" err="1">
                <a:latin typeface="Times New Roman" panose="02020603050405020304" pitchFamily="18" charset="0"/>
                <a:cs typeface="Times New Roman" panose="02020603050405020304" pitchFamily="18" charset="0"/>
              </a:rPr>
              <a:t>báo</a:t>
            </a:r>
            <a:r>
              <a:rPr lang="en-US" sz="1200" b="1" spc="5" dirty="0">
                <a:latin typeface="Times New Roman" panose="02020603050405020304" pitchFamily="18" charset="0"/>
                <a:cs typeface="Times New Roman" panose="02020603050405020304" pitchFamily="18" charset="0"/>
              </a:rPr>
              <a:t> </a:t>
            </a:r>
            <a:r>
              <a:rPr lang="en-US" sz="1200" b="1" spc="5" dirty="0" err="1">
                <a:latin typeface="Times New Roman" panose="02020603050405020304" pitchFamily="18" charset="0"/>
                <a:cs typeface="Times New Roman" panose="02020603050405020304" pitchFamily="18" charset="0"/>
              </a:rPr>
              <a:t>âm</a:t>
            </a:r>
            <a:r>
              <a:rPr lang="en-US" sz="1200" b="1" spc="5" dirty="0">
                <a:latin typeface="Times New Roman" panose="02020603050405020304" pitchFamily="18" charset="0"/>
                <a:cs typeface="Times New Roman" panose="02020603050405020304" pitchFamily="18" charset="0"/>
              </a:rPr>
              <a:t> </a:t>
            </a:r>
            <a:r>
              <a:rPr lang="en-US" sz="1200" b="1" spc="5" dirty="0" err="1">
                <a:latin typeface="Times New Roman" panose="02020603050405020304" pitchFamily="18" charset="0"/>
                <a:cs typeface="Times New Roman" panose="02020603050405020304" pitchFamily="18" charset="0"/>
              </a:rPr>
              <a:t>thanh</a:t>
            </a:r>
            <a:endParaRPr lang="en-US" sz="12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WL-ZSPCNPW-AL-01</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r>
              <a:rPr lang="en-US" sz="1200" b="1" spc="5" dirty="0">
                <a:latin typeface="Times New Roman" panose="02020603050405020304" pitchFamily="18" charset="0"/>
                <a:cs typeface="Times New Roman" panose="02020603050405020304" pitchFamily="18" charset="0"/>
              </a:rPr>
              <a:t> </a:t>
            </a:r>
            <a:endParaRPr sz="1200" b="1" dirty="0">
              <a:latin typeface="Times New Roman" panose="02020603050405020304" pitchFamily="18" charset="0"/>
              <a:cs typeface="Times New Roman" panose="02020603050405020304" pitchFamily="18" charset="0"/>
            </a:endParaRPr>
          </a:p>
        </p:txBody>
      </p:sp>
      <p:cxnSp>
        <p:nvCxnSpPr>
          <p:cNvPr id="157" name="Straight Connector 156">
            <a:extLst>
              <a:ext uri="{FF2B5EF4-FFF2-40B4-BE49-F238E27FC236}">
                <a16:creationId xmlns:a16="http://schemas.microsoft.com/office/drawing/2014/main" id="{13C8FFF8-9937-4063-BD4E-27AB676B5406}"/>
              </a:ext>
            </a:extLst>
          </p:cNvPr>
          <p:cNvCxnSpPr>
            <a:cxnSpLocks/>
          </p:cNvCxnSpPr>
          <p:nvPr/>
        </p:nvCxnSpPr>
        <p:spPr>
          <a:xfrm>
            <a:off x="14050021" y="5698231"/>
            <a:ext cx="0" cy="135979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8" name="Straight Connector 157">
            <a:extLst>
              <a:ext uri="{FF2B5EF4-FFF2-40B4-BE49-F238E27FC236}">
                <a16:creationId xmlns:a16="http://schemas.microsoft.com/office/drawing/2014/main" id="{96416C8D-2166-46B3-953B-C97D7E2D5F33}"/>
              </a:ext>
            </a:extLst>
          </p:cNvPr>
          <p:cNvCxnSpPr>
            <a:cxnSpLocks/>
          </p:cNvCxnSpPr>
          <p:nvPr/>
        </p:nvCxnSpPr>
        <p:spPr>
          <a:xfrm>
            <a:off x="12179504" y="5698232"/>
            <a:ext cx="0" cy="10972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0" name="Straight Connector 159">
            <a:extLst>
              <a:ext uri="{FF2B5EF4-FFF2-40B4-BE49-F238E27FC236}">
                <a16:creationId xmlns:a16="http://schemas.microsoft.com/office/drawing/2014/main" id="{B47F646D-3426-4E77-B274-6448B0F65499}"/>
              </a:ext>
            </a:extLst>
          </p:cNvPr>
          <p:cNvCxnSpPr>
            <a:cxnSpLocks/>
          </p:cNvCxnSpPr>
          <p:nvPr/>
        </p:nvCxnSpPr>
        <p:spPr>
          <a:xfrm>
            <a:off x="17771839" y="5698231"/>
            <a:ext cx="0" cy="10972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5" name="Straight Connector 194">
            <a:extLst>
              <a:ext uri="{FF2B5EF4-FFF2-40B4-BE49-F238E27FC236}">
                <a16:creationId xmlns:a16="http://schemas.microsoft.com/office/drawing/2014/main" id="{E417E523-612E-4D98-8D44-3274184E5A3D}"/>
              </a:ext>
            </a:extLst>
          </p:cNvPr>
          <p:cNvCxnSpPr>
            <a:cxnSpLocks/>
          </p:cNvCxnSpPr>
          <p:nvPr/>
        </p:nvCxnSpPr>
        <p:spPr>
          <a:xfrm>
            <a:off x="15916158" y="5689587"/>
            <a:ext cx="0" cy="135027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8A7FE2B2-1FEB-4F35-8E3C-F5C562C8B1D6}"/>
              </a:ext>
            </a:extLst>
          </p:cNvPr>
          <p:cNvCxnSpPr>
            <a:cxnSpLocks/>
          </p:cNvCxnSpPr>
          <p:nvPr/>
        </p:nvCxnSpPr>
        <p:spPr>
          <a:xfrm>
            <a:off x="2127873" y="5670474"/>
            <a:ext cx="0" cy="128016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a:extLst>
              <a:ext uri="{FF2B5EF4-FFF2-40B4-BE49-F238E27FC236}">
                <a16:creationId xmlns:a16="http://schemas.microsoft.com/office/drawing/2014/main" id="{374F46F5-B73C-4BB4-9330-0136CA37E888}"/>
              </a:ext>
            </a:extLst>
          </p:cNvPr>
          <p:cNvCxnSpPr>
            <a:cxnSpLocks/>
          </p:cNvCxnSpPr>
          <p:nvPr/>
        </p:nvCxnSpPr>
        <p:spPr>
          <a:xfrm>
            <a:off x="3866810" y="5699585"/>
            <a:ext cx="7435" cy="14207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a:extLst>
              <a:ext uri="{FF2B5EF4-FFF2-40B4-BE49-F238E27FC236}">
                <a16:creationId xmlns:a16="http://schemas.microsoft.com/office/drawing/2014/main" id="{B9452A6C-3EDC-43CC-B147-D93CCC0F84C3}"/>
              </a:ext>
            </a:extLst>
          </p:cNvPr>
          <p:cNvCxnSpPr>
            <a:cxnSpLocks/>
          </p:cNvCxnSpPr>
          <p:nvPr/>
        </p:nvCxnSpPr>
        <p:spPr>
          <a:xfrm>
            <a:off x="5633975" y="5686425"/>
            <a:ext cx="12692" cy="14338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a:extLst>
              <a:ext uri="{FF2B5EF4-FFF2-40B4-BE49-F238E27FC236}">
                <a16:creationId xmlns:a16="http://schemas.microsoft.com/office/drawing/2014/main" id="{1C78E985-1F93-4F2A-A859-688C45F3653B}"/>
              </a:ext>
            </a:extLst>
          </p:cNvPr>
          <p:cNvCxnSpPr>
            <a:cxnSpLocks/>
          </p:cNvCxnSpPr>
          <p:nvPr/>
        </p:nvCxnSpPr>
        <p:spPr>
          <a:xfrm>
            <a:off x="7453252" y="5693005"/>
            <a:ext cx="0" cy="143932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78E4A164-544B-41E7-AC9C-7275F7D42667}"/>
              </a:ext>
            </a:extLst>
          </p:cNvPr>
          <p:cNvSpPr txBox="1"/>
          <p:nvPr/>
        </p:nvSpPr>
        <p:spPr>
          <a:xfrm>
            <a:off x="200421" y="6981825"/>
            <a:ext cx="40282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17</a:t>
            </a:r>
          </a:p>
        </p:txBody>
      </p:sp>
      <p:sp>
        <p:nvSpPr>
          <p:cNvPr id="23" name="TextBox 22">
            <a:extLst>
              <a:ext uri="{FF2B5EF4-FFF2-40B4-BE49-F238E27FC236}">
                <a16:creationId xmlns:a16="http://schemas.microsoft.com/office/drawing/2014/main" id="{FD150F98-D8F2-45E9-A99C-27C69570BF49}"/>
              </a:ext>
            </a:extLst>
          </p:cNvPr>
          <p:cNvSpPr txBox="1"/>
          <p:nvPr/>
        </p:nvSpPr>
        <p:spPr>
          <a:xfrm>
            <a:off x="19577050" y="7009626"/>
            <a:ext cx="3644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18</a:t>
            </a:r>
          </a:p>
        </p:txBody>
      </p:sp>
      <p:cxnSp>
        <p:nvCxnSpPr>
          <p:cNvPr id="144" name="Straight Connector 143">
            <a:extLst>
              <a:ext uri="{FF2B5EF4-FFF2-40B4-BE49-F238E27FC236}">
                <a16:creationId xmlns:a16="http://schemas.microsoft.com/office/drawing/2014/main" id="{C71EC61C-B595-41B8-A90A-46E23CDDA70D}"/>
              </a:ext>
            </a:extLst>
          </p:cNvPr>
          <p:cNvCxnSpPr>
            <a:cxnSpLocks/>
          </p:cNvCxnSpPr>
          <p:nvPr/>
        </p:nvCxnSpPr>
        <p:spPr>
          <a:xfrm>
            <a:off x="400561" y="5077503"/>
            <a:ext cx="8835868" cy="36975"/>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589AB72E-ED58-48D0-85CB-6310DFF8015F}"/>
              </a:ext>
            </a:extLst>
          </p:cNvPr>
          <p:cNvCxnSpPr>
            <a:cxnSpLocks/>
          </p:cNvCxnSpPr>
          <p:nvPr/>
        </p:nvCxnSpPr>
        <p:spPr>
          <a:xfrm flipV="1">
            <a:off x="393980" y="5657571"/>
            <a:ext cx="8833280" cy="129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2" name="Straight Connector 161">
            <a:extLst>
              <a:ext uri="{FF2B5EF4-FFF2-40B4-BE49-F238E27FC236}">
                <a16:creationId xmlns:a16="http://schemas.microsoft.com/office/drawing/2014/main" id="{BB9BFDF9-08FE-4010-9FCD-65B42C2DF5B6}"/>
              </a:ext>
            </a:extLst>
          </p:cNvPr>
          <p:cNvCxnSpPr>
            <a:cxnSpLocks/>
          </p:cNvCxnSpPr>
          <p:nvPr/>
        </p:nvCxnSpPr>
        <p:spPr>
          <a:xfrm>
            <a:off x="10267253" y="5677963"/>
            <a:ext cx="9522078"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object 6">
            <a:extLst>
              <a:ext uri="{FF2B5EF4-FFF2-40B4-BE49-F238E27FC236}">
                <a16:creationId xmlns:a16="http://schemas.microsoft.com/office/drawing/2014/main" id="{3B2628BE-3D36-4871-AB47-2B83BAEF606F}"/>
              </a:ext>
            </a:extLst>
          </p:cNvPr>
          <p:cNvSpPr txBox="1"/>
          <p:nvPr/>
        </p:nvSpPr>
        <p:spPr>
          <a:xfrm>
            <a:off x="15987478" y="5702342"/>
            <a:ext cx="1808313" cy="593752"/>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84150" indent="-171450">
              <a:spcBef>
                <a:spcPts val="130"/>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Điện</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nguồn</a:t>
            </a:r>
            <a:r>
              <a:rPr lang="en-US" sz="700" spc="25" dirty="0">
                <a:latin typeface="Times New Roman" panose="02020603050405020304" pitchFamily="18" charset="0"/>
                <a:cs typeface="Times New Roman" panose="02020603050405020304" pitchFamily="18" charset="0"/>
              </a:rPr>
              <a:t>: DC 3V, pin Cr2450*1</a:t>
            </a:r>
          </a:p>
          <a:p>
            <a:pPr marL="184150" indent="-171450">
              <a:spcBef>
                <a:spcPts val="130"/>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Tổn</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hao</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công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suất</a:t>
            </a:r>
            <a:r>
              <a:rPr lang="en-US" sz="700" spc="25" dirty="0">
                <a:latin typeface="Times New Roman" panose="02020603050405020304" pitchFamily="18" charset="0"/>
                <a:cs typeface="Times New Roman" panose="02020603050405020304" pitchFamily="18" charset="0"/>
              </a:rPr>
              <a:t>: ≤0.5</a:t>
            </a:r>
            <a:r>
              <a:rPr lang="el-GR" sz="700" spc="25" dirty="0">
                <a:latin typeface="Times New Roman" panose="02020603050405020304" pitchFamily="18" charset="0"/>
                <a:cs typeface="Times New Roman" panose="02020603050405020304" pitchFamily="18" charset="0"/>
              </a:rPr>
              <a:t>μ</a:t>
            </a:r>
            <a:r>
              <a:rPr lang="en-US" sz="700" spc="25" dirty="0">
                <a:latin typeface="Times New Roman" panose="02020603050405020304" pitchFamily="18" charset="0"/>
                <a:cs typeface="Times New Roman" panose="02020603050405020304" pitchFamily="18" charset="0"/>
              </a:rPr>
              <a:t>A</a:t>
            </a:r>
          </a:p>
          <a:p>
            <a:pPr marL="184150" indent="-171450">
              <a:spcBef>
                <a:spcPts val="130"/>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Chất</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liệu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và</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màu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sắc</a:t>
            </a:r>
            <a:r>
              <a:rPr lang="en-US" sz="700" spc="25" dirty="0">
                <a:latin typeface="Times New Roman" panose="02020603050405020304" pitchFamily="18" charset="0"/>
                <a:cs typeface="Times New Roman" panose="02020603050405020304" pitchFamily="18" charset="0"/>
              </a:rPr>
              <a:t>: PC+ABS, </a:t>
            </a:r>
            <a:r>
              <a:rPr lang="en-US" sz="700" spc="25" dirty="0" err="1">
                <a:latin typeface="Times New Roman" panose="02020603050405020304" pitchFamily="18" charset="0"/>
                <a:cs typeface="Times New Roman" panose="02020603050405020304" pitchFamily="18" charset="0"/>
              </a:rPr>
              <a:t>màu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trắng</a:t>
            </a:r>
            <a:r>
              <a:rPr lang="en-US" sz="700" spc="25" dirty="0">
                <a:latin typeface="Times New Roman" panose="02020603050405020304" pitchFamily="18" charset="0"/>
                <a:cs typeface="Times New Roman" panose="02020603050405020304" pitchFamily="18" charset="0"/>
              </a:rPr>
              <a:t> </a:t>
            </a:r>
            <a:endParaRPr sz="7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48BC46F-5CA9-4721-A3EF-3D86F7AE3983}"/>
              </a:ext>
            </a:extLst>
          </p:cNvPr>
          <p:cNvSpPr txBox="1"/>
          <p:nvPr/>
        </p:nvSpPr>
        <p:spPr>
          <a:xfrm>
            <a:off x="7897178" y="204468"/>
            <a:ext cx="17738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C9EA2C9-D24B-43F9-8572-45F72A04A7E0}"/>
              </a:ext>
            </a:extLst>
          </p:cNvPr>
          <p:cNvSpPr txBox="1"/>
          <p:nvPr/>
        </p:nvSpPr>
        <p:spPr>
          <a:xfrm>
            <a:off x="18272269" y="165371"/>
            <a:ext cx="1561490"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wulian.com.vn</a:t>
            </a:r>
          </a:p>
        </p:txBody>
      </p:sp>
      <p:sp>
        <p:nvSpPr>
          <p:cNvPr id="8" name="object 11">
            <a:extLst>
              <a:ext uri="{FF2B5EF4-FFF2-40B4-BE49-F238E27FC236}">
                <a16:creationId xmlns:a16="http://schemas.microsoft.com/office/drawing/2014/main" id="{342EFA72-051C-42B5-85EE-851A37FDD2C8}"/>
              </a:ext>
            </a:extLst>
          </p:cNvPr>
          <p:cNvSpPr txBox="1"/>
          <p:nvPr/>
        </p:nvSpPr>
        <p:spPr>
          <a:xfrm>
            <a:off x="2161003" y="5707733"/>
            <a:ext cx="1682405" cy="986167"/>
          </a:xfrm>
          <a:prstGeom prst="rect">
            <a:avLst/>
          </a:prstGeom>
        </p:spPr>
        <p:txBody>
          <a:bodyPr vert="horz" wrap="square" lIns="0" tIns="16510" rIns="0" bIns="0" rtlCol="0">
            <a:spAutoFit/>
          </a:bodyPr>
          <a:lstStyle/>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Nguồn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cấp</a:t>
            </a:r>
            <a:r>
              <a:rPr lang="en-US" sz="700" dirty="0">
                <a:latin typeface="Times New Roman" panose="02020603050405020304" pitchFamily="18" charset="0"/>
                <a:cs typeface="Times New Roman" panose="02020603050405020304" pitchFamily="18" charset="0"/>
              </a:rPr>
              <a:t>: DC 24V </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có dây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mạng</a:t>
            </a:r>
            <a:r>
              <a:rPr lang="en-US" sz="700" dirty="0">
                <a:latin typeface="Times New Roman" panose="02020603050405020304" pitchFamily="18" charset="0"/>
                <a:cs typeface="Times New Roman" panose="02020603050405020304" pitchFamily="18" charset="0"/>
              </a:rPr>
              <a:t> WAN 10/100M</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không dây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WiFi</a:t>
            </a:r>
            <a:endParaRPr lang="en-US" sz="7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dirty="0">
                <a:latin typeface="Times New Roman" panose="02020603050405020304" pitchFamily="18" charset="0"/>
                <a:cs typeface="Times New Roman" panose="02020603050405020304" pitchFamily="18" charset="0"/>
              </a:rPr>
              <a:t>Camera: CMOS 30W</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Kích thước</a:t>
            </a:r>
            <a:r>
              <a:rPr lang="en-US" sz="700" dirty="0">
                <a:latin typeface="Times New Roman" panose="02020603050405020304" pitchFamily="18" charset="0"/>
                <a:cs typeface="Times New Roman" panose="02020603050405020304" pitchFamily="18" charset="0"/>
              </a:rPr>
              <a:t>: 120*194*44.7mm </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Hỗ</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trợ</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đóng</a:t>
            </a:r>
            <a:r>
              <a:rPr lang="en-US" sz="700" dirty="0">
                <a:latin typeface="Times New Roman" panose="02020603050405020304" pitchFamily="18" charset="0"/>
                <a:cs typeface="Times New Roman" panose="02020603050405020304" pitchFamily="18" charset="0"/>
              </a:rPr>
              <a:t>/</a:t>
            </a:r>
            <a:r>
              <a:rPr lang="en-US" sz="700" dirty="0" err="1">
                <a:latin typeface="Times New Roman" panose="02020603050405020304" pitchFamily="18" charset="0"/>
                <a:cs typeface="Times New Roman" panose="02020603050405020304" pitchFamily="18" charset="0"/>
              </a:rPr>
              <a:t>mở</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khóa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liên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kết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với</a:t>
            </a:r>
            <a:r>
              <a:rPr lang="en-US" sz="700" dirty="0">
                <a:latin typeface="Times New Roman" panose="02020603050405020304" pitchFamily="18" charset="0"/>
                <a:cs typeface="Times New Roman" panose="02020603050405020304" pitchFamily="18" charset="0"/>
              </a:rPr>
              <a:t> video call </a:t>
            </a:r>
            <a:r>
              <a:rPr lang="en-US" sz="700" dirty="0" err="1">
                <a:latin typeface="Times New Roman" panose="02020603050405020304" pitchFamily="18" charset="0"/>
                <a:cs typeface="Times New Roman" panose="02020603050405020304" pitchFamily="18" charset="0"/>
              </a:rPr>
              <a:t>trong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nhà</a:t>
            </a:r>
            <a:r>
              <a:rPr lang="en-US" sz="700" dirty="0">
                <a:latin typeface="Times New Roman" panose="02020603050405020304" pitchFamily="18" charset="0"/>
                <a:cs typeface="Times New Roman" panose="02020603050405020304" pitchFamily="18" charset="0"/>
              </a:rPr>
              <a:t>.</a:t>
            </a:r>
          </a:p>
        </p:txBody>
      </p:sp>
      <p:sp>
        <p:nvSpPr>
          <p:cNvPr id="10" name="object 11">
            <a:extLst>
              <a:ext uri="{FF2B5EF4-FFF2-40B4-BE49-F238E27FC236}">
                <a16:creationId xmlns:a16="http://schemas.microsoft.com/office/drawing/2014/main" id="{875B6649-C800-401C-B59F-9EEA3E5536A3}"/>
              </a:ext>
            </a:extLst>
          </p:cNvPr>
          <p:cNvSpPr txBox="1"/>
          <p:nvPr/>
        </p:nvSpPr>
        <p:spPr>
          <a:xfrm>
            <a:off x="3919675" y="5703999"/>
            <a:ext cx="1682405" cy="1417055"/>
          </a:xfrm>
          <a:prstGeom prst="rect">
            <a:avLst/>
          </a:prstGeom>
        </p:spPr>
        <p:txBody>
          <a:bodyPr vert="horz" wrap="square" lIns="0" tIns="16510" rIns="0" bIns="0" rtlCol="0">
            <a:spAutoFit/>
          </a:bodyPr>
          <a:lstStyle/>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Nguồn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cấp</a:t>
            </a:r>
            <a:r>
              <a:rPr lang="en-US" sz="700" dirty="0">
                <a:latin typeface="Times New Roman" panose="02020603050405020304" pitchFamily="18" charset="0"/>
                <a:cs typeface="Times New Roman" panose="02020603050405020304" pitchFamily="18" charset="0"/>
              </a:rPr>
              <a:t>: DC 24V </a:t>
            </a:r>
            <a:endParaRPr lang="vi-VN" sz="7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Màn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hình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hiển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thị</a:t>
            </a:r>
            <a:r>
              <a:rPr lang="en-US" sz="700" dirty="0">
                <a:latin typeface="Times New Roman" panose="02020603050405020304" pitchFamily="18" charset="0"/>
                <a:cs typeface="Times New Roman" panose="02020603050405020304" pitchFamily="18" charset="0"/>
              </a:rPr>
              <a:t>:  TFT 10.1 inch</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Độ</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phân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giải</a:t>
            </a:r>
            <a:r>
              <a:rPr lang="en-US" sz="700" dirty="0">
                <a:latin typeface="Times New Roman" panose="02020603050405020304" pitchFamily="18" charset="0"/>
                <a:cs typeface="Times New Roman" panose="02020603050405020304" pitchFamily="18" charset="0"/>
              </a:rPr>
              <a:t>: 1280×800</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có dây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mạng</a:t>
            </a:r>
            <a:r>
              <a:rPr lang="en-US" sz="700" dirty="0">
                <a:latin typeface="Times New Roman" panose="02020603050405020304" pitchFamily="18" charset="0"/>
                <a:cs typeface="Times New Roman" panose="02020603050405020304" pitchFamily="18" charset="0"/>
              </a:rPr>
              <a:t> WAN 10/100M</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không dây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WiFi</a:t>
            </a:r>
            <a:endParaRPr lang="en-US" sz="7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dirty="0">
                <a:latin typeface="Times New Roman" panose="02020603050405020304" pitchFamily="18" charset="0"/>
                <a:cs typeface="Times New Roman" panose="02020603050405020304" pitchFamily="18" charset="0"/>
              </a:rPr>
              <a:t>Camera: CMOS 200W</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Kích thước</a:t>
            </a:r>
            <a:r>
              <a:rPr lang="en-US" sz="700" dirty="0">
                <a:latin typeface="Times New Roman" panose="02020603050405020304" pitchFamily="18" charset="0"/>
                <a:cs typeface="Times New Roman" panose="02020603050405020304" pitchFamily="18" charset="0"/>
              </a:rPr>
              <a:t>: 265*326*31 mm</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Hỗ</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trợ</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đóng</a:t>
            </a:r>
            <a:r>
              <a:rPr lang="en-US" sz="700" dirty="0">
                <a:latin typeface="Times New Roman" panose="02020603050405020304" pitchFamily="18" charset="0"/>
                <a:cs typeface="Times New Roman" panose="02020603050405020304" pitchFamily="18" charset="0"/>
              </a:rPr>
              <a:t>/</a:t>
            </a:r>
            <a:r>
              <a:rPr lang="en-US" sz="700" dirty="0" err="1">
                <a:latin typeface="Times New Roman" panose="02020603050405020304" pitchFamily="18" charset="0"/>
                <a:cs typeface="Times New Roman" panose="02020603050405020304" pitchFamily="18" charset="0"/>
              </a:rPr>
              <a:t>mở</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khóa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hỗ</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trợ</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mở</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khóa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bằng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nhận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diện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khuôn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mặt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mã</a:t>
            </a:r>
            <a:r>
              <a:rPr lang="en-US" sz="700" dirty="0">
                <a:latin typeface="Times New Roman" panose="02020603050405020304" pitchFamily="18" charset="0"/>
                <a:cs typeface="Times New Roman" panose="02020603050405020304" pitchFamily="18" charset="0"/>
              </a:rPr>
              <a:t> QR.</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Liên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kết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với</a:t>
            </a:r>
            <a:r>
              <a:rPr lang="en-US" sz="700" dirty="0">
                <a:latin typeface="Times New Roman" panose="02020603050405020304" pitchFamily="18" charset="0"/>
                <a:cs typeface="Times New Roman" panose="02020603050405020304" pitchFamily="18" charset="0"/>
              </a:rPr>
              <a:t> video call </a:t>
            </a:r>
            <a:r>
              <a:rPr lang="en-US" sz="700" dirty="0" err="1">
                <a:latin typeface="Times New Roman" panose="02020603050405020304" pitchFamily="18" charset="0"/>
                <a:cs typeface="Times New Roman" panose="02020603050405020304" pitchFamily="18" charset="0"/>
              </a:rPr>
              <a:t>trong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nhà</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trung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quản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lý</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gọi</a:t>
            </a:r>
            <a:r>
              <a:rPr lang="en-US" sz="700" dirty="0">
                <a:latin typeface="Times New Roman" panose="02020603050405020304" pitchFamily="18" charset="0"/>
                <a:cs typeface="Times New Roman" panose="02020603050405020304" pitchFamily="18" charset="0"/>
              </a:rPr>
              <a:t> thang </a:t>
            </a:r>
            <a:r>
              <a:rPr lang="en-US" sz="700" dirty="0" err="1">
                <a:latin typeface="Times New Roman" panose="02020603050405020304" pitchFamily="18" charset="0"/>
                <a:cs typeface="Times New Roman" panose="02020603050405020304" pitchFamily="18" charset="0"/>
              </a:rPr>
              <a:t>máy</a:t>
            </a:r>
            <a:r>
              <a:rPr lang="en-US" sz="700" dirty="0">
                <a:latin typeface="Times New Roman" panose="02020603050405020304" pitchFamily="18" charset="0"/>
                <a:cs typeface="Times New Roman" panose="02020603050405020304" pitchFamily="18" charset="0"/>
              </a:rPr>
              <a:t>.</a:t>
            </a:r>
          </a:p>
        </p:txBody>
      </p:sp>
      <p:sp>
        <p:nvSpPr>
          <p:cNvPr id="11" name="object 11">
            <a:extLst>
              <a:ext uri="{FF2B5EF4-FFF2-40B4-BE49-F238E27FC236}">
                <a16:creationId xmlns:a16="http://schemas.microsoft.com/office/drawing/2014/main" id="{13027B9C-536B-4C8C-A1C5-368392679FB7}"/>
              </a:ext>
            </a:extLst>
          </p:cNvPr>
          <p:cNvSpPr txBox="1"/>
          <p:nvPr/>
        </p:nvSpPr>
        <p:spPr>
          <a:xfrm>
            <a:off x="5702486" y="5703999"/>
            <a:ext cx="1682405" cy="1632498"/>
          </a:xfrm>
          <a:prstGeom prst="rect">
            <a:avLst/>
          </a:prstGeom>
        </p:spPr>
        <p:txBody>
          <a:bodyPr vert="horz" wrap="square" lIns="0" tIns="16510" rIns="0" bIns="0" rtlCol="0">
            <a:spAutoFit/>
          </a:bodyPr>
          <a:lstStyle/>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Nguồn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cấp</a:t>
            </a:r>
            <a:r>
              <a:rPr lang="en-US" sz="700" dirty="0">
                <a:latin typeface="Times New Roman" panose="02020603050405020304" pitchFamily="18" charset="0"/>
                <a:cs typeface="Times New Roman" panose="02020603050405020304" pitchFamily="18" charset="0"/>
              </a:rPr>
              <a:t>: DC 24V </a:t>
            </a:r>
            <a:endParaRPr lang="vi-VN" sz="7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Màn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hình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hiển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thị</a:t>
            </a:r>
            <a:r>
              <a:rPr lang="en-US" sz="700" dirty="0">
                <a:latin typeface="Times New Roman" panose="02020603050405020304" pitchFamily="18" charset="0"/>
                <a:cs typeface="Times New Roman" panose="02020603050405020304" pitchFamily="18" charset="0"/>
              </a:rPr>
              <a:t>:  IPS 10.1 inch</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Độ</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phân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giải</a:t>
            </a:r>
            <a:r>
              <a:rPr lang="en-US" sz="700" dirty="0">
                <a:latin typeface="Times New Roman" panose="02020603050405020304" pitchFamily="18" charset="0"/>
                <a:cs typeface="Times New Roman" panose="02020603050405020304" pitchFamily="18" charset="0"/>
              </a:rPr>
              <a:t>: 1280×800</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có dây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mạng</a:t>
            </a:r>
            <a:r>
              <a:rPr lang="en-US" sz="700" dirty="0">
                <a:latin typeface="Times New Roman" panose="02020603050405020304" pitchFamily="18" charset="0"/>
                <a:cs typeface="Times New Roman" panose="02020603050405020304" pitchFamily="18" charset="0"/>
              </a:rPr>
              <a:t> WAN 10/100M</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không dây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WiFi</a:t>
            </a:r>
            <a:endParaRPr lang="en-US" sz="7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dirty="0">
                <a:latin typeface="Times New Roman" panose="02020603050405020304" pitchFamily="18" charset="0"/>
                <a:cs typeface="Times New Roman" panose="02020603050405020304" pitchFamily="18" charset="0"/>
              </a:rPr>
              <a:t>Camera: CMOS 200W</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Kích thước</a:t>
            </a:r>
            <a:r>
              <a:rPr lang="en-US" sz="700" dirty="0">
                <a:latin typeface="Times New Roman" panose="02020603050405020304" pitchFamily="18" charset="0"/>
                <a:cs typeface="Times New Roman" panose="02020603050405020304" pitchFamily="18" charset="0"/>
              </a:rPr>
              <a:t>: 305*206*28 mm </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Hỗ</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trợ</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đóng</a:t>
            </a:r>
            <a:r>
              <a:rPr lang="en-US" sz="700" dirty="0">
                <a:latin typeface="Times New Roman" panose="02020603050405020304" pitchFamily="18" charset="0"/>
                <a:cs typeface="Times New Roman" panose="02020603050405020304" pitchFamily="18" charset="0"/>
              </a:rPr>
              <a:t>/</a:t>
            </a:r>
            <a:r>
              <a:rPr lang="en-US" sz="700" dirty="0" err="1">
                <a:latin typeface="Times New Roman" panose="02020603050405020304" pitchFamily="18" charset="0"/>
                <a:cs typeface="Times New Roman" panose="02020603050405020304" pitchFamily="18" charset="0"/>
              </a:rPr>
              <a:t>mở</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khóa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liên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kết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với</a:t>
            </a:r>
            <a:r>
              <a:rPr lang="en-US" sz="700" dirty="0">
                <a:latin typeface="Times New Roman" panose="02020603050405020304" pitchFamily="18" charset="0"/>
                <a:cs typeface="Times New Roman" panose="02020603050405020304" pitchFamily="18" charset="0"/>
              </a:rPr>
              <a:t> video call </a:t>
            </a:r>
            <a:r>
              <a:rPr lang="en-US" sz="700" dirty="0" err="1">
                <a:latin typeface="Times New Roman" panose="02020603050405020304" pitchFamily="18" charset="0"/>
                <a:cs typeface="Times New Roman" panose="02020603050405020304" pitchFamily="18" charset="0"/>
              </a:rPr>
              <a:t>trong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nhà</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trung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quản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lý</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gọi</a:t>
            </a:r>
            <a:r>
              <a:rPr lang="en-US" sz="700" dirty="0">
                <a:latin typeface="Times New Roman" panose="02020603050405020304" pitchFamily="18" charset="0"/>
                <a:cs typeface="Times New Roman" panose="02020603050405020304" pitchFamily="18" charset="0"/>
              </a:rPr>
              <a:t> thang </a:t>
            </a:r>
            <a:r>
              <a:rPr lang="en-US" sz="700" dirty="0" err="1">
                <a:latin typeface="Times New Roman" panose="02020603050405020304" pitchFamily="18" charset="0"/>
                <a:cs typeface="Times New Roman" panose="02020603050405020304" pitchFamily="18" charset="0"/>
              </a:rPr>
              <a:t>máy</a:t>
            </a:r>
            <a:r>
              <a:rPr lang="en-US" sz="700" dirty="0">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Điều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khiển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chế</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độ</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7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700" dirty="0">
              <a:latin typeface="Times New Roman" panose="02020603050405020304" pitchFamily="18" charset="0"/>
              <a:cs typeface="Times New Roman" panose="02020603050405020304" pitchFamily="18" charset="0"/>
            </a:endParaRPr>
          </a:p>
        </p:txBody>
      </p:sp>
      <p:sp>
        <p:nvSpPr>
          <p:cNvPr id="14" name="object 11">
            <a:extLst>
              <a:ext uri="{FF2B5EF4-FFF2-40B4-BE49-F238E27FC236}">
                <a16:creationId xmlns:a16="http://schemas.microsoft.com/office/drawing/2014/main" id="{570FF49D-1C6D-42EA-B80C-9CC1C1EB354F}"/>
              </a:ext>
            </a:extLst>
          </p:cNvPr>
          <p:cNvSpPr txBox="1"/>
          <p:nvPr/>
        </p:nvSpPr>
        <p:spPr>
          <a:xfrm>
            <a:off x="7509572" y="5707879"/>
            <a:ext cx="1682405" cy="878446"/>
          </a:xfrm>
          <a:prstGeom prst="rect">
            <a:avLst/>
          </a:prstGeom>
        </p:spPr>
        <p:txBody>
          <a:bodyPr vert="horz" wrap="square" lIns="0" tIns="16510" rIns="0" bIns="0" rtlCol="0">
            <a:spAutoFit/>
          </a:bodyPr>
          <a:lstStyle/>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Nguồn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cấp</a:t>
            </a:r>
            <a:r>
              <a:rPr lang="en-US" sz="700" dirty="0">
                <a:latin typeface="Times New Roman" panose="02020603050405020304" pitchFamily="18" charset="0"/>
                <a:cs typeface="Times New Roman" panose="02020603050405020304" pitchFamily="18" charset="0"/>
              </a:rPr>
              <a:t>: DC 24V </a:t>
            </a:r>
            <a:endParaRPr lang="vi-VN" sz="7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Màn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hình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hiển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thị</a:t>
            </a:r>
            <a:r>
              <a:rPr lang="en-US" sz="700" dirty="0">
                <a:latin typeface="Times New Roman" panose="02020603050405020304" pitchFamily="18" charset="0"/>
                <a:cs typeface="Times New Roman" panose="02020603050405020304" pitchFamily="18" charset="0"/>
              </a:rPr>
              <a:t>:  IPS 8,8 inch</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có dây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mạng</a:t>
            </a:r>
            <a:r>
              <a:rPr lang="en-US" sz="700" dirty="0">
                <a:latin typeface="Times New Roman" panose="02020603050405020304" pitchFamily="18" charset="0"/>
                <a:cs typeface="Times New Roman" panose="02020603050405020304" pitchFamily="18" charset="0"/>
              </a:rPr>
              <a:t> WAN 10/100M</a:t>
            </a:r>
          </a:p>
          <a:p>
            <a:pPr marL="171450" indent="-171450" algn="just">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không dây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WiFi</a:t>
            </a:r>
            <a:endParaRPr lang="en-US" sz="7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Trung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điều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khiển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hỗ</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trợ</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bằng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giọng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nói</a:t>
            </a:r>
            <a:endParaRPr lang="en-US" sz="700" dirty="0">
              <a:latin typeface="Times New Roman" panose="02020603050405020304" pitchFamily="18" charset="0"/>
              <a:cs typeface="Times New Roman" panose="02020603050405020304" pitchFamily="18" charset="0"/>
            </a:endParaRPr>
          </a:p>
        </p:txBody>
      </p:sp>
      <p:cxnSp>
        <p:nvCxnSpPr>
          <p:cNvPr id="104" name="Straight Connector 103">
            <a:extLst>
              <a:ext uri="{FF2B5EF4-FFF2-40B4-BE49-F238E27FC236}">
                <a16:creationId xmlns:a16="http://schemas.microsoft.com/office/drawing/2014/main" id="{55D7F735-96EE-478C-BE46-11AB1FE5BCA4}"/>
              </a:ext>
            </a:extLst>
          </p:cNvPr>
          <p:cNvCxnSpPr>
            <a:cxnSpLocks/>
          </p:cNvCxnSpPr>
          <p:nvPr/>
        </p:nvCxnSpPr>
        <p:spPr>
          <a:xfrm>
            <a:off x="10280662" y="5119525"/>
            <a:ext cx="9434290" cy="2954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object 3"/>
          <p:cNvSpPr/>
          <p:nvPr/>
        </p:nvSpPr>
        <p:spPr>
          <a:xfrm>
            <a:off x="5899125" y="809625"/>
            <a:ext cx="1076465" cy="1063094"/>
          </a:xfrm>
          <a:prstGeom prst="rect">
            <a:avLst/>
          </a:prstGeom>
          <a:blipFill>
            <a:blip r:embed="rId13" cstate="print"/>
            <a:stretch>
              <a:fillRect/>
            </a:stretch>
          </a:blipFill>
        </p:spPr>
        <p:txBody>
          <a:bodyPr wrap="square" lIns="0" tIns="0" rIns="0" bIns="0" rtlCol="0"/>
          <a:lstStyle/>
          <a:p>
            <a:endParaRPr/>
          </a:p>
        </p:txBody>
      </p:sp>
      <p:sp>
        <p:nvSpPr>
          <p:cNvPr id="5" name="object 5"/>
          <p:cNvSpPr txBox="1"/>
          <p:nvPr/>
        </p:nvSpPr>
        <p:spPr>
          <a:xfrm>
            <a:off x="5937122" y="1928582"/>
            <a:ext cx="1473828" cy="532197"/>
          </a:xfrm>
          <a:prstGeom prst="rect">
            <a:avLst/>
          </a:prstGeom>
        </p:spPr>
        <p:txBody>
          <a:bodyPr vert="horz" wrap="square" lIns="0" tIns="13970" rIns="0" bIns="0" rtlCol="0">
            <a:spAutoFit/>
          </a:bodyPr>
          <a:lstStyle/>
          <a:p>
            <a:pPr marL="12700">
              <a:lnSpc>
                <a:spcPct val="100000"/>
              </a:lnSpc>
              <a:spcBef>
                <a:spcPts val="110"/>
              </a:spcBef>
            </a:pPr>
            <a:r>
              <a:rPr lang="en-US" sz="1200" b="1" spc="5" dirty="0">
                <a:latin typeface="Times New Roman" panose="02020603050405020304" pitchFamily="18" charset="0"/>
                <a:cs typeface="Times New Roman" panose="02020603050405020304" pitchFamily="18" charset="0"/>
              </a:rPr>
              <a:t>Gateway (Lan, AP)</a:t>
            </a:r>
          </a:p>
          <a:p>
            <a:pPr marL="12700">
              <a:spcBef>
                <a:spcPts val="110"/>
              </a:spcBef>
            </a:pPr>
            <a:r>
              <a:rPr lang="en-US" sz="800" spc="20" dirty="0">
                <a:latin typeface="Times New Roman" panose="02020603050405020304" pitchFamily="18" charset="0"/>
                <a:cs typeface="Times New Roman" panose="02020603050405020304" pitchFamily="18" charset="0"/>
              </a:rPr>
              <a:t>WL-ZGWMDPB-G110-05</a:t>
            </a:r>
            <a:endParaRPr lang="en-US" sz="800" dirty="0">
              <a:latin typeface="Times New Roman" panose="02020603050405020304" pitchFamily="18" charset="0"/>
              <a:cs typeface="Times New Roman" panose="02020603050405020304" pitchFamily="18" charset="0"/>
            </a:endParaRPr>
          </a:p>
          <a:p>
            <a:pPr marL="12700">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13" name="object 13"/>
          <p:cNvSpPr txBox="1">
            <a:spLocks noGrp="1"/>
          </p:cNvSpPr>
          <p:nvPr>
            <p:ph type="title"/>
          </p:nvPr>
        </p:nvSpPr>
        <p:spPr>
          <a:xfrm>
            <a:off x="545891" y="1931349"/>
            <a:ext cx="1556540" cy="321883"/>
          </a:xfrm>
          <a:prstGeom prst="rect">
            <a:avLst/>
          </a:prstGeom>
        </p:spPr>
        <p:txBody>
          <a:bodyPr vert="horz" wrap="square" lIns="0" tIns="13970" rIns="0" bIns="0" rtlCol="0">
            <a:spAutoFit/>
          </a:bodyPr>
          <a:lstStyle/>
          <a:p>
            <a:pPr marL="12700" algn="ctr">
              <a:spcBef>
                <a:spcPts val="110"/>
              </a:spcBef>
            </a:pPr>
            <a:r>
              <a:rPr lang="en-US" sz="1200" b="1" spc="5" dirty="0">
                <a:solidFill>
                  <a:schemeClr val="tx1"/>
                </a:solidFill>
                <a:latin typeface="Times New Roman" panose="02020603050405020304" pitchFamily="18" charset="0"/>
                <a:cs typeface="Times New Roman" panose="02020603050405020304" pitchFamily="18" charset="0"/>
              </a:rPr>
              <a:t>Gateway (</a:t>
            </a:r>
            <a:r>
              <a:rPr lang="en-US" sz="1200" b="1" spc="5" dirty="0">
                <a:solidFill>
                  <a:schemeClr val="tx1"/>
                </a:solidFill>
                <a:latin typeface="Times New Roman" panose="02020603050405020304" pitchFamily="18" charset="0"/>
                <a:cs typeface="Times New Roman" panose="02020603050405020304" pitchFamily="18" charset="0"/>
                <a:sym typeface="+mn-ea"/>
              </a:rPr>
              <a:t>Lite)</a:t>
            </a:r>
            <a:br>
              <a:rPr lang="en-US" sz="1200" dirty="0">
                <a:solidFill>
                  <a:schemeClr val="tx1"/>
                </a:solidFill>
                <a:latin typeface="Times New Roman" panose="02020603050405020304" pitchFamily="18" charset="0"/>
                <a:cs typeface="Times New Roman" panose="02020603050405020304" pitchFamily="18" charset="0"/>
              </a:rPr>
            </a:br>
            <a:r>
              <a:rPr lang="en-US" sz="800" b="1" spc="5" dirty="0">
                <a:solidFill>
                  <a:schemeClr val="tx1"/>
                </a:solidFill>
                <a:latin typeface="Times New Roman" panose="02020603050405020304" pitchFamily="18" charset="0"/>
                <a:cs typeface="Times New Roman" panose="02020603050405020304" pitchFamily="18" charset="0"/>
                <a:sym typeface="+mn-ea"/>
              </a:rPr>
              <a:t> </a:t>
            </a:r>
            <a:r>
              <a:rPr lang="en-US" sz="800" spc="20" dirty="0">
                <a:solidFill>
                  <a:schemeClr val="tx1"/>
                </a:solidFill>
                <a:latin typeface="Times New Roman" panose="02020603050405020304" pitchFamily="18" charset="0"/>
                <a:cs typeface="Times New Roman" panose="02020603050405020304" pitchFamily="18" charset="0"/>
              </a:rPr>
              <a:t>WL-ZGWMUPW-G000-1</a:t>
            </a:r>
            <a:endParaRPr sz="800" b="1" spc="5" dirty="0">
              <a:solidFill>
                <a:schemeClr val="tx1"/>
              </a:solidFill>
              <a:latin typeface="Times New Roman" panose="02020603050405020304" pitchFamily="18" charset="0"/>
              <a:cs typeface="Times New Roman" panose="02020603050405020304" pitchFamily="18" charset="0"/>
            </a:endParaRPr>
          </a:p>
        </p:txBody>
      </p:sp>
      <p:sp>
        <p:nvSpPr>
          <p:cNvPr id="17" name="object 17"/>
          <p:cNvSpPr/>
          <p:nvPr/>
        </p:nvSpPr>
        <p:spPr>
          <a:xfrm>
            <a:off x="464142" y="884140"/>
            <a:ext cx="1513119" cy="1129936"/>
          </a:xfrm>
          <a:prstGeom prst="rect">
            <a:avLst/>
          </a:prstGeom>
          <a:blipFill>
            <a:blip r:embed="rId14" cstate="print"/>
            <a:stretch>
              <a:fillRect/>
            </a:stretch>
          </a:blipFill>
        </p:spPr>
        <p:txBody>
          <a:bodyPr wrap="square" lIns="0" tIns="0" rIns="0" bIns="0" rtlCol="0"/>
          <a:lstStyle/>
          <a:p>
            <a:endParaRPr/>
          </a:p>
        </p:txBody>
      </p:sp>
      <p:sp>
        <p:nvSpPr>
          <p:cNvPr id="22" name="object 22"/>
          <p:cNvSpPr txBox="1"/>
          <p:nvPr/>
        </p:nvSpPr>
        <p:spPr>
          <a:xfrm>
            <a:off x="2362017" y="1915548"/>
            <a:ext cx="1335365" cy="532197"/>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a:latin typeface="Times New Roman" panose="02020603050405020304" pitchFamily="18" charset="0"/>
                <a:cs typeface="Times New Roman" panose="02020603050405020304" pitchFamily="18" charset="0"/>
              </a:rPr>
              <a:t>Gateway (Lan)</a:t>
            </a:r>
          </a:p>
          <a:p>
            <a:pPr marL="12700" algn="ctr">
              <a:spcBef>
                <a:spcPts val="110"/>
              </a:spcBef>
            </a:pPr>
            <a:r>
              <a:rPr lang="en-US" sz="800" spc="20" dirty="0">
                <a:latin typeface="Times New Roman" panose="02020603050405020304" pitchFamily="18" charset="0"/>
                <a:cs typeface="Times New Roman" panose="02020603050405020304" pitchFamily="18" charset="0"/>
              </a:rPr>
              <a:t>WL-ZGWMDPB-G100-0</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25" name="object 25"/>
          <p:cNvSpPr txBox="1"/>
          <p:nvPr/>
        </p:nvSpPr>
        <p:spPr>
          <a:xfrm>
            <a:off x="337465" y="2330675"/>
            <a:ext cx="2336703" cy="1291379"/>
          </a:xfrm>
          <a:prstGeom prst="rect">
            <a:avLst/>
          </a:prstGeom>
        </p:spPr>
        <p:txBody>
          <a:bodyPr vert="horz" wrap="square" lIns="0" tIns="16510" rIns="0" bIns="0" rtlCol="0">
            <a:spAutoFit/>
          </a:bodyPr>
          <a:lstStyle/>
          <a:p>
            <a:pPr marL="184150" marR="567055" indent="-171450">
              <a:spcBef>
                <a:spcPts val="120"/>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84150" marR="567055" indent="-171450">
              <a:spcBef>
                <a:spcPts val="12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DC 5V 1A</a:t>
            </a:r>
          </a:p>
          <a:p>
            <a:pPr marL="184150" marR="567055" indent="-171450">
              <a:spcBef>
                <a:spcPts val="120"/>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Công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suất</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tiêu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thụ</a:t>
            </a:r>
            <a:r>
              <a:rPr lang="en-US" sz="700" spc="25" dirty="0">
                <a:latin typeface="Times New Roman" panose="02020603050405020304" pitchFamily="18" charset="0"/>
                <a:cs typeface="Times New Roman" panose="02020603050405020304" pitchFamily="18" charset="0"/>
              </a:rPr>
              <a:t>: ≤3W</a:t>
            </a:r>
          </a:p>
          <a:p>
            <a:pPr marL="184150" marR="567055" indent="-171450">
              <a:spcBef>
                <a:spcPts val="120"/>
              </a:spcBef>
              <a:buFont typeface="Arial" panose="020B0604020202020204" pitchFamily="34" charset="0"/>
              <a:buChar char="•"/>
            </a:pPr>
            <a:r>
              <a:rPr lang="en-US" sz="700" spc="25" dirty="0">
                <a:latin typeface="Times New Roman" panose="02020603050405020304" pitchFamily="18" charset="0"/>
                <a:cs typeface="Times New Roman" panose="02020603050405020304" pitchFamily="18" charset="0"/>
              </a:rPr>
              <a:t>Phạm vi </a:t>
            </a:r>
            <a:r>
              <a:rPr lang="en-US" sz="700" spc="25" dirty="0" err="1">
                <a:latin typeface="Times New Roman" panose="02020603050405020304" pitchFamily="18" charset="0"/>
                <a:cs typeface="Times New Roman" panose="02020603050405020304" pitchFamily="18" charset="0"/>
              </a:rPr>
              <a:t>tín</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hiệu</a:t>
            </a:r>
            <a:r>
              <a:rPr lang="en-US" sz="700" spc="25" dirty="0">
                <a:latin typeface="Times New Roman" panose="02020603050405020304" pitchFamily="18" charset="0"/>
                <a:cs typeface="Times New Roman" panose="02020603050405020304" pitchFamily="18" charset="0"/>
              </a:rPr>
              <a:t>: </a:t>
            </a:r>
            <a:r>
              <a:rPr lang="vi-VN" sz="700" spc="25" dirty="0">
                <a:latin typeface="Times New Roman" panose="02020603050405020304" pitchFamily="18" charset="0"/>
                <a:cs typeface="Times New Roman" panose="02020603050405020304" pitchFamily="18" charset="0"/>
              </a:rPr>
              <a:t>150m (điều kiện lý tường)</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Số lượng thiết bị được kết nối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tối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đa</a:t>
            </a:r>
            <a:r>
              <a:rPr lang="en-US" sz="700" spc="25" dirty="0">
                <a:latin typeface="Times New Roman" panose="02020603050405020304" pitchFamily="18" charset="0"/>
                <a:cs typeface="Times New Roman" panose="02020603050405020304" pitchFamily="18" charset="0"/>
              </a:rPr>
              <a:t> 1500 </a:t>
            </a:r>
            <a:r>
              <a:rPr lang="en-US" sz="700" spc="25" dirty="0" err="1">
                <a:latin typeface="Times New Roman" panose="02020603050405020304" pitchFamily="18" charset="0"/>
                <a:cs typeface="Times New Roman" panose="02020603050405020304" pitchFamily="18" charset="0"/>
              </a:rPr>
              <a:t>thiết</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bị</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Phương thức truy cập có dây</a:t>
            </a:r>
            <a:r>
              <a:rPr lang="en-US" sz="700" spc="25" dirty="0">
                <a:latin typeface="Times New Roman" panose="02020603050405020304" pitchFamily="18" charset="0"/>
                <a:cs typeface="Times New Roman" panose="02020603050405020304" pitchFamily="18" charset="0"/>
              </a:rPr>
              <a:t>: 3G/4G, </a:t>
            </a:r>
            <a:r>
              <a:rPr lang="en-US" sz="700" spc="25" dirty="0" err="1">
                <a:latin typeface="Times New Roman" panose="02020603050405020304" pitchFamily="18" charset="0"/>
                <a:cs typeface="Times New Roman" panose="02020603050405020304" pitchFamily="18" charset="0"/>
              </a:rPr>
              <a:t>mạng</a:t>
            </a:r>
            <a:r>
              <a:rPr lang="en-US" sz="700" spc="25" dirty="0">
                <a:latin typeface="Times New Roman" panose="02020603050405020304" pitchFamily="18" charset="0"/>
                <a:cs typeface="Times New Roman" panose="02020603050405020304" pitchFamily="18" charset="0"/>
              </a:rPr>
              <a:t> WAN 10/100M</a:t>
            </a:r>
          </a:p>
          <a:p>
            <a:pPr marL="184150" marR="567055" indent="-171450">
              <a:spcBef>
                <a:spcPts val="120"/>
              </a:spcBef>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không dây</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WiFi</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Chất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liệu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và</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màu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sắc</a:t>
            </a:r>
            <a:r>
              <a:rPr lang="en-US" sz="700" spc="25" dirty="0">
                <a:latin typeface="Times New Roman" panose="02020603050405020304" pitchFamily="18" charset="0"/>
                <a:cs typeface="Times New Roman" panose="02020603050405020304" pitchFamily="18" charset="0"/>
              </a:rPr>
              <a:t>: PC, </a:t>
            </a:r>
            <a:r>
              <a:rPr lang="en-US" sz="700" spc="25" dirty="0" err="1">
                <a:latin typeface="Times New Roman" panose="02020603050405020304" pitchFamily="18" charset="0"/>
                <a:cs typeface="Times New Roman" panose="02020603050405020304" pitchFamily="18" charset="0"/>
              </a:rPr>
              <a:t>màu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trắng</a:t>
            </a:r>
            <a:endParaRPr sz="700" dirty="0">
              <a:latin typeface="Times New Roman" panose="02020603050405020304" pitchFamily="18" charset="0"/>
              <a:cs typeface="Times New Roman" panose="02020603050405020304" pitchFamily="18" charset="0"/>
            </a:endParaRPr>
          </a:p>
        </p:txBody>
      </p:sp>
      <p:sp>
        <p:nvSpPr>
          <p:cNvPr id="26" name="object 4"/>
          <p:cNvSpPr txBox="1"/>
          <p:nvPr/>
        </p:nvSpPr>
        <p:spPr>
          <a:xfrm>
            <a:off x="464142" y="501875"/>
            <a:ext cx="5943600" cy="403252"/>
          </a:xfrm>
          <a:prstGeom prst="rect">
            <a:avLst/>
          </a:prstGeom>
        </p:spPr>
        <p:txBody>
          <a:bodyPr vert="horz" wrap="square" lIns="0" tIns="15240" rIns="0" bIns="0" rtlCol="0">
            <a:spAutoFit/>
          </a:bodyPr>
          <a:lstStyle>
            <a:lvl1pPr>
              <a:defRPr>
                <a:latin typeface="+mj-lt"/>
                <a:ea typeface="+mj-ea"/>
                <a:cs typeface="+mj-cs"/>
              </a:defRPr>
            </a:lvl1pPr>
          </a:lstStyle>
          <a:p>
            <a:pPr marL="12700" marR="5080" algn="just">
              <a:lnSpc>
                <a:spcPct val="142000"/>
              </a:lnSpc>
              <a:spcBef>
                <a:spcPts val="770"/>
              </a:spcBef>
            </a:pPr>
            <a:r>
              <a:rPr lang="en-US" sz="2000" b="1" kern="0" spc="20" dirty="0">
                <a:solidFill>
                  <a:srgbClr val="92D050"/>
                </a:solidFill>
                <a:latin typeface="Times New Roman" panose="02020603050405020304" pitchFamily="18" charset="0"/>
                <a:cs typeface="Times New Roman" panose="02020603050405020304" pitchFamily="18" charset="0"/>
              </a:rPr>
              <a:t>1. </a:t>
            </a:r>
            <a:r>
              <a:rPr lang="en-US" sz="2000" b="1" kern="0" spc="20" dirty="0" err="1">
                <a:solidFill>
                  <a:srgbClr val="92D050"/>
                </a:solidFill>
                <a:latin typeface="Times New Roman" panose="02020603050405020304" pitchFamily="18" charset="0"/>
                <a:cs typeface="Times New Roman" panose="02020603050405020304" pitchFamily="18" charset="0"/>
              </a:rPr>
              <a:t>Điều</a:t>
            </a:r>
            <a:r>
              <a:rPr lang="en-US" sz="2000" b="1" kern="0" spc="20" dirty="0">
                <a:solidFill>
                  <a:srgbClr val="92D050"/>
                </a:solidFill>
                <a:latin typeface="Times New Roman" panose="02020603050405020304" pitchFamily="18" charset="0"/>
                <a:cs typeface="Times New Roman" panose="02020603050405020304" pitchFamily="18" charset="0"/>
              </a:rPr>
              <a:t> </a:t>
            </a:r>
            <a:r>
              <a:rPr lang="en-US" sz="2000" b="1" kern="0" spc="20" dirty="0" err="1">
                <a:solidFill>
                  <a:srgbClr val="92D050"/>
                </a:solidFill>
                <a:latin typeface="Times New Roman" panose="02020603050405020304" pitchFamily="18" charset="0"/>
                <a:cs typeface="Times New Roman" panose="02020603050405020304" pitchFamily="18" charset="0"/>
              </a:rPr>
              <a:t>khiển</a:t>
            </a:r>
            <a:r>
              <a:rPr lang="en-US" sz="2000" b="1" kern="0" spc="20" dirty="0">
                <a:solidFill>
                  <a:srgbClr val="92D050"/>
                </a:solidFill>
                <a:latin typeface="Times New Roman" panose="02020603050405020304" pitchFamily="18" charset="0"/>
                <a:cs typeface="Times New Roman" panose="02020603050405020304" pitchFamily="18" charset="0"/>
              </a:rPr>
              <a:t> </a:t>
            </a:r>
            <a:r>
              <a:rPr lang="en-US" sz="2000" b="1" kern="0" spc="20" dirty="0" err="1">
                <a:solidFill>
                  <a:srgbClr val="92D050"/>
                </a:solidFill>
                <a:latin typeface="Times New Roman" panose="02020603050405020304" pitchFamily="18" charset="0"/>
                <a:cs typeface="Times New Roman" panose="02020603050405020304" pitchFamily="18" charset="0"/>
              </a:rPr>
              <a:t>và</a:t>
            </a:r>
            <a:r>
              <a:rPr lang="en-US" sz="2000" b="1" kern="0" spc="20" dirty="0">
                <a:solidFill>
                  <a:srgbClr val="92D050"/>
                </a:solidFill>
                <a:latin typeface="Times New Roman" panose="02020603050405020304" pitchFamily="18" charset="0"/>
                <a:cs typeface="Times New Roman" panose="02020603050405020304" pitchFamily="18" charset="0"/>
              </a:rPr>
              <a:t> </a:t>
            </a:r>
            <a:r>
              <a:rPr lang="en-US" sz="2000" b="1" kern="0" spc="20" dirty="0" err="1">
                <a:solidFill>
                  <a:srgbClr val="92D050"/>
                </a:solidFill>
                <a:latin typeface="Times New Roman" panose="02020603050405020304" pitchFamily="18" charset="0"/>
                <a:cs typeface="Times New Roman" panose="02020603050405020304" pitchFamily="18" charset="0"/>
              </a:rPr>
              <a:t>xử</a:t>
            </a:r>
            <a:r>
              <a:rPr lang="en-US" sz="2000" b="1" kern="0" spc="20" dirty="0">
                <a:solidFill>
                  <a:srgbClr val="92D050"/>
                </a:solidFill>
                <a:latin typeface="Times New Roman" panose="02020603050405020304" pitchFamily="18" charset="0"/>
                <a:cs typeface="Times New Roman" panose="02020603050405020304" pitchFamily="18" charset="0"/>
              </a:rPr>
              <a:t> </a:t>
            </a:r>
            <a:r>
              <a:rPr lang="en-US" sz="2000" b="1" kern="0" spc="20" dirty="0" err="1">
                <a:solidFill>
                  <a:srgbClr val="92D050"/>
                </a:solidFill>
                <a:latin typeface="Times New Roman" panose="02020603050405020304" pitchFamily="18" charset="0"/>
                <a:cs typeface="Times New Roman" panose="02020603050405020304" pitchFamily="18" charset="0"/>
              </a:rPr>
              <a:t>lý</a:t>
            </a:r>
            <a:r>
              <a:rPr lang="en-US" sz="2000" b="1" kern="0" spc="20" dirty="0">
                <a:solidFill>
                  <a:srgbClr val="92D050"/>
                </a:solidFill>
                <a:latin typeface="Times New Roman" panose="02020603050405020304" pitchFamily="18" charset="0"/>
                <a:cs typeface="Times New Roman" panose="02020603050405020304" pitchFamily="18" charset="0"/>
              </a:rPr>
              <a:t> </a:t>
            </a:r>
            <a:r>
              <a:rPr lang="en-US" sz="2000" b="1" kern="0" spc="20" dirty="0" err="1">
                <a:solidFill>
                  <a:srgbClr val="92D050"/>
                </a:solidFill>
                <a:latin typeface="Times New Roman" panose="02020603050405020304" pitchFamily="18" charset="0"/>
                <a:cs typeface="Times New Roman" panose="02020603050405020304" pitchFamily="18" charset="0"/>
              </a:rPr>
              <a:t>trung</a:t>
            </a:r>
            <a:r>
              <a:rPr lang="en-US" sz="2000" b="1" kern="0" spc="20" dirty="0">
                <a:solidFill>
                  <a:srgbClr val="92D050"/>
                </a:solidFill>
                <a:latin typeface="Times New Roman" panose="02020603050405020304" pitchFamily="18" charset="0"/>
                <a:cs typeface="Times New Roman" panose="02020603050405020304" pitchFamily="18" charset="0"/>
              </a:rPr>
              <a:t> </a:t>
            </a:r>
            <a:r>
              <a:rPr lang="en-US" sz="2000" b="1" kern="0" spc="20" dirty="0" err="1">
                <a:solidFill>
                  <a:srgbClr val="92D050"/>
                </a:solidFill>
                <a:latin typeface="Times New Roman" panose="02020603050405020304" pitchFamily="18" charset="0"/>
                <a:cs typeface="Times New Roman" panose="02020603050405020304" pitchFamily="18" charset="0"/>
              </a:rPr>
              <a:t>tâm</a:t>
            </a:r>
            <a:endParaRPr lang="en-US" sz="2000" kern="0" dirty="0">
              <a:solidFill>
                <a:srgbClr val="92D050"/>
              </a:solidFill>
              <a:latin typeface="Times New Roman" panose="02020603050405020304" pitchFamily="18" charset="0"/>
              <a:cs typeface="Times New Roman" panose="02020603050405020304" pitchFamily="18" charset="0"/>
            </a:endParaRPr>
          </a:p>
        </p:txBody>
      </p:sp>
      <p:sp>
        <p:nvSpPr>
          <p:cNvPr id="20" name="object 23"/>
          <p:cNvSpPr/>
          <p:nvPr/>
        </p:nvSpPr>
        <p:spPr>
          <a:xfrm>
            <a:off x="7808223" y="953572"/>
            <a:ext cx="948427" cy="1063094"/>
          </a:xfrm>
          <a:prstGeom prst="rect">
            <a:avLst/>
          </a:prstGeom>
          <a:blipFill>
            <a:blip r:embed="rId15" cstate="print"/>
            <a:stretch>
              <a:fillRect/>
            </a:stretch>
          </a:blipFill>
        </p:spPr>
        <p:txBody>
          <a:bodyPr wrap="square" lIns="0" tIns="0" rIns="0" bIns="0" rtlCol="0"/>
          <a:lstStyle/>
          <a:p>
            <a:endParaRPr/>
          </a:p>
        </p:txBody>
      </p:sp>
      <p:pic>
        <p:nvPicPr>
          <p:cNvPr id="6"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50769" y="905230"/>
            <a:ext cx="1370343" cy="1065822"/>
          </a:xfrm>
          <a:prstGeom prst="rect">
            <a:avLst/>
          </a:prstGeom>
          <a:noFill/>
          <a:extLst>
            <a:ext uri="{909E8E84-426E-40DD-AFC4-6F175D3DCCD1}">
              <a14:hiddenFill xmlns:a14="http://schemas.microsoft.com/office/drawing/2010/main">
                <a:solidFill>
                  <a:srgbClr val="FFFFFF"/>
                </a:solidFill>
              </a14:hiddenFill>
            </a:ext>
          </a:extLst>
        </p:spPr>
      </p:pic>
      <p:sp>
        <p:nvSpPr>
          <p:cNvPr id="30" name="object 7"/>
          <p:cNvSpPr txBox="1"/>
          <p:nvPr/>
        </p:nvSpPr>
        <p:spPr>
          <a:xfrm>
            <a:off x="3870620" y="1935115"/>
            <a:ext cx="1630840" cy="321883"/>
          </a:xfrm>
          <a:prstGeom prst="rect">
            <a:avLst/>
          </a:prstGeom>
        </p:spPr>
        <p:txBody>
          <a:bodyPr vert="horz" wrap="square" lIns="0" tIns="13970" rIns="0" bIns="0" rtlCol="0">
            <a:spAutoFit/>
          </a:bodyPr>
          <a:lstStyle>
            <a:lvl1pPr>
              <a:defRPr sz="1400">
                <a:solidFill>
                  <a:srgbClr val="92D050"/>
                </a:solidFill>
                <a:latin typeface="Times New Roman" panose="02020603050405020304" pitchFamily="18" charset="0"/>
                <a:ea typeface="+mj-ea"/>
                <a:cs typeface="Times New Roman" panose="02020603050405020304" pitchFamily="18" charset="0"/>
              </a:defRPr>
            </a:lvl1pPr>
          </a:lstStyle>
          <a:p>
            <a:pPr marL="12700" algn="ctr">
              <a:spcBef>
                <a:spcPts val="110"/>
              </a:spcBef>
            </a:pPr>
            <a:r>
              <a:rPr lang="en-US" sz="1200" b="1" kern="0" spc="5" dirty="0">
                <a:solidFill>
                  <a:schemeClr val="tx1"/>
                </a:solidFill>
                <a:uFill>
                  <a:solidFill>
                    <a:srgbClr val="3E3A39"/>
                  </a:solidFill>
                </a:uFill>
              </a:rPr>
              <a:t>Q-dim Gateway</a:t>
            </a:r>
            <a:br>
              <a:rPr lang="en-US" kern="0" spc="5" dirty="0">
                <a:solidFill>
                  <a:schemeClr val="tx1"/>
                </a:solidFill>
                <a:uFill>
                  <a:solidFill>
                    <a:srgbClr val="3E3A39"/>
                  </a:solidFill>
                </a:uFill>
              </a:rPr>
            </a:br>
            <a:r>
              <a:rPr lang="en-US" sz="800" kern="0" spc="20" dirty="0">
                <a:solidFill>
                  <a:schemeClr val="tx1"/>
                </a:solidFill>
              </a:rPr>
              <a:t>WL-ZGWMDPB-G100-1</a:t>
            </a:r>
            <a:endParaRPr lang="en-US" sz="800" kern="0" dirty="0">
              <a:solidFill>
                <a:schemeClr val="tx1"/>
              </a:solidFill>
            </a:endParaRPr>
          </a:p>
        </p:txBody>
      </p:sp>
      <p:sp>
        <p:nvSpPr>
          <p:cNvPr id="32" name="object 16"/>
          <p:cNvSpPr/>
          <p:nvPr/>
        </p:nvSpPr>
        <p:spPr>
          <a:xfrm>
            <a:off x="4129293" y="1005754"/>
            <a:ext cx="1071078" cy="840616"/>
          </a:xfrm>
          <a:prstGeom prst="rect">
            <a:avLst/>
          </a:prstGeom>
          <a:blipFill>
            <a:blip r:embed="rId17" cstate="print"/>
            <a:stretch>
              <a:fillRect/>
            </a:stretch>
          </a:blipFill>
        </p:spPr>
        <p:txBody>
          <a:bodyPr wrap="square" lIns="0" tIns="0" rIns="0" bIns="0" rtlCol="0"/>
          <a:lstStyle/>
          <a:p>
            <a:endParaRPr/>
          </a:p>
        </p:txBody>
      </p:sp>
      <p:sp>
        <p:nvSpPr>
          <p:cNvPr id="67" name="TextBox 66"/>
          <p:cNvSpPr txBox="1"/>
          <p:nvPr/>
        </p:nvSpPr>
        <p:spPr>
          <a:xfrm>
            <a:off x="10215906" y="515959"/>
            <a:ext cx="2603242" cy="400110"/>
          </a:xfrm>
          <a:prstGeom prst="rect">
            <a:avLst/>
          </a:prstGeom>
          <a:noFill/>
        </p:spPr>
        <p:txBody>
          <a:bodyPr wrap="square" rtlCol="0">
            <a:spAutoFit/>
          </a:bodyPr>
          <a:lstStyle/>
          <a:p>
            <a:r>
              <a:rPr lang="en-US" sz="2000" b="1" spc="25" dirty="0">
                <a:solidFill>
                  <a:srgbClr val="92D050"/>
                </a:solidFill>
                <a:latin typeface="Times New Roman" panose="02020603050405020304" pitchFamily="18" charset="0"/>
                <a:cs typeface="Times New Roman" panose="02020603050405020304" pitchFamily="18" charset="0"/>
              </a:rPr>
              <a:t>3. </a:t>
            </a:r>
            <a:r>
              <a:rPr lang="en-US" sz="2000" b="1" spc="25" dirty="0" err="1">
                <a:solidFill>
                  <a:srgbClr val="92D050"/>
                </a:solidFill>
                <a:latin typeface="Times New Roman" panose="02020603050405020304" pitchFamily="18" charset="0"/>
                <a:cs typeface="Times New Roman" panose="02020603050405020304" pitchFamily="18" charset="0"/>
              </a:rPr>
              <a:t>Khóa</a:t>
            </a:r>
            <a:r>
              <a:rPr lang="en-US" sz="2000" b="1" spc="25" dirty="0">
                <a:solidFill>
                  <a:srgbClr val="92D050"/>
                </a:solidFill>
                <a:latin typeface="Times New Roman" panose="02020603050405020304" pitchFamily="18" charset="0"/>
                <a:cs typeface="Times New Roman" panose="02020603050405020304" pitchFamily="18" charset="0"/>
              </a:rPr>
              <a:t> </a:t>
            </a:r>
            <a:r>
              <a:rPr lang="en-US" sz="2000" b="1" spc="25" dirty="0" err="1">
                <a:solidFill>
                  <a:srgbClr val="92D050"/>
                </a:solidFill>
                <a:latin typeface="Times New Roman" panose="02020603050405020304" pitchFamily="18" charset="0"/>
                <a:cs typeface="Times New Roman" panose="02020603050405020304" pitchFamily="18" charset="0"/>
              </a:rPr>
              <a:t>thông</a:t>
            </a:r>
            <a:r>
              <a:rPr lang="en-US" sz="2000" b="1" spc="25" dirty="0">
                <a:solidFill>
                  <a:srgbClr val="92D050"/>
                </a:solidFill>
                <a:latin typeface="Times New Roman" panose="02020603050405020304" pitchFamily="18" charset="0"/>
                <a:cs typeface="Times New Roman" panose="02020603050405020304" pitchFamily="18" charset="0"/>
              </a:rPr>
              <a:t> </a:t>
            </a:r>
            <a:r>
              <a:rPr lang="en-US" sz="2000" b="1" spc="25" dirty="0" err="1">
                <a:solidFill>
                  <a:srgbClr val="92D050"/>
                </a:solidFill>
                <a:latin typeface="Times New Roman" panose="02020603050405020304" pitchFamily="18" charset="0"/>
                <a:cs typeface="Times New Roman" panose="02020603050405020304" pitchFamily="18" charset="0"/>
              </a:rPr>
              <a:t>minh</a:t>
            </a:r>
            <a:endParaRPr lang="en-US" sz="2000" b="1" dirty="0">
              <a:solidFill>
                <a:srgbClr val="92D050"/>
              </a:solidFill>
            </a:endParaRPr>
          </a:p>
        </p:txBody>
      </p:sp>
      <p:sp>
        <p:nvSpPr>
          <p:cNvPr id="69" name="object 5"/>
          <p:cNvSpPr/>
          <p:nvPr/>
        </p:nvSpPr>
        <p:spPr>
          <a:xfrm>
            <a:off x="12053286" y="753232"/>
            <a:ext cx="1773699" cy="1162316"/>
          </a:xfrm>
          <a:prstGeom prst="rect">
            <a:avLst/>
          </a:prstGeom>
          <a:blipFill>
            <a:blip r:embed="rId18" cstate="print"/>
            <a:stretch>
              <a:fillRect/>
            </a:stretch>
          </a:blipFill>
        </p:spPr>
        <p:txBody>
          <a:bodyPr wrap="square" lIns="0" tIns="0" rIns="0" bIns="0" rtlCol="0"/>
          <a:lstStyle/>
          <a:p>
            <a:endParaRPr/>
          </a:p>
        </p:txBody>
      </p:sp>
      <p:sp>
        <p:nvSpPr>
          <p:cNvPr id="71" name="object 34"/>
          <p:cNvSpPr txBox="1"/>
          <p:nvPr/>
        </p:nvSpPr>
        <p:spPr>
          <a:xfrm>
            <a:off x="10330671" y="2324319"/>
            <a:ext cx="1778779" cy="1417055"/>
          </a:xfrm>
          <a:prstGeom prst="rect">
            <a:avLst/>
          </a:prstGeom>
        </p:spPr>
        <p:txBody>
          <a:bodyPr vert="horz" wrap="square" lIns="0" tIns="16510" rIns="0" bIns="0" rtlCol="0">
            <a:spAutoFit/>
          </a:bodyPr>
          <a:lstStyle/>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DC 6V</a:t>
            </a: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khẩn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micro USB 5V</a:t>
            </a: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Phương thức mở khóa</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chìa cơ, mật khẩu, vân tay, thẻ từ, app</a:t>
            </a:r>
          </a:p>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L</a:t>
            </a:r>
            <a:r>
              <a:rPr lang="vi-VN" sz="700" spc="30" dirty="0">
                <a:latin typeface="Times New Roman" panose="02020603050405020304" pitchFamily="18" charset="0"/>
                <a:cs typeface="Times New Roman" panose="02020603050405020304" pitchFamily="18" charset="0"/>
              </a:rPr>
              <a:t>ưu trữ: 37 thẻ </a:t>
            </a:r>
            <a:r>
              <a:rPr lang="en-US" sz="700" spc="30" dirty="0">
                <a:latin typeface="Times New Roman" panose="02020603050405020304" pitchFamily="18" charset="0"/>
                <a:cs typeface="Times New Roman" panose="02020603050405020304" pitchFamily="18" charset="0"/>
              </a:rPr>
              <a:t>NFC,</a:t>
            </a:r>
            <a:r>
              <a:rPr lang="vi-VN" sz="700" spc="30" dirty="0">
                <a:latin typeface="Times New Roman" panose="02020603050405020304" pitchFamily="18" charset="0"/>
                <a:cs typeface="Times New Roman" panose="02020603050405020304" pitchFamily="18" charset="0"/>
              </a:rPr>
              <a:t> 42 mật khẩu, 120 vân tay</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Yêu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cầu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dày</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cửa</a:t>
            </a:r>
            <a:r>
              <a:rPr lang="en-US" sz="700" spc="30" dirty="0">
                <a:latin typeface="Times New Roman" panose="02020603050405020304" pitchFamily="18" charset="0"/>
                <a:cs typeface="Times New Roman" panose="02020603050405020304" pitchFamily="18" charset="0"/>
              </a:rPr>
              <a:t>: 4-7 cm</a:t>
            </a: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Nguyên liệu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nhôm</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nguyên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chất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họa</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hợp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kim</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nhôm</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Màu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sắc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đen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vàng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bạc</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Tắt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bị</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không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cần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bằng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nút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rời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khỏi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nhà</a:t>
            </a:r>
            <a:endParaRPr lang="en-US" sz="700" spc="30" dirty="0">
              <a:latin typeface="Times New Roman" panose="02020603050405020304" pitchFamily="18" charset="0"/>
              <a:cs typeface="Times New Roman" panose="02020603050405020304" pitchFamily="18" charset="0"/>
            </a:endParaRPr>
          </a:p>
        </p:txBody>
      </p:sp>
      <p:sp>
        <p:nvSpPr>
          <p:cNvPr id="73" name="object 35"/>
          <p:cNvSpPr txBox="1"/>
          <p:nvPr/>
        </p:nvSpPr>
        <p:spPr>
          <a:xfrm>
            <a:off x="12226132" y="1961858"/>
            <a:ext cx="1675130" cy="532197"/>
          </a:xfrm>
          <a:prstGeom prst="rect">
            <a:avLst/>
          </a:prstGeom>
        </p:spPr>
        <p:txBody>
          <a:bodyPr vert="horz" wrap="square" lIns="0" tIns="13970" rIns="0" bIns="0" rtlCol="0">
            <a:spAutoFit/>
          </a:bodyPr>
          <a:lstStyle>
            <a:lvl1pPr>
              <a:defRPr sz="1400">
                <a:solidFill>
                  <a:srgbClr val="92D050"/>
                </a:solidFill>
                <a:latin typeface="Times New Roman" panose="02020603050405020304" pitchFamily="18" charset="0"/>
                <a:ea typeface="+mj-ea"/>
                <a:cs typeface="Times New Roman" panose="02020603050405020304" pitchFamily="18" charset="0"/>
              </a:defRPr>
            </a:lvl1pPr>
          </a:lstStyle>
          <a:p>
            <a:pPr marL="12700" algn="ctr">
              <a:spcBef>
                <a:spcPts val="110"/>
              </a:spcBef>
            </a:pPr>
            <a:r>
              <a:rPr lang="en-US" sz="1200" b="1" kern="0" spc="5" dirty="0" err="1">
                <a:solidFill>
                  <a:schemeClr val="tx1"/>
                </a:solidFill>
              </a:rPr>
              <a:t>Khóa</a:t>
            </a:r>
            <a:r>
              <a:rPr lang="en-US" sz="1200" b="1" kern="0" spc="5" dirty="0">
                <a:solidFill>
                  <a:schemeClr val="tx1"/>
                </a:solidFill>
              </a:rPr>
              <a:t> </a:t>
            </a:r>
            <a:r>
              <a:rPr lang="en-US" sz="1200" b="1" kern="0" spc="5" dirty="0" err="1">
                <a:solidFill>
                  <a:schemeClr val="tx1"/>
                </a:solidFill>
              </a:rPr>
              <a:t>thông</a:t>
            </a:r>
            <a:r>
              <a:rPr lang="en-US" sz="1200" b="1" kern="0" spc="5" dirty="0">
                <a:solidFill>
                  <a:schemeClr val="tx1"/>
                </a:solidFill>
              </a:rPr>
              <a:t> </a:t>
            </a:r>
            <a:r>
              <a:rPr lang="en-US" sz="1200" b="1" kern="0" spc="5" dirty="0" err="1">
                <a:solidFill>
                  <a:schemeClr val="tx1"/>
                </a:solidFill>
              </a:rPr>
              <a:t>minh</a:t>
            </a:r>
            <a:r>
              <a:rPr lang="en-US" sz="1200" b="1" kern="0" spc="5" dirty="0">
                <a:solidFill>
                  <a:schemeClr val="tx1"/>
                </a:solidFill>
              </a:rPr>
              <a:t> Bern</a:t>
            </a:r>
          </a:p>
          <a:p>
            <a:pPr marL="12700" algn="ctr">
              <a:spcBef>
                <a:spcPts val="110"/>
              </a:spcBef>
            </a:pPr>
            <a:r>
              <a:rPr lang="en-US" sz="800" spc="20" dirty="0">
                <a:solidFill>
                  <a:schemeClr val="tx1"/>
                </a:solidFill>
                <a:latin typeface="Times New Roman" panose="02020603050405020304" pitchFamily="18" charset="0"/>
                <a:cs typeface="Times New Roman" panose="02020603050405020304" pitchFamily="18" charset="0"/>
              </a:rPr>
              <a:t> WL-W2A</a:t>
            </a:r>
            <a:endParaRPr lang="en-US" sz="800" dirty="0">
              <a:solidFill>
                <a:schemeClr val="tx1"/>
              </a:solidFill>
              <a:latin typeface="Times New Roman" panose="02020603050405020304" pitchFamily="18" charset="0"/>
              <a:cs typeface="Times New Roman" panose="02020603050405020304" pitchFamily="18" charset="0"/>
            </a:endParaRPr>
          </a:p>
          <a:p>
            <a:pPr marL="12700" algn="ctr">
              <a:spcBef>
                <a:spcPts val="110"/>
              </a:spcBef>
            </a:pPr>
            <a:endParaRPr lang="en-US" sz="1200" b="1" kern="0" spc="5" dirty="0">
              <a:solidFill>
                <a:schemeClr val="tx1"/>
              </a:solidFill>
            </a:endParaRPr>
          </a:p>
        </p:txBody>
      </p:sp>
      <p:sp>
        <p:nvSpPr>
          <p:cNvPr id="77" name="object 29"/>
          <p:cNvSpPr txBox="1"/>
          <p:nvPr/>
        </p:nvSpPr>
        <p:spPr>
          <a:xfrm>
            <a:off x="10388634" y="1949675"/>
            <a:ext cx="1833514" cy="334707"/>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err="1">
                <a:uFill>
                  <a:solidFill>
                    <a:srgbClr val="3E3A39"/>
                  </a:solidFill>
                </a:uFill>
                <a:latin typeface="Times New Roman" panose="02020603050405020304" pitchFamily="18" charset="0"/>
                <a:cs typeface="Times New Roman" panose="02020603050405020304" pitchFamily="18" charset="0"/>
              </a:rPr>
              <a:t>Khóa</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thông</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minh</a:t>
            </a:r>
            <a:r>
              <a:rPr lang="en-US" sz="1200" b="1" spc="5" dirty="0">
                <a:uFill>
                  <a:solidFill>
                    <a:srgbClr val="3E3A39"/>
                  </a:solidFill>
                </a:uFill>
                <a:latin typeface="Times New Roman" panose="02020603050405020304" pitchFamily="18" charset="0"/>
                <a:cs typeface="Times New Roman" panose="02020603050405020304" pitchFamily="18" charset="0"/>
              </a:rPr>
              <a:t> Phoenix</a:t>
            </a:r>
            <a:endParaRPr lang="en-US" sz="1200" b="1" dirty="0">
              <a:uFill>
                <a:solidFill>
                  <a:srgbClr val="3E3A39"/>
                </a:solidFill>
              </a:uFill>
              <a:latin typeface="Times New Roman" panose="02020603050405020304" pitchFamily="18" charset="0"/>
              <a:cs typeface="Times New Roman" panose="02020603050405020304" pitchFamily="18" charset="0"/>
            </a:endParaRPr>
          </a:p>
          <a:p>
            <a:pPr marL="12700" algn="ctr">
              <a:lnSpc>
                <a:spcPct val="100000"/>
              </a:lnSpc>
              <a:spcBef>
                <a:spcPts val="110"/>
              </a:spcBef>
            </a:pPr>
            <a:r>
              <a:rPr lang="en-US" sz="800" spc="20" dirty="0">
                <a:latin typeface="Times New Roman" panose="02020603050405020304" pitchFamily="18" charset="0"/>
                <a:cs typeface="Times New Roman" panose="02020603050405020304" pitchFamily="18" charset="0"/>
              </a:rPr>
              <a:t>   </a:t>
            </a:r>
            <a:r>
              <a:rPr sz="800" spc="20" dirty="0">
                <a:latin typeface="Times New Roman" panose="02020603050405020304" pitchFamily="18" charset="0"/>
                <a:cs typeface="Times New Roman" panose="02020603050405020304" pitchFamily="18" charset="0"/>
              </a:rPr>
              <a:t>WL-W5</a:t>
            </a:r>
            <a:endParaRPr sz="800" dirty="0">
              <a:latin typeface="Times New Roman" panose="02020603050405020304" pitchFamily="18" charset="0"/>
              <a:cs typeface="Times New Roman" panose="02020603050405020304" pitchFamily="18" charset="0"/>
            </a:endParaRPr>
          </a:p>
        </p:txBody>
      </p:sp>
      <p:sp>
        <p:nvSpPr>
          <p:cNvPr id="79" name="object 10"/>
          <p:cNvSpPr/>
          <p:nvPr/>
        </p:nvSpPr>
        <p:spPr>
          <a:xfrm>
            <a:off x="10616954" y="865673"/>
            <a:ext cx="1201129" cy="1030965"/>
          </a:xfrm>
          <a:prstGeom prst="rect">
            <a:avLst/>
          </a:prstGeom>
          <a:blipFill>
            <a:blip r:embed="rId19" cstate="print"/>
            <a:stretch>
              <a:fillRect l="-10815" r="-20341"/>
            </a:stretch>
          </a:blipFill>
        </p:spPr>
        <p:txBody>
          <a:bodyPr wrap="square" lIns="0" tIns="0" rIns="0" bIns="0" rtlCol="0"/>
          <a:lstStyle/>
          <a:p>
            <a:endParaRPr/>
          </a:p>
        </p:txBody>
      </p:sp>
      <p:sp>
        <p:nvSpPr>
          <p:cNvPr id="82" name="object 4"/>
          <p:cNvSpPr/>
          <p:nvPr/>
        </p:nvSpPr>
        <p:spPr>
          <a:xfrm>
            <a:off x="16128778" y="905975"/>
            <a:ext cx="1264613" cy="1038877"/>
          </a:xfrm>
          <a:prstGeom prst="rect">
            <a:avLst/>
          </a:prstGeom>
          <a:blipFill>
            <a:blip r:embed="rId20" cstate="print"/>
            <a:stretch>
              <a:fillRect/>
            </a:stretch>
          </a:blipFill>
        </p:spPr>
        <p:txBody>
          <a:bodyPr wrap="square" lIns="0" tIns="0" rIns="0" bIns="0" rtlCol="0"/>
          <a:lstStyle/>
          <a:p>
            <a:endParaRPr/>
          </a:p>
        </p:txBody>
      </p:sp>
      <p:sp>
        <p:nvSpPr>
          <p:cNvPr id="83" name="object 5"/>
          <p:cNvSpPr txBox="1"/>
          <p:nvPr/>
        </p:nvSpPr>
        <p:spPr>
          <a:xfrm>
            <a:off x="15603410" y="1953163"/>
            <a:ext cx="2488612" cy="532197"/>
          </a:xfrm>
          <a:prstGeom prst="rect">
            <a:avLst/>
          </a:prstGeom>
        </p:spPr>
        <p:txBody>
          <a:bodyPr vert="horz" wrap="square" lIns="0" tIns="13970" rIns="0" bIns="0" rtlCol="0">
            <a:spAutoFit/>
          </a:bodyPr>
          <a:lstStyle>
            <a:lvl1pPr>
              <a:defRPr sz="1400">
                <a:solidFill>
                  <a:srgbClr val="92D050"/>
                </a:solidFill>
                <a:latin typeface="Times New Roman" panose="02020603050405020304" pitchFamily="18" charset="0"/>
                <a:ea typeface="+mj-ea"/>
                <a:cs typeface="Times New Roman" panose="02020603050405020304" pitchFamily="18" charset="0"/>
              </a:defRPr>
            </a:lvl1pPr>
          </a:lstStyle>
          <a:p>
            <a:pPr marL="12700" algn="ctr">
              <a:spcBef>
                <a:spcPts val="110"/>
              </a:spcBef>
            </a:pPr>
            <a:r>
              <a:rPr lang="en-US" sz="1200" b="1" kern="0" spc="5" dirty="0" err="1">
                <a:solidFill>
                  <a:schemeClr val="tx1"/>
                </a:solidFill>
              </a:rPr>
              <a:t>Khóa</a:t>
            </a:r>
            <a:r>
              <a:rPr lang="en-US" sz="1200" b="1" kern="0" spc="5" dirty="0">
                <a:solidFill>
                  <a:schemeClr val="tx1"/>
                </a:solidFill>
              </a:rPr>
              <a:t> </a:t>
            </a:r>
            <a:r>
              <a:rPr lang="en-US" sz="1200" b="1" kern="0" spc="5" dirty="0" err="1">
                <a:solidFill>
                  <a:schemeClr val="tx1"/>
                </a:solidFill>
              </a:rPr>
              <a:t>thông</a:t>
            </a:r>
            <a:r>
              <a:rPr lang="en-US" sz="1200" b="1" kern="0" spc="5" dirty="0">
                <a:solidFill>
                  <a:schemeClr val="tx1"/>
                </a:solidFill>
              </a:rPr>
              <a:t> </a:t>
            </a:r>
            <a:r>
              <a:rPr lang="en-US" sz="1200" b="1" kern="0" spc="5" dirty="0" err="1">
                <a:solidFill>
                  <a:schemeClr val="tx1"/>
                </a:solidFill>
              </a:rPr>
              <a:t>minh</a:t>
            </a:r>
            <a:r>
              <a:rPr lang="en-US" sz="1200" b="1" kern="0" spc="5" dirty="0">
                <a:solidFill>
                  <a:schemeClr val="tx1"/>
                </a:solidFill>
              </a:rPr>
              <a:t> Crown</a:t>
            </a:r>
          </a:p>
          <a:p>
            <a:pPr marL="12700" algn="ctr">
              <a:spcBef>
                <a:spcPts val="110"/>
              </a:spcBef>
            </a:pPr>
            <a:r>
              <a:rPr lang="vi-VN" sz="800" spc="20" dirty="0">
                <a:solidFill>
                  <a:schemeClr val="tx1"/>
                </a:solidFill>
                <a:latin typeface="Times New Roman" panose="02020603050405020304" pitchFamily="18" charset="0"/>
                <a:cs typeface="Times New Roman" panose="02020603050405020304" pitchFamily="18" charset="0"/>
              </a:rPr>
              <a:t>WL-W3NB/WL-W3CNB</a:t>
            </a:r>
            <a:endParaRPr lang="vi-VN" sz="800" dirty="0">
              <a:solidFill>
                <a:schemeClr val="tx1"/>
              </a:solidFill>
              <a:latin typeface="Times New Roman" panose="02020603050405020304" pitchFamily="18" charset="0"/>
              <a:cs typeface="Times New Roman" panose="02020603050405020304" pitchFamily="18" charset="0"/>
            </a:endParaRPr>
          </a:p>
          <a:p>
            <a:pPr marL="12700" algn="ctr">
              <a:spcBef>
                <a:spcPts val="110"/>
              </a:spcBef>
            </a:pPr>
            <a:endParaRPr lang="en-US" sz="1200" kern="0" spc="-10" dirty="0">
              <a:solidFill>
                <a:schemeClr val="tx1"/>
              </a:solidFill>
            </a:endParaRPr>
          </a:p>
        </p:txBody>
      </p:sp>
      <p:sp>
        <p:nvSpPr>
          <p:cNvPr id="92" name="object 30"/>
          <p:cNvSpPr txBox="1"/>
          <p:nvPr/>
        </p:nvSpPr>
        <p:spPr>
          <a:xfrm>
            <a:off x="17434493" y="1952618"/>
            <a:ext cx="2634682" cy="334707"/>
          </a:xfrm>
          <a:prstGeom prst="rect">
            <a:avLst/>
          </a:prstGeom>
        </p:spPr>
        <p:txBody>
          <a:bodyPr vert="horz" wrap="square" lIns="0" tIns="13970" rIns="0" bIns="0" rtlCol="0">
            <a:spAutoFit/>
          </a:bodyPr>
          <a:lstStyle>
            <a:lvl1pPr>
              <a:defRPr>
                <a:latin typeface="+mj-lt"/>
                <a:ea typeface="+mj-ea"/>
                <a:cs typeface="+mj-cs"/>
              </a:defRPr>
            </a:lvl1pPr>
          </a:lstStyle>
          <a:p>
            <a:pPr marL="12700" algn="ctr">
              <a:spcBef>
                <a:spcPts val="110"/>
              </a:spcBef>
            </a:pPr>
            <a:r>
              <a:rPr lang="en-US" sz="1200" b="1" kern="0" spc="5" dirty="0" err="1">
                <a:latin typeface="Times New Roman" panose="02020603050405020304" pitchFamily="18" charset="0"/>
                <a:cs typeface="Times New Roman" panose="02020603050405020304" pitchFamily="18" charset="0"/>
                <a:sym typeface="+mn-ea"/>
              </a:rPr>
              <a:t>Khóa</a:t>
            </a:r>
            <a:r>
              <a:rPr lang="en-US" sz="1200" b="1" kern="0" spc="5" dirty="0">
                <a:latin typeface="Times New Roman" panose="02020603050405020304" pitchFamily="18" charset="0"/>
                <a:cs typeface="Times New Roman" panose="02020603050405020304" pitchFamily="18" charset="0"/>
                <a:sym typeface="+mn-ea"/>
              </a:rPr>
              <a:t> </a:t>
            </a:r>
            <a:r>
              <a:rPr lang="en-US" sz="1200" b="1" kern="0" spc="5" dirty="0" err="1">
                <a:latin typeface="Times New Roman" panose="02020603050405020304" pitchFamily="18" charset="0"/>
                <a:cs typeface="Times New Roman" panose="02020603050405020304" pitchFamily="18" charset="0"/>
                <a:sym typeface="+mn-ea"/>
              </a:rPr>
              <a:t>thông</a:t>
            </a:r>
            <a:r>
              <a:rPr lang="en-US" sz="1200" b="1" kern="0" spc="5" dirty="0">
                <a:latin typeface="Times New Roman" panose="02020603050405020304" pitchFamily="18" charset="0"/>
                <a:cs typeface="Times New Roman" panose="02020603050405020304" pitchFamily="18" charset="0"/>
                <a:sym typeface="+mn-ea"/>
              </a:rPr>
              <a:t> </a:t>
            </a:r>
            <a:r>
              <a:rPr lang="en-US" sz="1200" b="1" kern="0" spc="5" dirty="0" err="1">
                <a:latin typeface="Times New Roman" panose="02020603050405020304" pitchFamily="18" charset="0"/>
                <a:cs typeface="Times New Roman" panose="02020603050405020304" pitchFamily="18" charset="0"/>
                <a:sym typeface="+mn-ea"/>
              </a:rPr>
              <a:t>minh</a:t>
            </a:r>
            <a:r>
              <a:rPr lang="en-US" sz="1200" b="1" kern="0" spc="5" dirty="0">
                <a:latin typeface="Times New Roman" panose="02020603050405020304" pitchFamily="18" charset="0"/>
                <a:cs typeface="Times New Roman" panose="02020603050405020304" pitchFamily="18" charset="0"/>
                <a:sym typeface="+mn-ea"/>
              </a:rPr>
              <a:t> Retina</a:t>
            </a:r>
            <a:r>
              <a:rPr lang="en-US" sz="1200" kern="0" spc="5" dirty="0">
                <a:latin typeface="Times New Roman" panose="02020603050405020304" pitchFamily="18" charset="0"/>
                <a:cs typeface="Times New Roman" panose="02020603050405020304" pitchFamily="18" charset="0"/>
                <a:sym typeface="+mn-ea"/>
              </a:rPr>
              <a:t>  </a:t>
            </a:r>
          </a:p>
          <a:p>
            <a:pPr marL="12700" algn="ctr">
              <a:spcBef>
                <a:spcPts val="110"/>
              </a:spcBef>
            </a:pPr>
            <a:r>
              <a:rPr lang="en-US" sz="800" spc="20" dirty="0">
                <a:latin typeface="Times New Roman" panose="02020603050405020304" pitchFamily="18" charset="0"/>
                <a:cs typeface="Times New Roman" panose="02020603050405020304" pitchFamily="18" charset="0"/>
              </a:rPr>
              <a:t>WL-ZLSDBMA-A1101-01</a:t>
            </a:r>
            <a:endParaRPr lang="en-US" sz="1000" kern="0" spc="5" dirty="0">
              <a:latin typeface="Times New Roman" panose="02020603050405020304" pitchFamily="18" charset="0"/>
              <a:cs typeface="Times New Roman" panose="02020603050405020304" pitchFamily="18" charset="0"/>
            </a:endParaRPr>
          </a:p>
        </p:txBody>
      </p:sp>
      <p:sp>
        <p:nvSpPr>
          <p:cNvPr id="94" name="object 31"/>
          <p:cNvSpPr/>
          <p:nvPr/>
        </p:nvSpPr>
        <p:spPr>
          <a:xfrm>
            <a:off x="18255975" y="826737"/>
            <a:ext cx="891430" cy="1062850"/>
          </a:xfrm>
          <a:prstGeom prst="rect">
            <a:avLst/>
          </a:prstGeom>
          <a:blipFill>
            <a:blip r:embed="rId21" cstate="print"/>
            <a:stretch>
              <a:fillRect l="-33961" r="-28798"/>
            </a:stretch>
          </a:blipFill>
        </p:spPr>
        <p:txBody>
          <a:bodyPr wrap="square" lIns="0" tIns="0" rIns="0" bIns="0" rtlCol="0"/>
          <a:lstStyle/>
          <a:p>
            <a:endParaRPr/>
          </a:p>
        </p:txBody>
      </p:sp>
      <p:sp>
        <p:nvSpPr>
          <p:cNvPr id="101" name="object 31"/>
          <p:cNvSpPr txBox="1"/>
          <p:nvPr/>
        </p:nvSpPr>
        <p:spPr>
          <a:xfrm>
            <a:off x="13849434" y="1958217"/>
            <a:ext cx="2217592" cy="532197"/>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err="1">
                <a:latin typeface="Times New Roman" panose="02020603050405020304" pitchFamily="18" charset="0"/>
                <a:cs typeface="Times New Roman" panose="02020603050405020304" pitchFamily="18" charset="0"/>
              </a:rPr>
              <a:t>Khóa</a:t>
            </a:r>
            <a:r>
              <a:rPr lang="en-US" sz="1200" b="1" spc="5" dirty="0">
                <a:latin typeface="Times New Roman" panose="02020603050405020304" pitchFamily="18" charset="0"/>
                <a:cs typeface="Times New Roman" panose="02020603050405020304" pitchFamily="18" charset="0"/>
              </a:rPr>
              <a:t> </a:t>
            </a:r>
            <a:r>
              <a:rPr lang="en-US" sz="1200" b="1" spc="5" dirty="0" err="1">
                <a:latin typeface="Times New Roman" panose="02020603050405020304" pitchFamily="18" charset="0"/>
                <a:cs typeface="Times New Roman" panose="02020603050405020304" pitchFamily="18" charset="0"/>
              </a:rPr>
              <a:t>thông</a:t>
            </a:r>
            <a:r>
              <a:rPr lang="en-US" sz="1200" b="1" spc="5" dirty="0">
                <a:latin typeface="Times New Roman" panose="02020603050405020304" pitchFamily="18" charset="0"/>
                <a:cs typeface="Times New Roman" panose="02020603050405020304" pitchFamily="18" charset="0"/>
              </a:rPr>
              <a:t> </a:t>
            </a:r>
            <a:r>
              <a:rPr lang="en-US" sz="1200" b="1" spc="5" dirty="0" err="1">
                <a:latin typeface="Times New Roman" panose="02020603050405020304" pitchFamily="18" charset="0"/>
                <a:cs typeface="Times New Roman" panose="02020603050405020304" pitchFamily="18" charset="0"/>
              </a:rPr>
              <a:t>minh</a:t>
            </a:r>
            <a:r>
              <a:rPr lang="en-US" sz="1200" b="1" spc="5" dirty="0">
                <a:latin typeface="Times New Roman" panose="02020603050405020304" pitchFamily="18" charset="0"/>
                <a:cs typeface="Times New Roman" panose="02020603050405020304" pitchFamily="18" charset="0"/>
              </a:rPr>
              <a:t> Moonlight</a:t>
            </a:r>
          </a:p>
          <a:p>
            <a:pPr marL="12700" algn="ctr">
              <a:spcBef>
                <a:spcPts val="110"/>
              </a:spcBef>
            </a:pPr>
            <a:r>
              <a:rPr lang="en-US" sz="800" spc="20" dirty="0">
                <a:latin typeface="Times New Roman" panose="02020603050405020304" pitchFamily="18" charset="0"/>
                <a:cs typeface="Times New Roman" panose="02020603050405020304" pitchFamily="18" charset="0"/>
              </a:rPr>
              <a:t>WL-W4</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n-US" sz="1200" b="1" spc="5" dirty="0" err="1">
              <a:latin typeface="Times New Roman" panose="02020603050405020304" pitchFamily="18" charset="0"/>
              <a:cs typeface="Times New Roman" panose="02020603050405020304" pitchFamily="18" charset="0"/>
            </a:endParaRPr>
          </a:p>
        </p:txBody>
      </p:sp>
      <p:sp>
        <p:nvSpPr>
          <p:cNvPr id="103" name="object 32"/>
          <p:cNvSpPr/>
          <p:nvPr/>
        </p:nvSpPr>
        <p:spPr>
          <a:xfrm>
            <a:off x="14206059" y="876036"/>
            <a:ext cx="1362148" cy="939864"/>
          </a:xfrm>
          <a:prstGeom prst="rect">
            <a:avLst/>
          </a:prstGeom>
          <a:blipFill>
            <a:blip r:embed="rId22" cstate="print"/>
            <a:stretch>
              <a:fillRect/>
            </a:stretch>
          </a:blipFill>
        </p:spPr>
        <p:txBody>
          <a:bodyPr wrap="square" lIns="0" tIns="0" rIns="0" bIns="0" rtlCol="0"/>
          <a:lstStyle/>
          <a:p>
            <a:endParaRPr/>
          </a:p>
        </p:txBody>
      </p:sp>
      <p:cxnSp>
        <p:nvCxnSpPr>
          <p:cNvPr id="205" name="Straight Connector 204">
            <a:extLst>
              <a:ext uri="{FF2B5EF4-FFF2-40B4-BE49-F238E27FC236}">
                <a16:creationId xmlns:a16="http://schemas.microsoft.com/office/drawing/2014/main" id="{C4143AF5-8E43-4399-8465-557B1A047A49}"/>
              </a:ext>
            </a:extLst>
          </p:cNvPr>
          <p:cNvCxnSpPr>
            <a:cxnSpLocks/>
          </p:cNvCxnSpPr>
          <p:nvPr/>
        </p:nvCxnSpPr>
        <p:spPr>
          <a:xfrm>
            <a:off x="2072738" y="2288511"/>
            <a:ext cx="6485" cy="133511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6" name="Straight Connector 205">
            <a:extLst>
              <a:ext uri="{FF2B5EF4-FFF2-40B4-BE49-F238E27FC236}">
                <a16:creationId xmlns:a16="http://schemas.microsoft.com/office/drawing/2014/main" id="{001D4C1F-435A-4E48-B46B-18232DB9A077}"/>
              </a:ext>
            </a:extLst>
          </p:cNvPr>
          <p:cNvCxnSpPr>
            <a:cxnSpLocks/>
          </p:cNvCxnSpPr>
          <p:nvPr/>
        </p:nvCxnSpPr>
        <p:spPr>
          <a:xfrm>
            <a:off x="366652" y="2285193"/>
            <a:ext cx="8777125" cy="102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8" name="Straight Connector 207">
            <a:extLst>
              <a:ext uri="{FF2B5EF4-FFF2-40B4-BE49-F238E27FC236}">
                <a16:creationId xmlns:a16="http://schemas.microsoft.com/office/drawing/2014/main" id="{47A274D2-0F68-4E92-BBFE-CB9CB9F62251}"/>
              </a:ext>
            </a:extLst>
          </p:cNvPr>
          <p:cNvCxnSpPr>
            <a:cxnSpLocks/>
          </p:cNvCxnSpPr>
          <p:nvPr/>
        </p:nvCxnSpPr>
        <p:spPr>
          <a:xfrm>
            <a:off x="358516" y="1920994"/>
            <a:ext cx="8785261" cy="28681"/>
          </a:xfrm>
          <a:prstGeom prst="line">
            <a:avLst/>
          </a:prstGeom>
        </p:spPr>
        <p:style>
          <a:lnRef idx="1">
            <a:schemeClr val="dk1"/>
          </a:lnRef>
          <a:fillRef idx="0">
            <a:schemeClr val="dk1"/>
          </a:fillRef>
          <a:effectRef idx="0">
            <a:schemeClr val="dk1"/>
          </a:effectRef>
          <a:fontRef idx="minor">
            <a:schemeClr val="tx1"/>
          </a:fontRef>
        </p:style>
      </p:cxnSp>
      <p:sp>
        <p:nvSpPr>
          <p:cNvPr id="132" name="object 7">
            <a:extLst>
              <a:ext uri="{FF2B5EF4-FFF2-40B4-BE49-F238E27FC236}">
                <a16:creationId xmlns:a16="http://schemas.microsoft.com/office/drawing/2014/main" id="{377F0F67-AB82-45F7-B5EE-01503FF3A309}"/>
              </a:ext>
            </a:extLst>
          </p:cNvPr>
          <p:cNvSpPr txBox="1"/>
          <p:nvPr/>
        </p:nvSpPr>
        <p:spPr>
          <a:xfrm>
            <a:off x="7451008" y="1928356"/>
            <a:ext cx="1630840" cy="334707"/>
          </a:xfrm>
          <a:prstGeom prst="rect">
            <a:avLst/>
          </a:prstGeom>
        </p:spPr>
        <p:txBody>
          <a:bodyPr vert="horz" wrap="square" lIns="0" tIns="13970" rIns="0" bIns="0" rtlCol="0">
            <a:spAutoFit/>
          </a:bodyPr>
          <a:lstStyle>
            <a:lvl1pPr>
              <a:defRPr sz="1400">
                <a:solidFill>
                  <a:srgbClr val="92D050"/>
                </a:solidFill>
                <a:latin typeface="Times New Roman" panose="02020603050405020304" pitchFamily="18" charset="0"/>
                <a:ea typeface="+mj-ea"/>
                <a:cs typeface="Times New Roman" panose="02020603050405020304" pitchFamily="18" charset="0"/>
              </a:defRPr>
            </a:lvl1pPr>
          </a:lstStyle>
          <a:p>
            <a:pPr marL="12700" algn="ctr">
              <a:lnSpc>
                <a:spcPct val="100000"/>
              </a:lnSpc>
              <a:spcBef>
                <a:spcPts val="110"/>
              </a:spcBef>
            </a:pPr>
            <a:r>
              <a:rPr lang="en-US" sz="1200" b="1" spc="5" dirty="0">
                <a:solidFill>
                  <a:schemeClr val="tx1"/>
                </a:solidFill>
                <a:uFill>
                  <a:solidFill>
                    <a:srgbClr val="3E3A39"/>
                  </a:solidFill>
                </a:uFill>
                <a:latin typeface="Times New Roman" panose="02020603050405020304" pitchFamily="18" charset="0"/>
                <a:cs typeface="Times New Roman" panose="02020603050405020304" pitchFamily="18" charset="0"/>
              </a:rPr>
              <a:t>Smart Repeater</a:t>
            </a:r>
          </a:p>
          <a:p>
            <a:pPr marL="12700" algn="ctr">
              <a:lnSpc>
                <a:spcPct val="100000"/>
              </a:lnSpc>
              <a:spcBef>
                <a:spcPts val="110"/>
              </a:spcBef>
            </a:pPr>
            <a:r>
              <a:rPr lang="en-US" sz="800" spc="20" dirty="0">
                <a:solidFill>
                  <a:schemeClr val="tx1"/>
                </a:solidFill>
                <a:latin typeface="Times New Roman" panose="02020603050405020304" pitchFamily="18" charset="0"/>
                <a:cs typeface="Times New Roman" panose="02020603050405020304" pitchFamily="18" charset="0"/>
              </a:rPr>
              <a:t>WL-ZRPMNPW-G11-01</a:t>
            </a:r>
          </a:p>
        </p:txBody>
      </p:sp>
      <p:cxnSp>
        <p:nvCxnSpPr>
          <p:cNvPr id="138" name="Straight Connector 137">
            <a:extLst>
              <a:ext uri="{FF2B5EF4-FFF2-40B4-BE49-F238E27FC236}">
                <a16:creationId xmlns:a16="http://schemas.microsoft.com/office/drawing/2014/main" id="{545B167F-F9A2-4111-BED5-F8717E96C1DE}"/>
              </a:ext>
            </a:extLst>
          </p:cNvPr>
          <p:cNvCxnSpPr>
            <a:cxnSpLocks/>
          </p:cNvCxnSpPr>
          <p:nvPr/>
        </p:nvCxnSpPr>
        <p:spPr>
          <a:xfrm>
            <a:off x="3855445" y="2295589"/>
            <a:ext cx="11365" cy="132646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D17F8322-400C-4692-81AB-87087517E20A}"/>
              </a:ext>
            </a:extLst>
          </p:cNvPr>
          <p:cNvCxnSpPr>
            <a:cxnSpLocks/>
          </p:cNvCxnSpPr>
          <p:nvPr/>
        </p:nvCxnSpPr>
        <p:spPr>
          <a:xfrm>
            <a:off x="5632450" y="2295589"/>
            <a:ext cx="0" cy="140668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8" name="Straight Connector 147">
            <a:extLst>
              <a:ext uri="{FF2B5EF4-FFF2-40B4-BE49-F238E27FC236}">
                <a16:creationId xmlns:a16="http://schemas.microsoft.com/office/drawing/2014/main" id="{BD7522CE-ECF9-47C3-B424-FFA2944EBA5E}"/>
              </a:ext>
            </a:extLst>
          </p:cNvPr>
          <p:cNvCxnSpPr>
            <a:cxnSpLocks/>
          </p:cNvCxnSpPr>
          <p:nvPr/>
        </p:nvCxnSpPr>
        <p:spPr>
          <a:xfrm>
            <a:off x="7476176" y="2302294"/>
            <a:ext cx="7969" cy="14313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2" name="Straight Connector 151">
            <a:extLst>
              <a:ext uri="{FF2B5EF4-FFF2-40B4-BE49-F238E27FC236}">
                <a16:creationId xmlns:a16="http://schemas.microsoft.com/office/drawing/2014/main" id="{5FF9AE0D-B080-4CDC-A9FE-1E7B7502686D}"/>
              </a:ext>
            </a:extLst>
          </p:cNvPr>
          <p:cNvCxnSpPr>
            <a:cxnSpLocks/>
          </p:cNvCxnSpPr>
          <p:nvPr/>
        </p:nvCxnSpPr>
        <p:spPr>
          <a:xfrm>
            <a:off x="12158475" y="2300194"/>
            <a:ext cx="0" cy="15544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3" name="Straight Connector 152">
            <a:extLst>
              <a:ext uri="{FF2B5EF4-FFF2-40B4-BE49-F238E27FC236}">
                <a16:creationId xmlns:a16="http://schemas.microsoft.com/office/drawing/2014/main" id="{95B2FF9D-1D4D-41AF-995D-528D8100C6AF}"/>
              </a:ext>
            </a:extLst>
          </p:cNvPr>
          <p:cNvCxnSpPr>
            <a:cxnSpLocks/>
          </p:cNvCxnSpPr>
          <p:nvPr/>
        </p:nvCxnSpPr>
        <p:spPr>
          <a:xfrm>
            <a:off x="14026432" y="2300194"/>
            <a:ext cx="5111" cy="1709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4" name="Straight Connector 153">
            <a:extLst>
              <a:ext uri="{FF2B5EF4-FFF2-40B4-BE49-F238E27FC236}">
                <a16:creationId xmlns:a16="http://schemas.microsoft.com/office/drawing/2014/main" id="{62776457-A3D6-41F5-89F4-06DD1016A9D4}"/>
              </a:ext>
            </a:extLst>
          </p:cNvPr>
          <p:cNvCxnSpPr>
            <a:cxnSpLocks/>
          </p:cNvCxnSpPr>
          <p:nvPr/>
        </p:nvCxnSpPr>
        <p:spPr>
          <a:xfrm>
            <a:off x="15886703" y="2285620"/>
            <a:ext cx="0" cy="177533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5" name="Straight Connector 154">
            <a:extLst>
              <a:ext uri="{FF2B5EF4-FFF2-40B4-BE49-F238E27FC236}">
                <a16:creationId xmlns:a16="http://schemas.microsoft.com/office/drawing/2014/main" id="{77124D51-8549-4F33-B6AF-A96B439FF740}"/>
              </a:ext>
            </a:extLst>
          </p:cNvPr>
          <p:cNvCxnSpPr>
            <a:cxnSpLocks/>
          </p:cNvCxnSpPr>
          <p:nvPr/>
        </p:nvCxnSpPr>
        <p:spPr>
          <a:xfrm>
            <a:off x="17771839" y="2300194"/>
            <a:ext cx="0" cy="17498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6" name="Straight Connector 155">
            <a:extLst>
              <a:ext uri="{FF2B5EF4-FFF2-40B4-BE49-F238E27FC236}">
                <a16:creationId xmlns:a16="http://schemas.microsoft.com/office/drawing/2014/main" id="{B141D9FF-7FFA-4C56-AB8C-967FDEBAA92C}"/>
              </a:ext>
            </a:extLst>
          </p:cNvPr>
          <p:cNvCxnSpPr>
            <a:cxnSpLocks/>
          </p:cNvCxnSpPr>
          <p:nvPr/>
        </p:nvCxnSpPr>
        <p:spPr>
          <a:xfrm>
            <a:off x="10267253" y="2291576"/>
            <a:ext cx="9393801"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bject 5">
            <a:extLst>
              <a:ext uri="{FF2B5EF4-FFF2-40B4-BE49-F238E27FC236}">
                <a16:creationId xmlns:a16="http://schemas.microsoft.com/office/drawing/2014/main" id="{983D2422-C540-438A-B6FD-CF276B6C6F30}"/>
              </a:ext>
            </a:extLst>
          </p:cNvPr>
          <p:cNvSpPr/>
          <p:nvPr/>
        </p:nvSpPr>
        <p:spPr>
          <a:xfrm>
            <a:off x="10154705" y="42862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35" name="object 25">
            <a:extLst>
              <a:ext uri="{FF2B5EF4-FFF2-40B4-BE49-F238E27FC236}">
                <a16:creationId xmlns:a16="http://schemas.microsoft.com/office/drawing/2014/main" id="{1EEAE8C7-7DD3-48A3-884D-0B43BBC8F6B5}"/>
              </a:ext>
            </a:extLst>
          </p:cNvPr>
          <p:cNvSpPr txBox="1"/>
          <p:nvPr/>
        </p:nvSpPr>
        <p:spPr>
          <a:xfrm>
            <a:off x="2123171" y="2330675"/>
            <a:ext cx="2336703" cy="1170833"/>
          </a:xfrm>
          <a:prstGeom prst="rect">
            <a:avLst/>
          </a:prstGeom>
        </p:spPr>
        <p:txBody>
          <a:bodyPr vert="horz" wrap="square" lIns="0" tIns="16510" rIns="0" bIns="0" rtlCol="0">
            <a:spAutoFit/>
          </a:bodyPr>
          <a:lstStyle/>
          <a:p>
            <a:pPr marL="184150" marR="567055" indent="-171450">
              <a:spcBef>
                <a:spcPts val="120"/>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84150" marR="567055" indent="-171450">
              <a:spcBef>
                <a:spcPts val="12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DC 5V 1A</a:t>
            </a:r>
          </a:p>
          <a:p>
            <a:pPr marL="184150" marR="567055" indent="-171450">
              <a:spcBef>
                <a:spcPts val="120"/>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Công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suất</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tiêu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thụ</a:t>
            </a:r>
            <a:r>
              <a:rPr lang="en-US" sz="700" spc="25" dirty="0">
                <a:latin typeface="Times New Roman" panose="02020603050405020304" pitchFamily="18" charset="0"/>
                <a:cs typeface="Times New Roman" panose="02020603050405020304" pitchFamily="18" charset="0"/>
              </a:rPr>
              <a:t>: ≤3W</a:t>
            </a:r>
          </a:p>
          <a:p>
            <a:pPr marL="184150" marR="567055" indent="-171450">
              <a:spcBef>
                <a:spcPts val="120"/>
              </a:spcBef>
              <a:buFont typeface="Arial" panose="020B0604020202020204" pitchFamily="34" charset="0"/>
              <a:buChar char="•"/>
            </a:pPr>
            <a:r>
              <a:rPr lang="en-US" sz="700" spc="25" dirty="0">
                <a:latin typeface="Times New Roman" panose="02020603050405020304" pitchFamily="18" charset="0"/>
                <a:cs typeface="Times New Roman" panose="02020603050405020304" pitchFamily="18" charset="0"/>
              </a:rPr>
              <a:t>Phạm vi </a:t>
            </a:r>
            <a:r>
              <a:rPr lang="en-US" sz="700" spc="25" dirty="0" err="1">
                <a:latin typeface="Times New Roman" panose="02020603050405020304" pitchFamily="18" charset="0"/>
                <a:cs typeface="Times New Roman" panose="02020603050405020304" pitchFamily="18" charset="0"/>
              </a:rPr>
              <a:t>tín</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hiệu</a:t>
            </a:r>
            <a:r>
              <a:rPr lang="en-US" sz="700" spc="25" dirty="0">
                <a:latin typeface="Times New Roman" panose="02020603050405020304" pitchFamily="18" charset="0"/>
                <a:cs typeface="Times New Roman" panose="02020603050405020304" pitchFamily="18" charset="0"/>
              </a:rPr>
              <a:t>: </a:t>
            </a:r>
            <a:r>
              <a:rPr lang="vi-VN" sz="700" spc="25" dirty="0">
                <a:latin typeface="Times New Roman" panose="02020603050405020304" pitchFamily="18" charset="0"/>
                <a:cs typeface="Times New Roman" panose="02020603050405020304" pitchFamily="18" charset="0"/>
              </a:rPr>
              <a:t>150m (điều kiện lý tường)</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Số lượng thiết bị được kết nối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tối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đa</a:t>
            </a:r>
            <a:r>
              <a:rPr lang="en-US" sz="700" spc="25" dirty="0">
                <a:latin typeface="Times New Roman" panose="02020603050405020304" pitchFamily="18" charset="0"/>
                <a:cs typeface="Times New Roman" panose="02020603050405020304" pitchFamily="18" charset="0"/>
              </a:rPr>
              <a:t> 1500 </a:t>
            </a:r>
            <a:r>
              <a:rPr lang="en-US" sz="700" spc="25" dirty="0" err="1">
                <a:latin typeface="Times New Roman" panose="02020603050405020304" pitchFamily="18" charset="0"/>
                <a:cs typeface="Times New Roman" panose="02020603050405020304" pitchFamily="18" charset="0"/>
              </a:rPr>
              <a:t>thiết</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bị</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Phương thức truy cập có dây</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mạng</a:t>
            </a:r>
            <a:r>
              <a:rPr lang="en-US" sz="700" spc="25" dirty="0">
                <a:latin typeface="Times New Roman" panose="02020603050405020304" pitchFamily="18" charset="0"/>
                <a:cs typeface="Times New Roman" panose="02020603050405020304" pitchFamily="18" charset="0"/>
              </a:rPr>
              <a:t> WAN 10/100M</a:t>
            </a:r>
          </a:p>
          <a:p>
            <a:pPr marL="184150" marR="567055" indent="-171450">
              <a:spcBef>
                <a:spcPts val="120"/>
              </a:spcBef>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Chất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liệu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và</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màu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sắc</a:t>
            </a:r>
            <a:r>
              <a:rPr lang="en-US" sz="700" spc="25" dirty="0">
                <a:latin typeface="Times New Roman" panose="02020603050405020304" pitchFamily="18" charset="0"/>
                <a:cs typeface="Times New Roman" panose="02020603050405020304" pitchFamily="18" charset="0"/>
              </a:rPr>
              <a:t>: PC+ABS, </a:t>
            </a:r>
            <a:r>
              <a:rPr lang="en-US" sz="700" spc="25" dirty="0" err="1">
                <a:latin typeface="Times New Roman" panose="02020603050405020304" pitchFamily="18" charset="0"/>
                <a:cs typeface="Times New Roman" panose="02020603050405020304" pitchFamily="18" charset="0"/>
              </a:rPr>
              <a:t>màu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đen</a:t>
            </a:r>
            <a:endParaRPr sz="700" dirty="0">
              <a:latin typeface="Times New Roman" panose="02020603050405020304" pitchFamily="18" charset="0"/>
              <a:cs typeface="Times New Roman" panose="02020603050405020304" pitchFamily="18" charset="0"/>
            </a:endParaRPr>
          </a:p>
        </p:txBody>
      </p:sp>
      <p:sp>
        <p:nvSpPr>
          <p:cNvPr id="36" name="object 25">
            <a:extLst>
              <a:ext uri="{FF2B5EF4-FFF2-40B4-BE49-F238E27FC236}">
                <a16:creationId xmlns:a16="http://schemas.microsoft.com/office/drawing/2014/main" id="{5FEFC0F6-ADFE-41F8-B65E-683B1459688E}"/>
              </a:ext>
            </a:extLst>
          </p:cNvPr>
          <p:cNvSpPr txBox="1"/>
          <p:nvPr/>
        </p:nvSpPr>
        <p:spPr>
          <a:xfrm>
            <a:off x="3896401" y="2337903"/>
            <a:ext cx="2336703" cy="1170833"/>
          </a:xfrm>
          <a:prstGeom prst="rect">
            <a:avLst/>
          </a:prstGeom>
        </p:spPr>
        <p:txBody>
          <a:bodyPr vert="horz" wrap="square" lIns="0" tIns="16510" rIns="0" bIns="0" rtlCol="0">
            <a:spAutoFit/>
          </a:bodyPr>
          <a:lstStyle/>
          <a:p>
            <a:pPr marL="184150" marR="567055" indent="-171450">
              <a:spcBef>
                <a:spcPts val="120"/>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84150" marR="567055" indent="-171450">
              <a:spcBef>
                <a:spcPts val="12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DC 5V 1A</a:t>
            </a:r>
          </a:p>
          <a:p>
            <a:pPr marL="184150" marR="567055" indent="-171450">
              <a:spcBef>
                <a:spcPts val="120"/>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Công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suất</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tiêu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thụ</a:t>
            </a:r>
            <a:r>
              <a:rPr lang="en-US" sz="700" spc="25" dirty="0">
                <a:latin typeface="Times New Roman" panose="02020603050405020304" pitchFamily="18" charset="0"/>
                <a:cs typeface="Times New Roman" panose="02020603050405020304" pitchFamily="18" charset="0"/>
              </a:rPr>
              <a:t>: ≤3W</a:t>
            </a:r>
          </a:p>
          <a:p>
            <a:pPr marL="184150" marR="567055" indent="-171450">
              <a:spcBef>
                <a:spcPts val="120"/>
              </a:spcBef>
              <a:buFont typeface="Arial" panose="020B0604020202020204" pitchFamily="34" charset="0"/>
              <a:buChar char="•"/>
            </a:pPr>
            <a:r>
              <a:rPr lang="en-US" sz="700" spc="25" dirty="0">
                <a:latin typeface="Times New Roman" panose="02020603050405020304" pitchFamily="18" charset="0"/>
                <a:cs typeface="Times New Roman" panose="02020603050405020304" pitchFamily="18" charset="0"/>
              </a:rPr>
              <a:t>Phạm vi </a:t>
            </a:r>
            <a:r>
              <a:rPr lang="en-US" sz="700" spc="25" dirty="0" err="1">
                <a:latin typeface="Times New Roman" panose="02020603050405020304" pitchFamily="18" charset="0"/>
                <a:cs typeface="Times New Roman" panose="02020603050405020304" pitchFamily="18" charset="0"/>
              </a:rPr>
              <a:t>tín</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hiệu</a:t>
            </a:r>
            <a:r>
              <a:rPr lang="en-US" sz="700" spc="25" dirty="0">
                <a:latin typeface="Times New Roman" panose="02020603050405020304" pitchFamily="18" charset="0"/>
                <a:cs typeface="Times New Roman" panose="02020603050405020304" pitchFamily="18" charset="0"/>
              </a:rPr>
              <a:t>: </a:t>
            </a:r>
            <a:r>
              <a:rPr lang="vi-VN" sz="700" spc="25" dirty="0">
                <a:latin typeface="Times New Roman" panose="02020603050405020304" pitchFamily="18" charset="0"/>
                <a:cs typeface="Times New Roman" panose="02020603050405020304" pitchFamily="18" charset="0"/>
              </a:rPr>
              <a:t>150m (điều kiện lý tường)</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Số lượng thiết bị được kết nối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tối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đa</a:t>
            </a:r>
            <a:r>
              <a:rPr lang="en-US" sz="700" spc="25" dirty="0">
                <a:latin typeface="Times New Roman" panose="02020603050405020304" pitchFamily="18" charset="0"/>
                <a:cs typeface="Times New Roman" panose="02020603050405020304" pitchFamily="18" charset="0"/>
              </a:rPr>
              <a:t> 1500 </a:t>
            </a:r>
            <a:r>
              <a:rPr lang="en-US" sz="700" spc="25" dirty="0" err="1">
                <a:latin typeface="Times New Roman" panose="02020603050405020304" pitchFamily="18" charset="0"/>
                <a:cs typeface="Times New Roman" panose="02020603050405020304" pitchFamily="18" charset="0"/>
              </a:rPr>
              <a:t>thiết</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bị</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Phương thức truy cập có dây</a:t>
            </a:r>
            <a:r>
              <a:rPr lang="en-US" sz="700" spc="25" dirty="0">
                <a:latin typeface="Times New Roman" panose="02020603050405020304" pitchFamily="18" charset="0"/>
                <a:cs typeface="Times New Roman" panose="02020603050405020304" pitchFamily="18" charset="0"/>
              </a:rPr>
              <a:t>: 3G/4G, </a:t>
            </a:r>
            <a:r>
              <a:rPr lang="en-US" sz="700" spc="25" dirty="0" err="1">
                <a:latin typeface="Times New Roman" panose="02020603050405020304" pitchFamily="18" charset="0"/>
                <a:cs typeface="Times New Roman" panose="02020603050405020304" pitchFamily="18" charset="0"/>
              </a:rPr>
              <a:t>mạng</a:t>
            </a:r>
            <a:r>
              <a:rPr lang="en-US" sz="700" spc="25" dirty="0">
                <a:latin typeface="Times New Roman" panose="02020603050405020304" pitchFamily="18" charset="0"/>
                <a:cs typeface="Times New Roman" panose="02020603050405020304" pitchFamily="18" charset="0"/>
              </a:rPr>
              <a:t> WAN 10/100M</a:t>
            </a:r>
          </a:p>
          <a:p>
            <a:pPr marL="184150" marR="567055" indent="-171450">
              <a:spcBef>
                <a:spcPts val="120"/>
              </a:spcBef>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Chất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liệu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và</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màu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sắc</a:t>
            </a:r>
            <a:r>
              <a:rPr lang="en-US" sz="700" spc="25" dirty="0">
                <a:latin typeface="Times New Roman" panose="02020603050405020304" pitchFamily="18" charset="0"/>
                <a:cs typeface="Times New Roman" panose="02020603050405020304" pitchFamily="18" charset="0"/>
              </a:rPr>
              <a:t>: PC+ABS, </a:t>
            </a:r>
            <a:r>
              <a:rPr lang="en-US" sz="700" spc="25" dirty="0" err="1">
                <a:latin typeface="Times New Roman" panose="02020603050405020304" pitchFamily="18" charset="0"/>
                <a:cs typeface="Times New Roman" panose="02020603050405020304" pitchFamily="18" charset="0"/>
              </a:rPr>
              <a:t>màu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đen</a:t>
            </a:r>
            <a:endParaRPr sz="700" dirty="0">
              <a:latin typeface="Times New Roman" panose="02020603050405020304" pitchFamily="18" charset="0"/>
              <a:cs typeface="Times New Roman" panose="02020603050405020304" pitchFamily="18" charset="0"/>
            </a:endParaRPr>
          </a:p>
        </p:txBody>
      </p:sp>
      <p:sp>
        <p:nvSpPr>
          <p:cNvPr id="118" name="object 25">
            <a:extLst>
              <a:ext uri="{FF2B5EF4-FFF2-40B4-BE49-F238E27FC236}">
                <a16:creationId xmlns:a16="http://schemas.microsoft.com/office/drawing/2014/main" id="{7812B580-079D-470D-8565-2D15E6FDB6BD}"/>
              </a:ext>
            </a:extLst>
          </p:cNvPr>
          <p:cNvSpPr txBox="1"/>
          <p:nvPr/>
        </p:nvSpPr>
        <p:spPr>
          <a:xfrm>
            <a:off x="5669533" y="2337798"/>
            <a:ext cx="2336703" cy="1411925"/>
          </a:xfrm>
          <a:prstGeom prst="rect">
            <a:avLst/>
          </a:prstGeom>
        </p:spPr>
        <p:txBody>
          <a:bodyPr vert="horz" wrap="square" lIns="0" tIns="16510" rIns="0" bIns="0" rtlCol="0">
            <a:spAutoFit/>
          </a:bodyPr>
          <a:lstStyle/>
          <a:p>
            <a:pPr marL="184150" marR="567055" indent="-171450">
              <a:spcBef>
                <a:spcPts val="120"/>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84150" marR="567055" indent="-171450">
              <a:spcBef>
                <a:spcPts val="12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DC 5V 1A</a:t>
            </a:r>
          </a:p>
          <a:p>
            <a:pPr marL="184150" marR="567055" indent="-171450">
              <a:spcBef>
                <a:spcPts val="120"/>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Công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suất</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tiêu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thụ</a:t>
            </a:r>
            <a:r>
              <a:rPr lang="en-US" sz="700" spc="25" dirty="0">
                <a:latin typeface="Times New Roman" panose="02020603050405020304" pitchFamily="18" charset="0"/>
                <a:cs typeface="Times New Roman" panose="02020603050405020304" pitchFamily="18" charset="0"/>
              </a:rPr>
              <a:t>: ≤7.5W</a:t>
            </a:r>
          </a:p>
          <a:p>
            <a:pPr marL="184150" marR="567055" indent="-171450">
              <a:spcBef>
                <a:spcPts val="120"/>
              </a:spcBef>
              <a:buFont typeface="Arial" panose="020B0604020202020204" pitchFamily="34" charset="0"/>
              <a:buChar char="•"/>
            </a:pPr>
            <a:r>
              <a:rPr lang="en-US" sz="700" spc="25" dirty="0">
                <a:latin typeface="Times New Roman" panose="02020603050405020304" pitchFamily="18" charset="0"/>
                <a:cs typeface="Times New Roman" panose="02020603050405020304" pitchFamily="18" charset="0"/>
              </a:rPr>
              <a:t>Phạm vi </a:t>
            </a:r>
            <a:r>
              <a:rPr lang="en-US" sz="700" spc="25" dirty="0" err="1">
                <a:latin typeface="Times New Roman" panose="02020603050405020304" pitchFamily="18" charset="0"/>
                <a:cs typeface="Times New Roman" panose="02020603050405020304" pitchFamily="18" charset="0"/>
              </a:rPr>
              <a:t>tín</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hiệu</a:t>
            </a:r>
            <a:r>
              <a:rPr lang="en-US" sz="700" spc="25" dirty="0">
                <a:latin typeface="Times New Roman" panose="02020603050405020304" pitchFamily="18" charset="0"/>
                <a:cs typeface="Times New Roman" panose="02020603050405020304" pitchFamily="18" charset="0"/>
              </a:rPr>
              <a:t>: </a:t>
            </a:r>
            <a:r>
              <a:rPr lang="vi-VN" sz="700" spc="25" dirty="0">
                <a:latin typeface="Times New Roman" panose="02020603050405020304" pitchFamily="18" charset="0"/>
                <a:cs typeface="Times New Roman" panose="02020603050405020304" pitchFamily="18" charset="0"/>
              </a:rPr>
              <a:t>150m (điều kiện lý tường)</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Số lượng thiết bị được kết nối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tối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đa</a:t>
            </a:r>
            <a:r>
              <a:rPr lang="en-US" sz="700" spc="25" dirty="0">
                <a:latin typeface="Times New Roman" panose="02020603050405020304" pitchFamily="18" charset="0"/>
                <a:cs typeface="Times New Roman" panose="02020603050405020304" pitchFamily="18" charset="0"/>
              </a:rPr>
              <a:t> 1500 </a:t>
            </a:r>
            <a:r>
              <a:rPr lang="en-US" sz="700" spc="25" dirty="0" err="1">
                <a:latin typeface="Times New Roman" panose="02020603050405020304" pitchFamily="18" charset="0"/>
                <a:cs typeface="Times New Roman" panose="02020603050405020304" pitchFamily="18" charset="0"/>
              </a:rPr>
              <a:t>thiết</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bị</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Phương thức truy cập có dây</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mạng</a:t>
            </a:r>
            <a:r>
              <a:rPr lang="en-US" sz="700" spc="25" dirty="0">
                <a:latin typeface="Times New Roman" panose="02020603050405020304" pitchFamily="18" charset="0"/>
                <a:cs typeface="Times New Roman" panose="02020603050405020304" pitchFamily="18" charset="0"/>
              </a:rPr>
              <a:t> WAN 10/100M</a:t>
            </a:r>
          </a:p>
          <a:p>
            <a:pPr marL="184150" marR="567055" indent="-171450">
              <a:spcBef>
                <a:spcPts val="120"/>
              </a:spcBef>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Phương thức truy cập không dây</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WiFi</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Chất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liệu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và</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màu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sắc</a:t>
            </a:r>
            <a:r>
              <a:rPr lang="en-US" sz="700" spc="25" dirty="0">
                <a:latin typeface="Times New Roman" panose="02020603050405020304" pitchFamily="18" charset="0"/>
                <a:cs typeface="Times New Roman" panose="02020603050405020304" pitchFamily="18" charset="0"/>
              </a:rPr>
              <a:t>: PC+ABS, </a:t>
            </a:r>
            <a:r>
              <a:rPr lang="en-US" sz="700" spc="25" dirty="0" err="1">
                <a:latin typeface="Times New Roman" panose="02020603050405020304" pitchFamily="18" charset="0"/>
                <a:cs typeface="Times New Roman" panose="02020603050405020304" pitchFamily="18" charset="0"/>
              </a:rPr>
              <a:t>màu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đen</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en-US" sz="700" dirty="0">
                <a:latin typeface="Times New Roman" panose="02020603050405020304" pitchFamily="18" charset="0"/>
                <a:cs typeface="Times New Roman" panose="02020603050405020304" pitchFamily="18" charset="0"/>
              </a:rPr>
              <a:t>Thu </a:t>
            </a:r>
            <a:r>
              <a:rPr lang="en-US" sz="700" dirty="0" err="1">
                <a:latin typeface="Times New Roman" panose="02020603050405020304" pitchFamily="18" charset="0"/>
                <a:cs typeface="Times New Roman" panose="02020603050405020304" pitchFamily="18" charset="0"/>
              </a:rPr>
              <a:t>và</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phát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sóng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WiFi</a:t>
            </a:r>
            <a:endParaRPr sz="700" dirty="0">
              <a:latin typeface="Times New Roman" panose="02020603050405020304" pitchFamily="18" charset="0"/>
              <a:cs typeface="Times New Roman" panose="02020603050405020304" pitchFamily="18" charset="0"/>
            </a:endParaRPr>
          </a:p>
        </p:txBody>
      </p:sp>
      <p:sp>
        <p:nvSpPr>
          <p:cNvPr id="39" name="object 25">
            <a:extLst>
              <a:ext uri="{FF2B5EF4-FFF2-40B4-BE49-F238E27FC236}">
                <a16:creationId xmlns:a16="http://schemas.microsoft.com/office/drawing/2014/main" id="{D58E9C0D-5D52-4698-8558-6BBA9DCB1B68}"/>
              </a:ext>
            </a:extLst>
          </p:cNvPr>
          <p:cNvSpPr txBox="1"/>
          <p:nvPr/>
        </p:nvSpPr>
        <p:spPr>
          <a:xfrm>
            <a:off x="7509572" y="2330673"/>
            <a:ext cx="2336703" cy="714298"/>
          </a:xfrm>
          <a:prstGeom prst="rect">
            <a:avLst/>
          </a:prstGeom>
        </p:spPr>
        <p:txBody>
          <a:bodyPr vert="horz" wrap="square" lIns="0" tIns="16510" rIns="0" bIns="0" rtlCol="0">
            <a:spAutoFit/>
          </a:bodyPr>
          <a:lstStyle/>
          <a:p>
            <a:pPr marL="184150" marR="567055" indent="-171450">
              <a:spcBef>
                <a:spcPts val="120"/>
              </a:spcBef>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84150" marR="567055" indent="-171450">
              <a:spcBef>
                <a:spcPts val="12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AC 100-240V </a:t>
            </a:r>
          </a:p>
          <a:p>
            <a:pPr marL="184150" marR="567055" indent="-171450">
              <a:spcBef>
                <a:spcPts val="120"/>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Công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suất</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tiêu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thụ</a:t>
            </a:r>
            <a:r>
              <a:rPr lang="en-US" sz="700" spc="25" dirty="0">
                <a:latin typeface="Times New Roman" panose="02020603050405020304" pitchFamily="18" charset="0"/>
                <a:cs typeface="Times New Roman" panose="02020603050405020304" pitchFamily="18" charset="0"/>
              </a:rPr>
              <a:t>: ≤0.5W</a:t>
            </a:r>
          </a:p>
          <a:p>
            <a:pPr marL="184150" marR="567055" indent="-171450">
              <a:spcBef>
                <a:spcPts val="120"/>
              </a:spcBef>
              <a:buFont typeface="Arial" panose="020B0604020202020204" pitchFamily="34" charset="0"/>
              <a:buChar char="•"/>
            </a:pPr>
            <a:r>
              <a:rPr lang="en-US" sz="700" spc="25" dirty="0">
                <a:latin typeface="Times New Roman" panose="02020603050405020304" pitchFamily="18" charset="0"/>
                <a:cs typeface="Times New Roman" panose="02020603050405020304" pitchFamily="18" charset="0"/>
              </a:rPr>
              <a:t>Phạm vi </a:t>
            </a:r>
            <a:r>
              <a:rPr lang="en-US" sz="700" spc="25" dirty="0" err="1">
                <a:latin typeface="Times New Roman" panose="02020603050405020304" pitchFamily="18" charset="0"/>
                <a:cs typeface="Times New Roman" panose="02020603050405020304" pitchFamily="18" charset="0"/>
              </a:rPr>
              <a:t>tín</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hiệu</a:t>
            </a:r>
            <a:r>
              <a:rPr lang="en-US" sz="700" spc="25" dirty="0">
                <a:latin typeface="Times New Roman" panose="02020603050405020304" pitchFamily="18" charset="0"/>
                <a:cs typeface="Times New Roman" panose="02020603050405020304" pitchFamily="18" charset="0"/>
              </a:rPr>
              <a:t>: </a:t>
            </a:r>
            <a:r>
              <a:rPr lang="vi-VN" sz="700" spc="25" dirty="0">
                <a:latin typeface="Times New Roman" panose="02020603050405020304" pitchFamily="18" charset="0"/>
                <a:cs typeface="Times New Roman" panose="02020603050405020304" pitchFamily="18" charset="0"/>
              </a:rPr>
              <a:t>150m (điều kiện lý tường)</a:t>
            </a:r>
            <a:endParaRPr lang="en-US" sz="700" spc="25" dirty="0">
              <a:latin typeface="Times New Roman" panose="02020603050405020304" pitchFamily="18" charset="0"/>
              <a:cs typeface="Times New Roman" panose="02020603050405020304" pitchFamily="18" charset="0"/>
            </a:endParaRPr>
          </a:p>
          <a:p>
            <a:pPr marL="184150" marR="567055" indent="-171450">
              <a:spcBef>
                <a:spcPts val="120"/>
              </a:spcBef>
              <a:buFont typeface="Arial" panose="020B0604020202020204" pitchFamily="34" charset="0"/>
              <a:buChar char="•"/>
            </a:pPr>
            <a:r>
              <a:rPr lang="en-US" sz="700" dirty="0" err="1">
                <a:latin typeface="Times New Roman" panose="02020603050405020304" pitchFamily="18" charset="0"/>
                <a:cs typeface="Times New Roman" panose="02020603050405020304" pitchFamily="18" charset="0"/>
              </a:rPr>
              <a:t>Chất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liệu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và</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màu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sắc</a:t>
            </a:r>
            <a:r>
              <a:rPr lang="en-US" sz="700" spc="25" dirty="0">
                <a:latin typeface="Times New Roman" panose="02020603050405020304" pitchFamily="18" charset="0"/>
                <a:cs typeface="Times New Roman" panose="02020603050405020304" pitchFamily="18" charset="0"/>
              </a:rPr>
              <a:t>: PC, </a:t>
            </a:r>
            <a:r>
              <a:rPr lang="en-US" sz="700" spc="25" dirty="0" err="1">
                <a:latin typeface="Times New Roman" panose="02020603050405020304" pitchFamily="18" charset="0"/>
                <a:cs typeface="Times New Roman" panose="02020603050405020304" pitchFamily="18" charset="0"/>
              </a:rPr>
              <a:t>màu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trắng</a:t>
            </a:r>
            <a:endParaRPr sz="700" dirty="0">
              <a:latin typeface="Times New Roman" panose="02020603050405020304" pitchFamily="18" charset="0"/>
              <a:cs typeface="Times New Roman" panose="02020603050405020304" pitchFamily="18" charset="0"/>
            </a:endParaRPr>
          </a:p>
        </p:txBody>
      </p:sp>
      <p:sp>
        <p:nvSpPr>
          <p:cNvPr id="16" name="object 34">
            <a:extLst>
              <a:ext uri="{FF2B5EF4-FFF2-40B4-BE49-F238E27FC236}">
                <a16:creationId xmlns:a16="http://schemas.microsoft.com/office/drawing/2014/main" id="{11BE2E01-A679-483D-A84E-477D7CED68F4}"/>
              </a:ext>
            </a:extLst>
          </p:cNvPr>
          <p:cNvSpPr txBox="1"/>
          <p:nvPr/>
        </p:nvSpPr>
        <p:spPr>
          <a:xfrm>
            <a:off x="12177351" y="2327577"/>
            <a:ext cx="1829124" cy="1632498"/>
          </a:xfrm>
          <a:prstGeom prst="rect">
            <a:avLst/>
          </a:prstGeom>
        </p:spPr>
        <p:txBody>
          <a:bodyPr vert="horz" wrap="square" lIns="0" tIns="16510" rIns="0" bIns="0" rtlCol="0">
            <a:spAutoFit/>
          </a:bodyPr>
          <a:lstStyle/>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DC 9V</a:t>
            </a: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khẩn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micro USB 5V</a:t>
            </a: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Phương thức mở khóa</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chìa cơ, mật khẩu, vân tay, thẻ từ, app</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Số lượng người dùng</a:t>
            </a:r>
            <a:r>
              <a:rPr lang="en-US" sz="700" spc="30" dirty="0">
                <a:latin typeface="Times New Roman" panose="02020603050405020304" pitchFamily="18" charset="0"/>
                <a:cs typeface="Times New Roman" panose="02020603050405020304" pitchFamily="18" charset="0"/>
              </a:rPr>
              <a:t>: 60 </a:t>
            </a:r>
            <a:r>
              <a:rPr lang="en-US" sz="700" spc="30" dirty="0" err="1">
                <a:latin typeface="Times New Roman" panose="02020603050405020304" pitchFamily="18" charset="0"/>
                <a:cs typeface="Times New Roman" panose="02020603050405020304" pitchFamily="18" charset="0"/>
              </a:rPr>
              <a:t>người</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Lưu</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trữ</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mỗi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người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có</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thể</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nhập</a:t>
            </a:r>
            <a:r>
              <a:rPr lang="en-US" sz="700" spc="30" dirty="0">
                <a:latin typeface="Times New Roman" panose="02020603050405020304" pitchFamily="18" charset="0"/>
                <a:cs typeface="Times New Roman" panose="02020603050405020304" pitchFamily="18" charset="0"/>
              </a:rPr>
              <a:t> 6 </a:t>
            </a:r>
            <a:r>
              <a:rPr lang="en-US" sz="700" spc="30" dirty="0" err="1">
                <a:latin typeface="Times New Roman" panose="02020603050405020304" pitchFamily="18" charset="0"/>
                <a:cs typeface="Times New Roman" panose="02020603050405020304" pitchFamily="18" charset="0"/>
              </a:rPr>
              <a:t>dấu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vân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tay</a:t>
            </a:r>
            <a:r>
              <a:rPr lang="en-US" sz="700" spc="30" dirty="0">
                <a:latin typeface="Times New Roman" panose="02020603050405020304" pitchFamily="18" charset="0"/>
                <a:cs typeface="Times New Roman" panose="02020603050405020304" pitchFamily="18" charset="0"/>
              </a:rPr>
              <a:t>, 1 </a:t>
            </a:r>
            <a:r>
              <a:rPr lang="en-US" sz="700" spc="30" dirty="0" err="1">
                <a:latin typeface="Times New Roman" panose="02020603050405020304" pitchFamily="18" charset="0"/>
                <a:cs typeface="Times New Roman" panose="02020603050405020304" pitchFamily="18" charset="0"/>
              </a:rPr>
              <a:t>mật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khẩu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số</a:t>
            </a:r>
            <a:r>
              <a:rPr lang="en-US" sz="700" spc="30" dirty="0">
                <a:latin typeface="Times New Roman" panose="02020603050405020304" pitchFamily="18" charset="0"/>
                <a:cs typeface="Times New Roman" panose="02020603050405020304" pitchFamily="18" charset="0"/>
              </a:rPr>
              <a:t>, 1 </a:t>
            </a:r>
            <a:r>
              <a:rPr lang="en-US" sz="700" spc="30" dirty="0" err="1">
                <a:latin typeface="Times New Roman" panose="02020603050405020304" pitchFamily="18" charset="0"/>
                <a:cs typeface="Times New Roman" panose="02020603050405020304" pitchFamily="18" charset="0"/>
              </a:rPr>
              <a:t>thẻ</a:t>
            </a:r>
            <a:r>
              <a:rPr lang="en-US" sz="700" spc="30" dirty="0">
                <a:latin typeface="Times New Roman" panose="02020603050405020304" pitchFamily="18" charset="0"/>
                <a:cs typeface="Times New Roman" panose="02020603050405020304" pitchFamily="18" charset="0"/>
              </a:rPr>
              <a:t> NFC</a:t>
            </a: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Yêu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cầu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dày</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cửa</a:t>
            </a:r>
            <a:r>
              <a:rPr lang="en-US" sz="700" spc="30" dirty="0">
                <a:latin typeface="Times New Roman" panose="02020603050405020304" pitchFamily="18" charset="0"/>
                <a:cs typeface="Times New Roman" panose="02020603050405020304" pitchFamily="18" charset="0"/>
              </a:rPr>
              <a:t>: 4-7 cm</a:t>
            </a: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Nguyên liệu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nhôm</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nguyên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chất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họa</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hợp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kim</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nhôm</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Màu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sắc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bạc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đen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vàng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đồng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đỏ</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Tắt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bị</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không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cần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bằng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nút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rời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khỏi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nhà</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700" spc="30" dirty="0">
              <a:latin typeface="Times New Roman" panose="02020603050405020304" pitchFamily="18" charset="0"/>
              <a:cs typeface="Times New Roman" panose="02020603050405020304" pitchFamily="18" charset="0"/>
            </a:endParaRPr>
          </a:p>
        </p:txBody>
      </p:sp>
      <p:sp>
        <p:nvSpPr>
          <p:cNvPr id="18" name="object 34">
            <a:extLst>
              <a:ext uri="{FF2B5EF4-FFF2-40B4-BE49-F238E27FC236}">
                <a16:creationId xmlns:a16="http://schemas.microsoft.com/office/drawing/2014/main" id="{3B9D9AE7-E1C5-40CC-B93D-168DA9567535}"/>
              </a:ext>
            </a:extLst>
          </p:cNvPr>
          <p:cNvSpPr txBox="1"/>
          <p:nvPr/>
        </p:nvSpPr>
        <p:spPr>
          <a:xfrm>
            <a:off x="14045900" y="2320732"/>
            <a:ext cx="1778779" cy="1740220"/>
          </a:xfrm>
          <a:prstGeom prst="rect">
            <a:avLst/>
          </a:prstGeom>
        </p:spPr>
        <p:txBody>
          <a:bodyPr vert="horz" wrap="square" lIns="0" tIns="16510" rIns="0" bIns="0" rtlCol="0">
            <a:spAutoFit/>
          </a:bodyPr>
          <a:lstStyle/>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a:t>
            </a:r>
            <a:r>
              <a:rPr lang="vi-VN" sz="700" spc="30" dirty="0">
                <a:latin typeface="Times New Roman" panose="02020603050405020304" pitchFamily="18" charset="0"/>
                <a:cs typeface="Times New Roman" panose="02020603050405020304" pitchFamily="18" charset="0"/>
              </a:rPr>
              <a:t> DC 6V</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khẩn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a:t>
            </a:r>
            <a:r>
              <a:rPr lang="vi-VN" sz="700" spc="30" dirty="0">
                <a:latin typeface="Times New Roman" panose="02020603050405020304" pitchFamily="18" charset="0"/>
                <a:cs typeface="Times New Roman" panose="02020603050405020304" pitchFamily="18" charset="0"/>
              </a:rPr>
              <a:t> </a:t>
            </a:r>
            <a:r>
              <a:rPr lang="en-US" sz="700" spc="30" dirty="0">
                <a:latin typeface="Times New Roman" panose="02020603050405020304" pitchFamily="18" charset="0"/>
                <a:cs typeface="Times New Roman" panose="02020603050405020304" pitchFamily="18" charset="0"/>
              </a:rPr>
              <a:t>micro USB 5V</a:t>
            </a: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Phương thức mở khóa</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chìa cơ, mật khẩu, vân tay, thẻ từ, app</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Số lượng người dùng</a:t>
            </a:r>
            <a:r>
              <a:rPr lang="en-US" sz="700" spc="30" dirty="0">
                <a:latin typeface="Times New Roman" panose="02020603050405020304" pitchFamily="18" charset="0"/>
                <a:cs typeface="Times New Roman" panose="02020603050405020304" pitchFamily="18" charset="0"/>
              </a:rPr>
              <a:t>: 45 </a:t>
            </a:r>
            <a:r>
              <a:rPr lang="en-US" sz="700" spc="30" dirty="0" err="1">
                <a:latin typeface="Times New Roman" panose="02020603050405020304" pitchFamily="18" charset="0"/>
                <a:cs typeface="Times New Roman" panose="02020603050405020304" pitchFamily="18" charset="0"/>
              </a:rPr>
              <a:t>người</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Lưu</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trữ</a:t>
            </a:r>
            <a:r>
              <a:rPr lang="en-US" sz="700" spc="30" dirty="0">
                <a:latin typeface="Times New Roman" panose="02020603050405020304" pitchFamily="18" charset="0"/>
                <a:cs typeface="Times New Roman" panose="02020603050405020304" pitchFamily="18" charset="0"/>
              </a:rPr>
              <a:t>: m</a:t>
            </a:r>
            <a:r>
              <a:rPr lang="vi-VN" sz="700" spc="30" dirty="0">
                <a:latin typeface="Times New Roman" panose="02020603050405020304" pitchFamily="18" charset="0"/>
                <a:cs typeface="Times New Roman" panose="02020603050405020304" pitchFamily="18" charset="0"/>
              </a:rPr>
              <a:t>ỗi người có thể nhập</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3 dấu vân tay, 1 mật khẩ</a:t>
            </a:r>
            <a:r>
              <a:rPr lang="en-US" sz="700" spc="30" dirty="0">
                <a:latin typeface="Times New Roman" panose="02020603050405020304" pitchFamily="18" charset="0"/>
                <a:cs typeface="Times New Roman" panose="02020603050405020304" pitchFamily="18" charset="0"/>
              </a:rPr>
              <a:t>u</a:t>
            </a:r>
            <a:r>
              <a:rPr lang="vi-VN" sz="700" spc="30" dirty="0">
                <a:latin typeface="Times New Roman" panose="02020603050405020304" pitchFamily="18" charset="0"/>
                <a:cs typeface="Times New Roman" panose="02020603050405020304" pitchFamily="18" charset="0"/>
              </a:rPr>
              <a:t> số, 1 thẻ NFC</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Yêu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cầu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dày</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cửa</a:t>
            </a:r>
            <a:r>
              <a:rPr lang="en-US" sz="700" spc="30" dirty="0">
                <a:latin typeface="Times New Roman" panose="02020603050405020304" pitchFamily="18" charset="0"/>
                <a:cs typeface="Times New Roman" panose="02020603050405020304" pitchFamily="18" charset="0"/>
              </a:rPr>
              <a:t>: 4-7 cm</a:t>
            </a: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Nguyên liệu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nhôm</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nguyên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chất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họa</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hợp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kim</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nhôm</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Màu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sắc</a:t>
            </a:r>
            <a:r>
              <a:rPr lang="en-US" sz="700" spc="30" dirty="0">
                <a:latin typeface="Times New Roman" panose="02020603050405020304" pitchFamily="18" charset="0"/>
                <a:cs typeface="Times New Roman" panose="02020603050405020304" pitchFamily="18" charset="0"/>
              </a:rPr>
              <a:t>: b</a:t>
            </a:r>
            <a:r>
              <a:rPr lang="vi-VN" sz="700" spc="30" dirty="0">
                <a:latin typeface="Times New Roman" panose="02020603050405020304" pitchFamily="18" charset="0"/>
                <a:cs typeface="Times New Roman" panose="02020603050405020304" pitchFamily="18" charset="0"/>
              </a:rPr>
              <a:t>ac</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đen</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đỏ hồng</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vàng</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đỏ đồng</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hồng ánh vàng</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đồng xước xanh</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Tắt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bị</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không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cần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bằng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nút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rời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khỏi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nhà</a:t>
            </a:r>
            <a:endParaRPr lang="en-US" sz="700" spc="30" dirty="0">
              <a:latin typeface="Times New Roman" panose="02020603050405020304" pitchFamily="18" charset="0"/>
              <a:cs typeface="Times New Roman" panose="02020603050405020304" pitchFamily="18" charset="0"/>
            </a:endParaRPr>
          </a:p>
          <a:p>
            <a:pPr algn="just"/>
            <a:endParaRPr lang="en-US" sz="700" spc="30" dirty="0">
              <a:latin typeface="Times New Roman" panose="02020603050405020304" pitchFamily="18" charset="0"/>
              <a:cs typeface="Times New Roman" panose="02020603050405020304" pitchFamily="18" charset="0"/>
            </a:endParaRPr>
          </a:p>
        </p:txBody>
      </p:sp>
      <p:sp>
        <p:nvSpPr>
          <p:cNvPr id="21" name="object 34">
            <a:extLst>
              <a:ext uri="{FF2B5EF4-FFF2-40B4-BE49-F238E27FC236}">
                <a16:creationId xmlns:a16="http://schemas.microsoft.com/office/drawing/2014/main" id="{7FBBFA06-544E-42EC-9F0A-34DE519A34BD}"/>
              </a:ext>
            </a:extLst>
          </p:cNvPr>
          <p:cNvSpPr txBox="1"/>
          <p:nvPr/>
        </p:nvSpPr>
        <p:spPr>
          <a:xfrm>
            <a:off x="15921224" y="2320732"/>
            <a:ext cx="1778779" cy="1740220"/>
          </a:xfrm>
          <a:prstGeom prst="rect">
            <a:avLst/>
          </a:prstGeom>
        </p:spPr>
        <p:txBody>
          <a:bodyPr vert="horz" wrap="square" lIns="0" tIns="16510" rIns="0" bIns="0" rtlCol="0">
            <a:spAutoFit/>
          </a:bodyPr>
          <a:lstStyle/>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a:t>
            </a:r>
            <a:r>
              <a:rPr lang="vi-VN" sz="700" spc="30" dirty="0">
                <a:latin typeface="Times New Roman" panose="02020603050405020304" pitchFamily="18" charset="0"/>
                <a:cs typeface="Times New Roman" panose="02020603050405020304" pitchFamily="18" charset="0"/>
              </a:rPr>
              <a:t> DC 6V</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khẩn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a:t>
            </a:r>
            <a:r>
              <a:rPr lang="vi-VN" sz="700" spc="30" dirty="0">
                <a:latin typeface="Times New Roman" panose="02020603050405020304" pitchFamily="18" charset="0"/>
                <a:cs typeface="Times New Roman" panose="02020603050405020304" pitchFamily="18" charset="0"/>
              </a:rPr>
              <a:t> micro USB</a:t>
            </a:r>
            <a:r>
              <a:rPr lang="en-US" sz="700" spc="30" dirty="0">
                <a:latin typeface="Times New Roman" panose="02020603050405020304" pitchFamily="18" charset="0"/>
                <a:cs typeface="Times New Roman" panose="02020603050405020304" pitchFamily="18" charset="0"/>
              </a:rPr>
              <a:t> 5V</a:t>
            </a: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Phương thức mở khóa</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chìa cơ, mật khẩu, vân tay, thẻ từ, app</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Số lượng người dùng</a:t>
            </a:r>
            <a:r>
              <a:rPr lang="en-US" sz="700" spc="30" dirty="0">
                <a:latin typeface="Times New Roman" panose="02020603050405020304" pitchFamily="18" charset="0"/>
                <a:cs typeface="Times New Roman" panose="02020603050405020304" pitchFamily="18" charset="0"/>
              </a:rPr>
              <a:t>:</a:t>
            </a:r>
            <a:r>
              <a:rPr lang="vi-VN" sz="700" spc="30" dirty="0">
                <a:latin typeface="Times New Roman" panose="02020603050405020304" pitchFamily="18" charset="0"/>
                <a:cs typeface="Times New Roman" panose="02020603050405020304" pitchFamily="18" charset="0"/>
              </a:rPr>
              <a:t> 60 người</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L</a:t>
            </a:r>
            <a:r>
              <a:rPr lang="vi-VN" sz="700" spc="30" dirty="0">
                <a:latin typeface="Times New Roman" panose="02020603050405020304" pitchFamily="18" charset="0"/>
                <a:cs typeface="Times New Roman" panose="02020603050405020304" pitchFamily="18" charset="0"/>
              </a:rPr>
              <a:t>ưu trữ</a:t>
            </a:r>
            <a:r>
              <a:rPr lang="en-US" sz="700" spc="30" dirty="0">
                <a:latin typeface="Times New Roman" panose="02020603050405020304" pitchFamily="18" charset="0"/>
                <a:cs typeface="Times New Roman" panose="02020603050405020304" pitchFamily="18" charset="0"/>
              </a:rPr>
              <a:t>: m</a:t>
            </a:r>
            <a:r>
              <a:rPr lang="vi-VN" sz="700" spc="30" dirty="0">
                <a:latin typeface="Times New Roman" panose="02020603050405020304" pitchFamily="18" charset="0"/>
                <a:cs typeface="Times New Roman" panose="02020603050405020304" pitchFamily="18" charset="0"/>
              </a:rPr>
              <a:t>ỗi người có thể nhập</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6 dấu vân tay, 1 mật khẩu số, 1 thẻ NFC</a:t>
            </a: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Yêu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cầu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dày</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cửa</a:t>
            </a:r>
            <a:r>
              <a:rPr lang="en-US" sz="700" spc="30" dirty="0">
                <a:latin typeface="Times New Roman" panose="02020603050405020304" pitchFamily="18" charset="0"/>
                <a:cs typeface="Times New Roman" panose="02020603050405020304" pitchFamily="18" charset="0"/>
              </a:rPr>
              <a:t>: 4-7 cm</a:t>
            </a: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Nguyên liệu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nhôm</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nguyên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chất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họa</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hợp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kim</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nhôm</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Màu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sắc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nâu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nhạt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đen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đá</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Tắt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bị</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không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cần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bằng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nút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rời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khỏi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nhà</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Tính</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năng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chuông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hình</a:t>
            </a:r>
            <a:endParaRPr lang="en-US" sz="700" spc="30" dirty="0">
              <a:latin typeface="Times New Roman" panose="02020603050405020304" pitchFamily="18" charset="0"/>
              <a:cs typeface="Times New Roman" panose="02020603050405020304" pitchFamily="18" charset="0"/>
            </a:endParaRPr>
          </a:p>
          <a:p>
            <a:pPr algn="just"/>
            <a:endParaRPr lang="en-US" sz="700" spc="30" dirty="0">
              <a:latin typeface="Times New Roman" panose="02020603050405020304" pitchFamily="18" charset="0"/>
              <a:cs typeface="Times New Roman" panose="02020603050405020304" pitchFamily="18" charset="0"/>
            </a:endParaRPr>
          </a:p>
        </p:txBody>
      </p:sp>
      <p:sp>
        <p:nvSpPr>
          <p:cNvPr id="27" name="object 34">
            <a:extLst>
              <a:ext uri="{FF2B5EF4-FFF2-40B4-BE49-F238E27FC236}">
                <a16:creationId xmlns:a16="http://schemas.microsoft.com/office/drawing/2014/main" id="{8D181FD7-AA62-4530-890A-D3A3DA9D0830}"/>
              </a:ext>
            </a:extLst>
          </p:cNvPr>
          <p:cNvSpPr txBox="1"/>
          <p:nvPr/>
        </p:nvSpPr>
        <p:spPr>
          <a:xfrm>
            <a:off x="17821002" y="2327159"/>
            <a:ext cx="1893950" cy="1740220"/>
          </a:xfrm>
          <a:prstGeom prst="rect">
            <a:avLst/>
          </a:prstGeom>
        </p:spPr>
        <p:txBody>
          <a:bodyPr vert="horz" wrap="square" lIns="0" tIns="16510" rIns="0" bIns="0" rtlCol="0">
            <a:spAutoFit/>
          </a:bodyPr>
          <a:lstStyle/>
          <a:p>
            <a:pPr marL="171450" indent="-171450" algn="just">
              <a:buFont typeface="Arial" panose="020B0604020202020204" pitchFamily="34" charset="0"/>
              <a:buChar char="•"/>
            </a:pPr>
            <a:r>
              <a:rPr lang="en-US" sz="700" spc="30" dirty="0">
                <a:latin typeface="Times New Roman" panose="02020603050405020304" pitchFamily="18" charset="0"/>
                <a:cs typeface="Times New Roman" panose="02020603050405020304" pitchFamily="18" charset="0"/>
              </a:rPr>
              <a:t>Giao </a:t>
            </a:r>
            <a:r>
              <a:rPr lang="en-US" sz="700" spc="30" dirty="0" err="1">
                <a:latin typeface="Times New Roman" panose="02020603050405020304" pitchFamily="18" charset="0"/>
                <a:cs typeface="Times New Roman" panose="02020603050405020304" pitchFamily="18" charset="0"/>
              </a:rPr>
              <a:t>thức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truyền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ZigBee</a:t>
            </a: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a:t>
            </a:r>
            <a:r>
              <a:rPr lang="vi-VN" sz="700" spc="30" dirty="0">
                <a:latin typeface="Times New Roman" panose="02020603050405020304" pitchFamily="18" charset="0"/>
                <a:cs typeface="Times New Roman" panose="02020603050405020304" pitchFamily="18" charset="0"/>
              </a:rPr>
              <a:t>D</a:t>
            </a:r>
            <a:r>
              <a:rPr lang="en-US" sz="700" spc="30" dirty="0">
                <a:latin typeface="Times New Roman" panose="02020603050405020304" pitchFamily="18" charset="0"/>
                <a:cs typeface="Times New Roman" panose="02020603050405020304" pitchFamily="18" charset="0"/>
              </a:rPr>
              <a:t>C </a:t>
            </a:r>
            <a:r>
              <a:rPr lang="vi-VN" sz="700" spc="30" dirty="0">
                <a:latin typeface="Times New Roman" panose="02020603050405020304" pitchFamily="18" charset="0"/>
                <a:cs typeface="Times New Roman" panose="02020603050405020304" pitchFamily="18" charset="0"/>
              </a:rPr>
              <a:t>9V</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khẩn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a:t>
            </a:r>
            <a:r>
              <a:rPr lang="vi-VN" sz="700" spc="30" dirty="0">
                <a:latin typeface="Times New Roman" panose="02020603050405020304" pitchFamily="18" charset="0"/>
                <a:cs typeface="Times New Roman" panose="02020603050405020304" pitchFamily="18" charset="0"/>
              </a:rPr>
              <a:t> DC 9V, USB loại C</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Phương thức mở khóa</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chìa cơ, mật khẩu, vân tay, thẻ từ, app</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Số lượng người dùng</a:t>
            </a:r>
            <a:r>
              <a:rPr lang="en-US" sz="700" spc="30" dirty="0">
                <a:latin typeface="Times New Roman" panose="02020603050405020304" pitchFamily="18" charset="0"/>
                <a:cs typeface="Times New Roman" panose="02020603050405020304" pitchFamily="18" charset="0"/>
              </a:rPr>
              <a:t>:</a:t>
            </a:r>
            <a:r>
              <a:rPr lang="vi-VN" sz="700" spc="30" dirty="0">
                <a:latin typeface="Times New Roman" panose="02020603050405020304" pitchFamily="18" charset="0"/>
                <a:cs typeface="Times New Roman" panose="02020603050405020304" pitchFamily="18" charset="0"/>
              </a:rPr>
              <a:t> 60 người</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Lưu</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trữ</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mỗi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người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có</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thể</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nhập</a:t>
            </a:r>
            <a:r>
              <a:rPr lang="en-US" sz="700" spc="30" dirty="0">
                <a:latin typeface="Times New Roman" panose="02020603050405020304" pitchFamily="18" charset="0"/>
                <a:cs typeface="Times New Roman" panose="02020603050405020304" pitchFamily="18" charset="0"/>
              </a:rPr>
              <a:t> 6 </a:t>
            </a:r>
            <a:r>
              <a:rPr lang="en-US" sz="700" spc="30" dirty="0" err="1">
                <a:latin typeface="Times New Roman" panose="02020603050405020304" pitchFamily="18" charset="0"/>
                <a:cs typeface="Times New Roman" panose="02020603050405020304" pitchFamily="18" charset="0"/>
              </a:rPr>
              <a:t>vân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tay</a:t>
            </a:r>
            <a:r>
              <a:rPr lang="en-US" sz="700" spc="30" dirty="0">
                <a:latin typeface="Times New Roman" panose="02020603050405020304" pitchFamily="18" charset="0"/>
                <a:cs typeface="Times New Roman" panose="02020603050405020304" pitchFamily="18" charset="0"/>
              </a:rPr>
              <a:t>, 1 </a:t>
            </a:r>
            <a:r>
              <a:rPr lang="en-US" sz="700" spc="30" dirty="0" err="1">
                <a:latin typeface="Times New Roman" panose="02020603050405020304" pitchFamily="18" charset="0"/>
                <a:cs typeface="Times New Roman" panose="02020603050405020304" pitchFamily="18" charset="0"/>
              </a:rPr>
              <a:t>mật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khẩu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số</a:t>
            </a:r>
            <a:r>
              <a:rPr lang="en-US" sz="700" spc="30" dirty="0">
                <a:latin typeface="Times New Roman" panose="02020603050405020304" pitchFamily="18" charset="0"/>
                <a:cs typeface="Times New Roman" panose="02020603050405020304" pitchFamily="18" charset="0"/>
              </a:rPr>
              <a:t>, 1 </a:t>
            </a:r>
            <a:r>
              <a:rPr lang="en-US" sz="700" spc="30" dirty="0" err="1">
                <a:latin typeface="Times New Roman" panose="02020603050405020304" pitchFamily="18" charset="0"/>
                <a:cs typeface="Times New Roman" panose="02020603050405020304" pitchFamily="18" charset="0"/>
              </a:rPr>
              <a:t>thẻ</a:t>
            </a:r>
            <a:r>
              <a:rPr lang="en-US" sz="700" spc="30" dirty="0">
                <a:latin typeface="Times New Roman" panose="02020603050405020304" pitchFamily="18" charset="0"/>
                <a:cs typeface="Times New Roman" panose="02020603050405020304" pitchFamily="18" charset="0"/>
              </a:rPr>
              <a:t> NFC</a:t>
            </a: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Yêu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cầu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dày</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cửa</a:t>
            </a:r>
            <a:r>
              <a:rPr lang="en-US" sz="700" spc="30" dirty="0">
                <a:latin typeface="Times New Roman" panose="02020603050405020304" pitchFamily="18" charset="0"/>
                <a:cs typeface="Times New Roman" panose="02020603050405020304" pitchFamily="18" charset="0"/>
              </a:rPr>
              <a:t>: 4-7 cm</a:t>
            </a:r>
          </a:p>
          <a:p>
            <a:pPr marL="17145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Nguyên liệu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nhôm</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nguyên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chất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họa</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hợp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kim</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nhôm</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Màu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sắc</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bạc, đồng đỏ, đồng xước xanh, vàng hồng</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Tắt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bị</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không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cần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bằng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nút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rời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khỏi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nhà</a:t>
            </a:r>
            <a:endParaRPr lang="en-US" sz="700" spc="3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Tính</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năng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chuông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hình</a:t>
            </a:r>
            <a:endParaRPr lang="en-US" sz="700" spc="30" dirty="0">
              <a:latin typeface="Times New Roman" panose="02020603050405020304" pitchFamily="18" charset="0"/>
              <a:cs typeface="Times New Roman" panose="02020603050405020304" pitchFamily="18" charset="0"/>
            </a:endParaRPr>
          </a:p>
        </p:txBody>
      </p:sp>
      <p:cxnSp>
        <p:nvCxnSpPr>
          <p:cNvPr id="98" name="Straight Connector 97">
            <a:extLst>
              <a:ext uri="{FF2B5EF4-FFF2-40B4-BE49-F238E27FC236}">
                <a16:creationId xmlns:a16="http://schemas.microsoft.com/office/drawing/2014/main" id="{93BE236A-5F30-48BD-92EC-D6A98AE5CA93}"/>
              </a:ext>
            </a:extLst>
          </p:cNvPr>
          <p:cNvCxnSpPr>
            <a:cxnSpLocks/>
          </p:cNvCxnSpPr>
          <p:nvPr/>
        </p:nvCxnSpPr>
        <p:spPr>
          <a:xfrm>
            <a:off x="10259273" y="1947708"/>
            <a:ext cx="9434290" cy="2954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97" name="Picture 96">
            <a:extLst>
              <a:ext uri="{FF2B5EF4-FFF2-40B4-BE49-F238E27FC236}">
                <a16:creationId xmlns:a16="http://schemas.microsoft.com/office/drawing/2014/main" id="{B1CA42B6-2E11-4048-BDA7-B2C7454A7B6F}"/>
              </a:ext>
            </a:extLst>
          </p:cNvPr>
          <p:cNvPicPr>
            <a:picLocks noChangeAspect="1"/>
          </p:cNvPicPr>
          <p:nvPr/>
        </p:nvPicPr>
        <p:blipFill rotWithShape="1">
          <a:blip r:embed="rId23"/>
          <a:srcRect t="14647" r="67138" b="61446"/>
          <a:stretch/>
        </p:blipFill>
        <p:spPr>
          <a:xfrm>
            <a:off x="10893396" y="234000"/>
            <a:ext cx="1177189" cy="352090"/>
          </a:xfrm>
          <a:prstGeom prst="rect">
            <a:avLst/>
          </a:prstGeom>
        </p:spPr>
      </p:pic>
      <p:pic>
        <p:nvPicPr>
          <p:cNvPr id="99" name="Picture 98">
            <a:extLst>
              <a:ext uri="{FF2B5EF4-FFF2-40B4-BE49-F238E27FC236}">
                <a16:creationId xmlns:a16="http://schemas.microsoft.com/office/drawing/2014/main" id="{0DE28F8E-787C-48DC-8BFF-16684304CD44}"/>
              </a:ext>
            </a:extLst>
          </p:cNvPr>
          <p:cNvPicPr>
            <a:picLocks noChangeAspect="1"/>
          </p:cNvPicPr>
          <p:nvPr/>
        </p:nvPicPr>
        <p:blipFill rotWithShape="1">
          <a:blip r:embed="rId23"/>
          <a:srcRect t="14647" r="67138" b="61446"/>
          <a:stretch/>
        </p:blipFill>
        <p:spPr>
          <a:xfrm>
            <a:off x="531365" y="234000"/>
            <a:ext cx="1177189" cy="352090"/>
          </a:xfrm>
          <a:prstGeom prst="rect">
            <a:avLst/>
          </a:prstGeom>
        </p:spPr>
      </p:pic>
    </p:spTree>
    <p:extLst>
      <p:ext uri="{BB962C8B-B14F-4D97-AF65-F5344CB8AC3E}">
        <p14:creationId xmlns:p14="http://schemas.microsoft.com/office/powerpoint/2010/main" val="383624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99554" y="1360033"/>
            <a:ext cx="3520957" cy="1170833"/>
          </a:xfrm>
          <a:prstGeom prst="rect">
            <a:avLst/>
          </a:prstGeom>
        </p:spPr>
        <p:txBody>
          <a:bodyPr vert="horz" wrap="square" lIns="0" tIns="16510" rIns="0" bIns="0" rtlCol="0">
            <a:spAutoFit/>
          </a:bodyPr>
          <a:lstStyle/>
          <a:p>
            <a:pPr marL="184150" indent="-171450" algn="just">
              <a:spcBef>
                <a:spcPts val="130"/>
              </a:spcBef>
              <a:buFont typeface="Arial" panose="020B0604020202020204" pitchFamily="34" charset="0"/>
              <a:buChar char="•"/>
            </a:pPr>
            <a:r>
              <a:rPr lang="en-US" sz="1000" spc="25" dirty="0">
                <a:latin typeface="Times New Roman" panose="02020603050405020304" pitchFamily="18" charset="0"/>
                <a:cs typeface="Times New Roman" panose="02020603050405020304" pitchFamily="18" charset="0"/>
              </a:rPr>
              <a:t>Giao </a:t>
            </a:r>
            <a:r>
              <a:rPr lang="en-US" sz="1000" spc="25" dirty="0" err="1">
                <a:latin typeface="Times New Roman" panose="02020603050405020304" pitchFamily="18" charset="0"/>
                <a:cs typeface="Times New Roman" panose="02020603050405020304" pitchFamily="18" charset="0"/>
              </a:rPr>
              <a:t>thức</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truyền</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thông</a:t>
            </a:r>
            <a:r>
              <a:rPr lang="en-US" sz="1000" spc="25" dirty="0">
                <a:latin typeface="Times New Roman" panose="02020603050405020304" pitchFamily="18" charset="0"/>
                <a:cs typeface="Times New Roman" panose="02020603050405020304" pitchFamily="18" charset="0"/>
              </a:rPr>
              <a:t>: ZigBee</a:t>
            </a:r>
          </a:p>
          <a:p>
            <a:pPr marL="184150" indent="-171450" algn="just">
              <a:spcBef>
                <a:spcPts val="130"/>
              </a:spcBef>
              <a:buFont typeface="Arial" panose="020B0604020202020204" pitchFamily="34" charset="0"/>
              <a:buChar char="•"/>
            </a:pPr>
            <a:r>
              <a:rPr lang="en-US" sz="1000" spc="25" dirty="0" err="1">
                <a:latin typeface="Times New Roman" panose="02020603050405020304" pitchFamily="18" charset="0"/>
                <a:cs typeface="Times New Roman" panose="02020603050405020304" pitchFamily="18" charset="0"/>
              </a:rPr>
              <a:t>Điện</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nguồn</a:t>
            </a:r>
            <a:r>
              <a:rPr lang="en-US" sz="1000" spc="25" dirty="0">
                <a:latin typeface="Times New Roman" panose="02020603050405020304" pitchFamily="18" charset="0"/>
                <a:cs typeface="Times New Roman" panose="02020603050405020304" pitchFamily="18" charset="0"/>
              </a:rPr>
              <a:t>: 100~240V AC, 50/60Hz</a:t>
            </a:r>
          </a:p>
          <a:p>
            <a:pPr marL="184150" indent="-171450">
              <a:spcBef>
                <a:spcPts val="130"/>
              </a:spcBef>
              <a:buFont typeface="Arial" panose="020B0604020202020204" pitchFamily="34" charset="0"/>
              <a:buChar char="•"/>
            </a:pPr>
            <a:r>
              <a:rPr lang="vi-VN" sz="1000" spc="25" dirty="0">
                <a:highlight>
                  <a:srgbClr val="FFFFFF"/>
                </a:highlight>
                <a:latin typeface="Times New Roman" panose="02020603050405020304" pitchFamily="18" charset="0"/>
                <a:cs typeface="Times New Roman" panose="02020603050405020304" pitchFamily="18" charset="0"/>
              </a:rPr>
              <a:t>T</a:t>
            </a:r>
            <a:r>
              <a:rPr lang="en-US" sz="1000" spc="25" dirty="0" err="1">
                <a:highlight>
                  <a:srgbClr val="FFFFFF"/>
                </a:highlight>
                <a:latin typeface="Times New Roman" panose="02020603050405020304" pitchFamily="18" charset="0"/>
                <a:cs typeface="Times New Roman" panose="02020603050405020304" pitchFamily="18" charset="0"/>
              </a:rPr>
              <a:t>ổn</a:t>
            </a:r>
            <a:r>
              <a:rPr lang="en-US" sz="1000" spc="25" dirty="0">
                <a:highlight>
                  <a:srgbClr val="FFFFFF"/>
                </a:highlight>
                <a:latin typeface="Times New Roman" panose="02020603050405020304" pitchFamily="18" charset="0"/>
                <a:cs typeface="Times New Roman" panose="02020603050405020304" pitchFamily="18" charset="0"/>
              </a:rPr>
              <a:t> </a:t>
            </a:r>
            <a:r>
              <a:rPr lang="en-US" sz="1000" spc="25" dirty="0" err="1">
                <a:highlight>
                  <a:srgbClr val="FFFFFF"/>
                </a:highlight>
                <a:latin typeface="Times New Roman" panose="02020603050405020304" pitchFamily="18" charset="0"/>
                <a:cs typeface="Times New Roman" panose="02020603050405020304" pitchFamily="18" charset="0"/>
              </a:rPr>
              <a:t>hao</a:t>
            </a:r>
            <a:r>
              <a:rPr lang="en-US" sz="1000" spc="25" dirty="0">
                <a:highlight>
                  <a:srgbClr val="FFFFFF"/>
                </a:highlight>
                <a:latin typeface="Times New Roman" panose="02020603050405020304" pitchFamily="18" charset="0"/>
                <a:cs typeface="Times New Roman" panose="02020603050405020304" pitchFamily="18" charset="0"/>
              </a:rPr>
              <a:t> </a:t>
            </a:r>
            <a:r>
              <a:rPr lang="en-US" sz="1000" spc="25" dirty="0" err="1">
                <a:highlight>
                  <a:srgbClr val="FFFFFF"/>
                </a:highlight>
                <a:latin typeface="Times New Roman" panose="02020603050405020304" pitchFamily="18" charset="0"/>
                <a:cs typeface="Times New Roman" panose="02020603050405020304" pitchFamily="18" charset="0"/>
              </a:rPr>
              <a:t>công</a:t>
            </a:r>
            <a:r>
              <a:rPr lang="en-US" sz="1000" spc="25" dirty="0">
                <a:highlight>
                  <a:srgbClr val="FFFFFF"/>
                </a:highlight>
                <a:latin typeface="Times New Roman" panose="02020603050405020304" pitchFamily="18" charset="0"/>
                <a:cs typeface="Times New Roman" panose="02020603050405020304" pitchFamily="18" charset="0"/>
              </a:rPr>
              <a:t> </a:t>
            </a:r>
            <a:r>
              <a:rPr lang="en-US" sz="1000" spc="25" dirty="0" err="1">
                <a:highlight>
                  <a:srgbClr val="FFFFFF"/>
                </a:highlight>
                <a:latin typeface="Times New Roman" panose="02020603050405020304" pitchFamily="18" charset="0"/>
                <a:cs typeface="Times New Roman" panose="02020603050405020304" pitchFamily="18" charset="0"/>
              </a:rPr>
              <a:t>suất</a:t>
            </a:r>
            <a:r>
              <a:rPr lang="en-US" sz="1000" spc="25" dirty="0">
                <a:highlight>
                  <a:srgbClr val="FFFFFF"/>
                </a:highlight>
                <a:latin typeface="Times New Roman" panose="02020603050405020304" pitchFamily="18" charset="0"/>
                <a:cs typeface="Times New Roman" panose="02020603050405020304" pitchFamily="18" charset="0"/>
              </a:rPr>
              <a:t>：</a:t>
            </a:r>
            <a:r>
              <a:rPr lang="en-US" sz="1000" spc="20" dirty="0">
                <a:highlight>
                  <a:srgbClr val="FFFFFF"/>
                </a:highlight>
                <a:latin typeface="Times New Roman" panose="02020603050405020304" pitchFamily="18" charset="0"/>
                <a:cs typeface="Times New Roman" panose="02020603050405020304" pitchFamily="18" charset="0"/>
              </a:rPr>
              <a:t>≤0.7W</a:t>
            </a:r>
            <a:endParaRPr lang="en-US" sz="1000" dirty="0">
              <a:highlight>
                <a:srgbClr val="FFFFFF"/>
              </a:highlight>
              <a:latin typeface="Times New Roman" panose="02020603050405020304" pitchFamily="18" charset="0"/>
              <a:cs typeface="Times New Roman" panose="02020603050405020304" pitchFamily="18" charset="0"/>
            </a:endParaRPr>
          </a:p>
          <a:p>
            <a:pPr marL="184150" indent="-171450" algn="just">
              <a:spcBef>
                <a:spcPts val="130"/>
              </a:spcBef>
              <a:buFont typeface="Arial" panose="020B0604020202020204" pitchFamily="34" charset="0"/>
              <a:buChar char="•"/>
            </a:pPr>
            <a:r>
              <a:rPr lang="en-US" sz="1000" dirty="0">
                <a:highlight>
                  <a:srgbClr val="FFFFFF"/>
                </a:highlight>
                <a:latin typeface="Times New Roman" panose="02020603050405020304" pitchFamily="18" charset="0"/>
                <a:cs typeface="Times New Roman" panose="02020603050405020304" pitchFamily="18" charset="0"/>
              </a:rPr>
              <a:t>Phạm vi </a:t>
            </a:r>
            <a:r>
              <a:rPr lang="en-US" sz="1000" dirty="0" err="1">
                <a:highlight>
                  <a:srgbClr val="FFFFFF"/>
                </a:highlight>
                <a:latin typeface="Times New Roman" panose="02020603050405020304" pitchFamily="18" charset="0"/>
                <a:cs typeface="Times New Roman" panose="02020603050405020304" pitchFamily="18" charset="0"/>
              </a:rPr>
              <a:t>truyền</a:t>
            </a:r>
            <a:r>
              <a:rPr lang="en-US" sz="1000" dirty="0">
                <a:highlight>
                  <a:srgbClr val="FFFFFF"/>
                </a:highlight>
                <a:latin typeface="Times New Roman" panose="02020603050405020304" pitchFamily="18" charset="0"/>
                <a:cs typeface="Times New Roman" panose="02020603050405020304" pitchFamily="18" charset="0"/>
              </a:rPr>
              <a:t> </a:t>
            </a:r>
            <a:r>
              <a:rPr lang="en-US" sz="1000" dirty="0" err="1">
                <a:highlight>
                  <a:srgbClr val="FFFFFF"/>
                </a:highlight>
                <a:latin typeface="Times New Roman" panose="02020603050405020304" pitchFamily="18" charset="0"/>
                <a:cs typeface="Times New Roman" panose="02020603050405020304" pitchFamily="18" charset="0"/>
              </a:rPr>
              <a:t>tín</a:t>
            </a:r>
            <a:r>
              <a:rPr lang="en-US" sz="1000" dirty="0">
                <a:highlight>
                  <a:srgbClr val="FFFFFF"/>
                </a:highlight>
                <a:latin typeface="Times New Roman" panose="02020603050405020304" pitchFamily="18" charset="0"/>
                <a:cs typeface="Times New Roman" panose="02020603050405020304" pitchFamily="18" charset="0"/>
              </a:rPr>
              <a:t> </a:t>
            </a:r>
            <a:r>
              <a:rPr lang="en-US" sz="1000" dirty="0" err="1">
                <a:highlight>
                  <a:srgbClr val="FFFFFF"/>
                </a:highlight>
                <a:latin typeface="Times New Roman" panose="02020603050405020304" pitchFamily="18" charset="0"/>
                <a:cs typeface="Times New Roman" panose="02020603050405020304" pitchFamily="18" charset="0"/>
              </a:rPr>
              <a:t>hiệu</a:t>
            </a:r>
            <a:r>
              <a:rPr lang="en-US" sz="1000" dirty="0">
                <a:highlight>
                  <a:srgbClr val="FFFFFF"/>
                </a:highlight>
                <a:latin typeface="Times New Roman" panose="02020603050405020304" pitchFamily="18" charset="0"/>
                <a:cs typeface="Times New Roman" panose="02020603050405020304" pitchFamily="18" charset="0"/>
              </a:rPr>
              <a:t>: 100m </a:t>
            </a:r>
            <a:endParaRPr lang="vi-VN" sz="1000" dirty="0">
              <a:highlight>
                <a:srgbClr val="FFFFFF"/>
              </a:highlight>
              <a:latin typeface="Times New Roman" panose="02020603050405020304" pitchFamily="18" charset="0"/>
              <a:cs typeface="Times New Roman" panose="02020603050405020304" pitchFamily="18" charset="0"/>
            </a:endParaRPr>
          </a:p>
          <a:p>
            <a:pPr marL="184150" indent="-171450" algn="just">
              <a:spcBef>
                <a:spcPts val="130"/>
              </a:spcBef>
              <a:buFont typeface="Arial" panose="020B0604020202020204" pitchFamily="34" charset="0"/>
              <a:buChar char="•"/>
            </a:pPr>
            <a:r>
              <a:rPr lang="vi-VN" sz="1000" spc="20" dirty="0">
                <a:highlight>
                  <a:srgbClr val="FFFFFF"/>
                </a:highlight>
                <a:latin typeface="Times New Roman" panose="02020603050405020304" pitchFamily="18" charset="0"/>
                <a:cs typeface="Times New Roman" panose="02020603050405020304" pitchFamily="18" charset="0"/>
              </a:rPr>
              <a:t>Cấp độ chống cháy: UL94 - V0</a:t>
            </a:r>
            <a:endParaRPr lang="en-US" sz="1000" spc="20" dirty="0">
              <a:highlight>
                <a:srgbClr val="FFFFFF"/>
              </a:highlight>
              <a:latin typeface="Times New Roman" panose="02020603050405020304" pitchFamily="18" charset="0"/>
              <a:cs typeface="Times New Roman" panose="02020603050405020304" pitchFamily="18" charset="0"/>
            </a:endParaRPr>
          </a:p>
          <a:p>
            <a:pPr marL="184150" indent="-171450" algn="just">
              <a:spcBef>
                <a:spcPts val="13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Chất</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liệu</a:t>
            </a:r>
            <a:r>
              <a:rPr lang="en-US" sz="1000" spc="30" dirty="0">
                <a:latin typeface="Times New Roman" panose="02020603050405020304" pitchFamily="18" charset="0"/>
                <a:cs typeface="Times New Roman" panose="02020603050405020304" pitchFamily="18" charset="0"/>
              </a:rPr>
              <a:t>:</a:t>
            </a:r>
            <a:r>
              <a:rPr lang="en-US" sz="1000" spc="25" dirty="0">
                <a:latin typeface="Times New Roman" panose="02020603050405020304" pitchFamily="18" charset="0"/>
                <a:cs typeface="Times New Roman" panose="02020603050405020304" pitchFamily="18" charset="0"/>
              </a:rPr>
              <a:t> </a:t>
            </a:r>
            <a:r>
              <a:rPr lang="vi-VN" sz="1000" spc="25" dirty="0">
                <a:latin typeface="Times New Roman" panose="02020603050405020304" pitchFamily="18" charset="0"/>
                <a:cs typeface="Times New Roman" panose="02020603050405020304" pitchFamily="18" charset="0"/>
              </a:rPr>
              <a:t>PC/</a:t>
            </a:r>
            <a:r>
              <a:rPr lang="en-US" sz="1000" spc="25" dirty="0">
                <a:latin typeface="Times New Roman" panose="02020603050405020304" pitchFamily="18" charset="0"/>
                <a:cs typeface="Times New Roman" panose="02020603050405020304" pitchFamily="18" charset="0"/>
              </a:rPr>
              <a:t>ABS</a:t>
            </a:r>
            <a:endParaRPr lang="en-US" sz="1000" dirty="0">
              <a:latin typeface="Times New Roman" panose="02020603050405020304" pitchFamily="18" charset="0"/>
              <a:cs typeface="Times New Roman" panose="02020603050405020304" pitchFamily="18" charset="0"/>
            </a:endParaRPr>
          </a:p>
          <a:p>
            <a:pPr marL="184150" indent="-171450" algn="just">
              <a:spcBef>
                <a:spcPts val="13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sắc</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vi-VN" sz="1000" spc="30" dirty="0">
                <a:latin typeface="Times New Roman" panose="02020603050405020304" pitchFamily="18" charset="0"/>
                <a:cs typeface="Times New Roman" panose="02020603050405020304" pitchFamily="18" charset="0"/>
              </a:rPr>
              <a:t>trắng, </a:t>
            </a:r>
            <a:r>
              <a:rPr lang="en-US" sz="1000" spc="30" dirty="0" err="1">
                <a:latin typeface="Times New Roman" panose="02020603050405020304" pitchFamily="18" charset="0"/>
                <a:cs typeface="Times New Roman" panose="02020603050405020304" pitchFamily="18" charset="0"/>
              </a:rPr>
              <a:t>vàng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sâm</a:t>
            </a:r>
            <a:r>
              <a:rPr lang="en-US" sz="1000" spc="30" dirty="0">
                <a:latin typeface="Times New Roman" panose="02020603050405020304" pitchFamily="18" charset="0"/>
                <a:cs typeface="Times New Roman" panose="02020603050405020304" pitchFamily="18" charset="0"/>
              </a:rPr>
              <a:t> </a:t>
            </a:r>
            <a:r>
              <a:rPr lang="vi-VN" sz="1000" spc="30" dirty="0">
                <a:latin typeface="Times New Roman" panose="02020603050405020304" pitchFamily="18" charset="0"/>
                <a:cs typeface="Times New Roman" panose="02020603050405020304" pitchFamily="18" charset="0"/>
              </a:rPr>
              <a:t>panh,</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đen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cácbon</a:t>
            </a:r>
            <a:endParaRPr lang="en-US" sz="1000" spc="3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298450" y="2714625"/>
            <a:ext cx="201625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a:latin typeface="Times New Roman" panose="02020603050405020304" pitchFamily="18" charset="0"/>
                <a:cs typeface="Times New Roman" panose="02020603050405020304" pitchFamily="18" charset="0"/>
              </a:rPr>
              <a:t>1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45" dirty="0">
                <a:latin typeface="Times New Roman" panose="02020603050405020304" pitchFamily="18" charset="0"/>
                <a:cs typeface="Times New Roman" panose="02020603050405020304" pitchFamily="18" charset="0"/>
                <a:sym typeface="+mn-ea"/>
              </a:rPr>
              <a:t>ZY-ZCSWAPW-S1311-0</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41" name="object 11"/>
          <p:cNvSpPr txBox="1"/>
          <p:nvPr/>
        </p:nvSpPr>
        <p:spPr>
          <a:xfrm>
            <a:off x="2336402" y="4107272"/>
            <a:ext cx="1470705" cy="30392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ngữ</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cảnh</a:t>
            </a:r>
            <a:r>
              <a:rPr lang="en-US" sz="1000" b="1" spc="5" dirty="0">
                <a:uFill>
                  <a:solidFill>
                    <a:srgbClr val="3E3A39"/>
                  </a:solidFill>
                </a:uFill>
                <a:latin typeface="Times New Roman" panose="02020603050405020304" pitchFamily="18" charset="0"/>
                <a:cs typeface="Times New Roman" panose="02020603050405020304" pitchFamily="18" charset="0"/>
              </a:rPr>
              <a:t> 4 nút</a:t>
            </a:r>
          </a:p>
          <a:p>
            <a:pPr marL="12700" algn="ctr">
              <a:lnSpc>
                <a:spcPct val="100000"/>
              </a:lnSpc>
              <a:spcBef>
                <a:spcPts val="110"/>
              </a:spcBef>
            </a:pPr>
            <a:r>
              <a:rPr sz="800" spc="20" dirty="0">
                <a:latin typeface="Times New Roman" panose="02020603050405020304" pitchFamily="18" charset="0"/>
                <a:cs typeface="Times New Roman" panose="02020603050405020304" pitchFamily="18" charset="0"/>
              </a:rPr>
              <a:t>ZY-ZRCFBPW-S4140-0</a:t>
            </a:r>
            <a:endParaRPr sz="800" dirty="0">
              <a:latin typeface="Times New Roman" panose="02020603050405020304" pitchFamily="18" charset="0"/>
              <a:cs typeface="Times New Roman" panose="02020603050405020304" pitchFamily="18" charset="0"/>
            </a:endParaRPr>
          </a:p>
        </p:txBody>
      </p:sp>
      <p:sp>
        <p:nvSpPr>
          <p:cNvPr id="42" name="object 15"/>
          <p:cNvSpPr/>
          <p:nvPr/>
        </p:nvSpPr>
        <p:spPr>
          <a:xfrm>
            <a:off x="2416059" y="4257553"/>
            <a:ext cx="1387591" cy="136871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6" name="object 14"/>
          <p:cNvSpPr txBox="1"/>
          <p:nvPr/>
        </p:nvSpPr>
        <p:spPr>
          <a:xfrm>
            <a:off x="374650" y="4100407"/>
            <a:ext cx="1737592"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điều</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chỉnh</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ánh</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sáng</a:t>
            </a:r>
            <a:endParaRPr lang="en-US" sz="1000" b="1" spc="5" dirty="0">
              <a:uFill>
                <a:solidFill>
                  <a:srgbClr val="3E3A39"/>
                </a:solidFill>
              </a:uFill>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ZY-ZCSFLPW-D1111-0</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sz="1200" b="1" dirty="0">
              <a:latin typeface="Times New Roman" panose="02020603050405020304" pitchFamily="18" charset="0"/>
              <a:cs typeface="Times New Roman" panose="02020603050405020304" pitchFamily="18" charset="0"/>
            </a:endParaRPr>
          </a:p>
        </p:txBody>
      </p:sp>
      <p:sp>
        <p:nvSpPr>
          <p:cNvPr id="43" name="object 12"/>
          <p:cNvSpPr txBox="1">
            <a:spLocks noGrp="1"/>
          </p:cNvSpPr>
          <p:nvPr>
            <p:ph type="title"/>
          </p:nvPr>
        </p:nvSpPr>
        <p:spPr>
          <a:xfrm>
            <a:off x="496104" y="1039309"/>
            <a:ext cx="3040640" cy="260328"/>
          </a:xfrm>
          <a:prstGeom prst="rect">
            <a:avLst/>
          </a:prstGeom>
        </p:spPr>
        <p:txBody>
          <a:bodyPr vert="horz" wrap="square" lIns="0" tIns="13970" rIns="0" bIns="0" rtlCol="0">
            <a:spAutoFit/>
          </a:bodyPr>
          <a:lstStyle/>
          <a:p>
            <a:pPr marL="12700">
              <a:lnSpc>
                <a:spcPct val="100000"/>
              </a:lnSpc>
              <a:spcBef>
                <a:spcPts val="110"/>
              </a:spcBef>
            </a:pPr>
            <a:r>
              <a:rPr lang="en-US" sz="1600" b="1" spc="5" dirty="0">
                <a:solidFill>
                  <a:schemeClr val="tx1"/>
                </a:solidFill>
                <a:latin typeface="Times New Roman" panose="02020603050405020304" pitchFamily="18" charset="0"/>
                <a:cs typeface="Times New Roman" panose="02020603050405020304" pitchFamily="18" charset="0"/>
              </a:rPr>
              <a:t>5.1 </a:t>
            </a:r>
            <a:r>
              <a:rPr lang="en-US" sz="1600" b="1" spc="5" dirty="0" err="1">
                <a:solidFill>
                  <a:schemeClr val="tx1"/>
                </a:solidFill>
                <a:latin typeface="Times New Roman" panose="02020603050405020304" pitchFamily="18" charset="0"/>
                <a:cs typeface="Times New Roman" panose="02020603050405020304" pitchFamily="18" charset="0"/>
              </a:rPr>
              <a:t>Dòng</a:t>
            </a:r>
            <a:r>
              <a:rPr lang="en-US" sz="1600" b="1" spc="5" dirty="0">
                <a:solidFill>
                  <a:schemeClr val="tx1"/>
                </a:solidFill>
                <a:latin typeface="Times New Roman" panose="02020603050405020304" pitchFamily="18" charset="0"/>
                <a:cs typeface="Times New Roman" panose="02020603050405020304" pitchFamily="18" charset="0"/>
              </a:rPr>
              <a:t> </a:t>
            </a:r>
            <a:r>
              <a:rPr lang="en-US" sz="1600" b="1" spc="5" dirty="0" err="1">
                <a:solidFill>
                  <a:schemeClr val="tx1"/>
                </a:solidFill>
                <a:latin typeface="Times New Roman" panose="02020603050405020304" pitchFamily="18" charset="0"/>
                <a:cs typeface="Times New Roman" panose="02020603050405020304" pitchFamily="18" charset="0"/>
              </a:rPr>
              <a:t>sản</a:t>
            </a:r>
            <a:r>
              <a:rPr lang="en-US" sz="1600" b="1" spc="5" dirty="0">
                <a:solidFill>
                  <a:schemeClr val="tx1"/>
                </a:solidFill>
                <a:latin typeface="Times New Roman" panose="02020603050405020304" pitchFamily="18" charset="0"/>
                <a:cs typeface="Times New Roman" panose="02020603050405020304" pitchFamily="18" charset="0"/>
              </a:rPr>
              <a:t> </a:t>
            </a:r>
            <a:r>
              <a:rPr lang="en-US" sz="1600" b="1" spc="5" dirty="0" err="1">
                <a:solidFill>
                  <a:schemeClr val="tx1"/>
                </a:solidFill>
                <a:latin typeface="Times New Roman" panose="02020603050405020304" pitchFamily="18" charset="0"/>
                <a:cs typeface="Times New Roman" panose="02020603050405020304" pitchFamily="18" charset="0"/>
              </a:rPr>
              <a:t>phẩm</a:t>
            </a:r>
            <a:r>
              <a:rPr lang="en-US" sz="1600" b="1" spc="5" dirty="0">
                <a:solidFill>
                  <a:schemeClr val="tx1"/>
                </a:solidFill>
                <a:latin typeface="Times New Roman" panose="02020603050405020304" pitchFamily="18" charset="0"/>
                <a:cs typeface="Times New Roman" panose="02020603050405020304" pitchFamily="18" charset="0"/>
              </a:rPr>
              <a:t> Salute</a:t>
            </a:r>
            <a:endParaRPr sz="1600" b="1" spc="5"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16472" y="657225"/>
            <a:ext cx="4293563" cy="400110"/>
          </a:xfrm>
          <a:prstGeom prst="rect">
            <a:avLst/>
          </a:prstGeom>
          <a:noFill/>
        </p:spPr>
        <p:txBody>
          <a:bodyPr wrap="square" rtlCol="0">
            <a:spAutoFit/>
          </a:bodyPr>
          <a:lstStyle/>
          <a:p>
            <a:r>
              <a:rPr lang="en-US" sz="2000" b="1" dirty="0">
                <a:solidFill>
                  <a:srgbClr val="92D050"/>
                </a:solidFill>
                <a:latin typeface="Times New Roman" panose="02020603050405020304" pitchFamily="18" charset="0"/>
                <a:cs typeface="Times New Roman" panose="02020603050405020304" pitchFamily="18" charset="0"/>
              </a:rPr>
              <a:t>5. </a:t>
            </a:r>
            <a:r>
              <a:rPr lang="en-US" sz="2000" b="1" dirty="0" err="1">
                <a:solidFill>
                  <a:srgbClr val="92D050"/>
                </a:solidFill>
                <a:latin typeface="Times New Roman" panose="02020603050405020304" pitchFamily="18" charset="0"/>
                <a:cs typeface="Times New Roman" panose="02020603050405020304" pitchFamily="18" charset="0"/>
              </a:rPr>
              <a:t>Hệ</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thống</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chiếu</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sáng</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thông</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minh</a:t>
            </a:r>
            <a:endParaRPr lang="en-US" sz="2000" b="1" dirty="0">
              <a:solidFill>
                <a:srgbClr val="92D050"/>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434" y="3040375"/>
            <a:ext cx="1011663" cy="940979"/>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56" y="3064254"/>
            <a:ext cx="1002998" cy="953523"/>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7928" y="3047212"/>
            <a:ext cx="1002997" cy="951682"/>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7003" y="4185387"/>
            <a:ext cx="1240110" cy="1240526"/>
          </a:xfrm>
          <a:prstGeom prst="rect">
            <a:avLst/>
          </a:prstGeom>
        </p:spPr>
      </p:pic>
      <p:sp>
        <p:nvSpPr>
          <p:cNvPr id="26" name="object 11"/>
          <p:cNvSpPr txBox="1"/>
          <p:nvPr/>
        </p:nvSpPr>
        <p:spPr>
          <a:xfrm>
            <a:off x="4270309" y="4109932"/>
            <a:ext cx="1438341" cy="291105"/>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rèm</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cửa</a:t>
            </a:r>
            <a:r>
              <a:rPr lang="en-US" sz="1000" b="1" spc="5" dirty="0">
                <a:uFill>
                  <a:solidFill>
                    <a:srgbClr val="3E3A39"/>
                  </a:solidFill>
                </a:uFill>
                <a:latin typeface="Times New Roman" panose="02020603050405020304" pitchFamily="18" charset="0"/>
                <a:cs typeface="Times New Roman" panose="02020603050405020304" pitchFamily="18" charset="0"/>
              </a:rPr>
              <a:t> 1 </a:t>
            </a:r>
            <a:r>
              <a:rPr lang="en-US" sz="1000" b="1" spc="5" dirty="0" err="1">
                <a:uFill>
                  <a:solidFill>
                    <a:srgbClr val="3E3A39"/>
                  </a:solidFill>
                </a:uFill>
                <a:latin typeface="Times New Roman" panose="02020603050405020304" pitchFamily="18" charset="0"/>
                <a:cs typeface="Times New Roman" panose="02020603050405020304" pitchFamily="18" charset="0"/>
              </a:rPr>
              <a:t>nút</a:t>
            </a:r>
            <a:endParaRPr lang="en-US" sz="1000" b="1" spc="5" dirty="0">
              <a:uFill>
                <a:solidFill>
                  <a:srgbClr val="3E3A39"/>
                </a:solidFill>
              </a:uFill>
              <a:latin typeface="Times New Roman" panose="02020603050405020304" pitchFamily="18" charset="0"/>
              <a:cs typeface="Times New Roman" panose="02020603050405020304" pitchFamily="18" charset="0"/>
            </a:endParaRPr>
          </a:p>
          <a:p>
            <a:pPr algn="ctr"/>
            <a:r>
              <a:rPr lang="en-US" sz="800" dirty="0">
                <a:latin typeface="Times New Roman" panose="02020603050405020304" pitchFamily="18" charset="0"/>
                <a:cs typeface="Times New Roman" panose="02020603050405020304" pitchFamily="18" charset="0"/>
              </a:rPr>
              <a:t>ZY-ZCCFNPW-C121111-0</a:t>
            </a:r>
          </a:p>
        </p:txBody>
      </p:sp>
      <p:pic>
        <p:nvPicPr>
          <p:cNvPr id="4" name="Picture 3"/>
          <p:cNvPicPr>
            <a:picLocks noChangeAspect="1"/>
          </p:cNvPicPr>
          <p:nvPr/>
        </p:nvPicPr>
        <p:blipFill rotWithShape="1">
          <a:blip r:embed="rId8" cstate="print">
            <a:extLst>
              <a:ext uri="{28A0092B-C50C-407E-A947-70E740481C1C}">
                <a14:useLocalDpi xmlns:a14="http://schemas.microsoft.com/office/drawing/2010/main" val="0"/>
              </a:ext>
            </a:extLst>
          </a:blip>
          <a:srcRect t="11871" r="7514" b="10166"/>
          <a:stretch>
            <a:fillRect/>
          </a:stretch>
        </p:blipFill>
        <p:spPr>
          <a:xfrm>
            <a:off x="560770" y="4391946"/>
            <a:ext cx="1240110" cy="1071504"/>
          </a:xfrm>
          <a:prstGeom prst="rect">
            <a:avLst/>
          </a:prstGeom>
        </p:spPr>
      </p:pic>
      <p:sp>
        <p:nvSpPr>
          <p:cNvPr id="6" name="object 13"/>
          <p:cNvSpPr txBox="1"/>
          <p:nvPr/>
        </p:nvSpPr>
        <p:spPr>
          <a:xfrm>
            <a:off x="2355850" y="2715795"/>
            <a:ext cx="1563910"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2</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45" dirty="0">
                <a:latin typeface="Times New Roman" panose="02020603050405020304" pitchFamily="18" charset="0"/>
                <a:cs typeface="Times New Roman" panose="02020603050405020304" pitchFamily="18" charset="0"/>
                <a:sym typeface="+mn-ea"/>
              </a:rPr>
              <a:t>ZY-ZCSWAPW-S1311-0</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8" name="object 13"/>
          <p:cNvSpPr txBox="1"/>
          <p:nvPr/>
        </p:nvSpPr>
        <p:spPr>
          <a:xfrm>
            <a:off x="4184650" y="2712516"/>
            <a:ext cx="156390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3</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45" dirty="0">
                <a:latin typeface="Times New Roman" panose="02020603050405020304" pitchFamily="18" charset="0"/>
                <a:cs typeface="Times New Roman" panose="02020603050405020304" pitchFamily="18" charset="0"/>
                <a:sym typeface="+mn-ea"/>
              </a:rPr>
              <a:t>ZY-ZCSWAPW-S1311-0</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62396" y="4224710"/>
            <a:ext cx="1475737" cy="1440944"/>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80426" y="2824157"/>
            <a:ext cx="1430514" cy="1430514"/>
          </a:xfrm>
          <a:prstGeom prst="rect">
            <a:avLst/>
          </a:prstGeom>
        </p:spPr>
      </p:pic>
      <p:pic>
        <p:nvPicPr>
          <p:cNvPr id="25" name="Picture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71629" y="2817086"/>
            <a:ext cx="1430513" cy="1430513"/>
          </a:xfrm>
          <a:prstGeom prst="rect">
            <a:avLst/>
          </a:prstGeom>
        </p:spPr>
      </p:pic>
      <p:sp>
        <p:nvSpPr>
          <p:cNvPr id="27" name="object 19"/>
          <p:cNvSpPr txBox="1"/>
          <p:nvPr/>
        </p:nvSpPr>
        <p:spPr>
          <a:xfrm>
            <a:off x="4946650" y="1017983"/>
            <a:ext cx="3235459" cy="260328"/>
          </a:xfrm>
          <a:prstGeom prst="rect">
            <a:avLst/>
          </a:prstGeom>
        </p:spPr>
        <p:txBody>
          <a:bodyPr vert="horz" wrap="square" lIns="0" tIns="13970" rIns="0" bIns="0" rtlCol="0">
            <a:spAutoFit/>
          </a:bodyPr>
          <a:lstStyle>
            <a:lvl1pPr>
              <a:defRPr sz="1400">
                <a:solidFill>
                  <a:srgbClr val="92D050"/>
                </a:solidFill>
                <a:latin typeface="Times New Roman" panose="02020603050405020304" pitchFamily="18" charset="0"/>
                <a:ea typeface="+mj-ea"/>
                <a:cs typeface="Times New Roman" panose="02020603050405020304" pitchFamily="18" charset="0"/>
              </a:defRPr>
            </a:lvl1pPr>
          </a:lstStyle>
          <a:p>
            <a:pPr marL="12700">
              <a:spcBef>
                <a:spcPts val="110"/>
              </a:spcBef>
            </a:pPr>
            <a:r>
              <a:rPr lang="en-US" sz="1600" b="1" kern="0" spc="5" dirty="0">
                <a:solidFill>
                  <a:schemeClr val="tx1"/>
                </a:solidFill>
              </a:rPr>
              <a:t>5.2 </a:t>
            </a:r>
            <a:r>
              <a:rPr lang="en-US" sz="1600" b="1" kern="0" spc="5" dirty="0" err="1">
                <a:solidFill>
                  <a:schemeClr val="tx1"/>
                </a:solidFill>
              </a:rPr>
              <a:t>Dòng</a:t>
            </a:r>
            <a:r>
              <a:rPr lang="en-US" sz="1600" b="1" kern="0" spc="5" dirty="0">
                <a:solidFill>
                  <a:schemeClr val="tx1"/>
                </a:solidFill>
              </a:rPr>
              <a:t> </a:t>
            </a:r>
            <a:r>
              <a:rPr lang="en-US" sz="1600" b="1" kern="0" spc="5" dirty="0" err="1">
                <a:solidFill>
                  <a:schemeClr val="tx1"/>
                </a:solidFill>
              </a:rPr>
              <a:t>sản</a:t>
            </a:r>
            <a:r>
              <a:rPr lang="en-US" sz="1600" b="1" kern="0" spc="5" dirty="0">
                <a:solidFill>
                  <a:schemeClr val="tx1"/>
                </a:solidFill>
              </a:rPr>
              <a:t> </a:t>
            </a:r>
            <a:r>
              <a:rPr lang="en-US" sz="1600" b="1" kern="0" spc="5" dirty="0" err="1">
                <a:solidFill>
                  <a:schemeClr val="tx1"/>
                </a:solidFill>
              </a:rPr>
              <a:t>phẩm</a:t>
            </a:r>
            <a:r>
              <a:rPr lang="en-US" sz="1600" b="1" kern="0" spc="5" dirty="0">
                <a:solidFill>
                  <a:schemeClr val="tx1"/>
                </a:solidFill>
              </a:rPr>
              <a:t> Metallic</a:t>
            </a:r>
          </a:p>
        </p:txBody>
      </p:sp>
      <p:sp>
        <p:nvSpPr>
          <p:cNvPr id="29" name="object 14"/>
          <p:cNvSpPr txBox="1"/>
          <p:nvPr/>
        </p:nvSpPr>
        <p:spPr>
          <a:xfrm>
            <a:off x="5081416" y="1390525"/>
            <a:ext cx="4159562" cy="1324722"/>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en-US" sz="1000" spc="25" dirty="0">
                <a:latin typeface="Times New Roman" panose="02020603050405020304" pitchFamily="18" charset="0"/>
                <a:cs typeface="Times New Roman" panose="02020603050405020304" pitchFamily="18" charset="0"/>
              </a:rPr>
              <a:t>Giao </a:t>
            </a:r>
            <a:r>
              <a:rPr lang="en-US" sz="1000" spc="25" dirty="0" err="1">
                <a:latin typeface="Times New Roman" panose="02020603050405020304" pitchFamily="18" charset="0"/>
                <a:cs typeface="Times New Roman" panose="02020603050405020304" pitchFamily="18" charset="0"/>
              </a:rPr>
              <a:t>thức</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truyền</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thông</a:t>
            </a:r>
            <a:r>
              <a:rPr lang="en-US" sz="1000" spc="25" dirty="0">
                <a:latin typeface="Times New Roman" panose="02020603050405020304" pitchFamily="18" charset="0"/>
                <a:cs typeface="Times New Roman" panose="02020603050405020304" pitchFamily="18" charset="0"/>
              </a:rPr>
              <a:t>: ZigBee</a:t>
            </a:r>
          </a:p>
          <a:p>
            <a:pPr marL="184150" indent="-171450">
              <a:lnSpc>
                <a:spcPct val="100000"/>
              </a:lnSpc>
              <a:spcBef>
                <a:spcPts val="130"/>
              </a:spcBef>
              <a:buFont typeface="Arial" panose="020B0604020202020204" pitchFamily="34" charset="0"/>
              <a:buChar char="•"/>
            </a:pPr>
            <a:r>
              <a:rPr lang="en-US" sz="1000" spc="25" dirty="0" err="1">
                <a:latin typeface="Times New Roman" panose="02020603050405020304" pitchFamily="18" charset="0"/>
                <a:cs typeface="Times New Roman" panose="02020603050405020304" pitchFamily="18" charset="0"/>
              </a:rPr>
              <a:t>Điện</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nguồn</a:t>
            </a:r>
            <a:r>
              <a:rPr lang="en-US" sz="1000" spc="25" dirty="0">
                <a:latin typeface="Times New Roman" panose="02020603050405020304" pitchFamily="18" charset="0"/>
                <a:cs typeface="Times New Roman" panose="02020603050405020304" pitchFamily="18" charset="0"/>
              </a:rPr>
              <a:t>: </a:t>
            </a:r>
            <a:r>
              <a:rPr sz="1000" spc="20" dirty="0">
                <a:latin typeface="Times New Roman" panose="02020603050405020304" pitchFamily="18" charset="0"/>
                <a:cs typeface="Times New Roman" panose="02020603050405020304" pitchFamily="18" charset="0"/>
              </a:rPr>
              <a:t>100-240V</a:t>
            </a:r>
            <a:r>
              <a:rPr sz="1000" spc="-40" dirty="0">
                <a:latin typeface="Times New Roman" panose="02020603050405020304" pitchFamily="18" charset="0"/>
                <a:cs typeface="Times New Roman" panose="02020603050405020304" pitchFamily="18" charset="0"/>
              </a:rPr>
              <a:t> </a:t>
            </a:r>
            <a:r>
              <a:rPr sz="1000" spc="20" dirty="0">
                <a:latin typeface="Times New Roman" panose="02020603050405020304" pitchFamily="18" charset="0"/>
                <a:cs typeface="Times New Roman" panose="02020603050405020304" pitchFamily="18" charset="0"/>
              </a:rPr>
              <a:t>AC，50/60Hz</a:t>
            </a:r>
            <a:endParaRPr lang="vi-VN" sz="10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vi-VN" sz="1000" spc="20" dirty="0">
                <a:latin typeface="Times New Roman" panose="02020603050405020304" pitchFamily="18" charset="0"/>
                <a:cs typeface="Times New Roman" panose="02020603050405020304" pitchFamily="18" charset="0"/>
              </a:rPr>
              <a:t>T</a:t>
            </a:r>
            <a:r>
              <a:rPr lang="en-US" sz="1000" spc="20" dirty="0" err="1">
                <a:latin typeface="Times New Roman" panose="02020603050405020304" pitchFamily="18" charset="0"/>
                <a:cs typeface="Times New Roman" panose="02020603050405020304" pitchFamily="18" charset="0"/>
              </a:rPr>
              <a:t>ổn</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hao</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công</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suất</a:t>
            </a:r>
            <a:r>
              <a:rPr lang="en-US" sz="1000" spc="20" dirty="0">
                <a:latin typeface="Times New Roman" panose="02020603050405020304" pitchFamily="18" charset="0"/>
                <a:cs typeface="Times New Roman" panose="02020603050405020304" pitchFamily="18" charset="0"/>
              </a:rPr>
              <a:t>: </a:t>
            </a:r>
            <a:r>
              <a:rPr sz="1000" spc="20" dirty="0">
                <a:latin typeface="Times New Roman" panose="02020603050405020304" pitchFamily="18" charset="0"/>
                <a:cs typeface="Times New Roman" panose="02020603050405020304" pitchFamily="18" charset="0"/>
              </a:rPr>
              <a:t>≤0.05W</a:t>
            </a:r>
            <a:endParaRPr lang="vi-VN" sz="10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vi-VN" sz="1000" spc="20" dirty="0">
                <a:latin typeface="Times New Roman" panose="02020603050405020304" pitchFamily="18" charset="0"/>
                <a:cs typeface="Times New Roman" panose="02020603050405020304" pitchFamily="18" charset="0"/>
              </a:rPr>
              <a:t>Phạm vi truyền tín hiệu: 100m</a:t>
            </a:r>
          </a:p>
          <a:p>
            <a:pPr marL="184150" indent="-171450">
              <a:spcBef>
                <a:spcPts val="130"/>
              </a:spcBef>
              <a:buFont typeface="Arial" panose="020B0604020202020204" pitchFamily="34" charset="0"/>
              <a:buChar char="•"/>
            </a:pPr>
            <a:r>
              <a:rPr lang="vi-VN" sz="1000" spc="20" dirty="0">
                <a:latin typeface="Times New Roman" panose="02020603050405020304" pitchFamily="18" charset="0"/>
                <a:cs typeface="Times New Roman" panose="02020603050405020304" pitchFamily="18" charset="0"/>
              </a:rPr>
              <a:t>Cấp độ chống cháy: UL94 - V0</a:t>
            </a:r>
            <a:endParaRPr lang="en-US" sz="10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Chất</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liệu</a:t>
            </a:r>
            <a:r>
              <a:rPr lang="en-US" sz="1000" spc="30" dirty="0">
                <a:latin typeface="Times New Roman" panose="02020603050405020304" pitchFamily="18" charset="0"/>
                <a:cs typeface="Times New Roman" panose="02020603050405020304" pitchFamily="18" charset="0"/>
              </a:rPr>
              <a:t>: PC+ </a:t>
            </a:r>
            <a:r>
              <a:rPr lang="en-US" sz="1000" spc="30" dirty="0" err="1">
                <a:latin typeface="Times New Roman" panose="02020603050405020304" pitchFamily="18" charset="0"/>
                <a:cs typeface="Times New Roman" panose="02020603050405020304" pitchFamily="18" charset="0"/>
              </a:rPr>
              <a:t>nhôm</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hàng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không</a:t>
            </a:r>
            <a:r>
              <a:rPr lang="en-US" sz="1000" spc="30" dirty="0">
                <a:latin typeface="Times New Roman" panose="02020603050405020304" pitchFamily="18" charset="0"/>
                <a:cs typeface="Times New Roman" panose="02020603050405020304" pitchFamily="18" charset="0"/>
              </a:rPr>
              <a:t> </a:t>
            </a:r>
          </a:p>
          <a:p>
            <a:pPr marL="184150" indent="-171450">
              <a:lnSpc>
                <a:spcPct val="100000"/>
              </a:lnSpc>
              <a:spcBef>
                <a:spcPts val="13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sắc</a:t>
            </a:r>
            <a:r>
              <a:rPr lang="en-US" sz="1000" spc="30" dirty="0">
                <a:latin typeface="Times New Roman" panose="02020603050405020304" pitchFamily="18" charset="0"/>
                <a:cs typeface="Times New Roman" panose="02020603050405020304" pitchFamily="18" charset="0"/>
              </a:rPr>
              <a:t>: </a:t>
            </a:r>
            <a:r>
              <a:rPr lang="vi-VN" sz="1000" spc="30" dirty="0">
                <a:latin typeface="Times New Roman" panose="02020603050405020304" pitchFamily="18" charset="0"/>
                <a:cs typeface="Times New Roman" panose="02020603050405020304" pitchFamily="18" charset="0"/>
              </a:rPr>
              <a:t>bạc, </a:t>
            </a:r>
            <a:r>
              <a:rPr lang="en-US" sz="1000" spc="30" dirty="0" err="1">
                <a:latin typeface="Times New Roman" panose="02020603050405020304" pitchFamily="18" charset="0"/>
                <a:cs typeface="Times New Roman" panose="02020603050405020304" pitchFamily="18" charset="0"/>
              </a:rPr>
              <a:t>ghi</a:t>
            </a:r>
            <a:r>
              <a:rPr lang="en-US" sz="1000" spc="30" dirty="0">
                <a:latin typeface="Times New Roman" panose="02020603050405020304" pitchFamily="18" charset="0"/>
                <a:cs typeface="Times New Roman" panose="02020603050405020304" pitchFamily="18" charset="0"/>
              </a:rPr>
              <a:t> </a:t>
            </a:r>
            <a:r>
              <a:rPr lang="vi-VN" sz="1000" spc="30" dirty="0">
                <a:latin typeface="Times New Roman" panose="02020603050405020304" pitchFamily="18" charset="0"/>
                <a:cs typeface="Times New Roman" panose="02020603050405020304" pitchFamily="18" charset="0"/>
              </a:rPr>
              <a:t>xám, </a:t>
            </a:r>
            <a:r>
              <a:rPr lang="en-US" sz="1000" spc="30" dirty="0" err="1">
                <a:latin typeface="Times New Roman" panose="02020603050405020304" pitchFamily="18" charset="0"/>
                <a:cs typeface="Times New Roman" panose="02020603050405020304" pitchFamily="18" charset="0"/>
              </a:rPr>
              <a:t>vàng</a:t>
            </a:r>
            <a:r>
              <a:rPr lang="en-US" sz="1000" spc="30" dirty="0">
                <a:latin typeface="Times New Roman" panose="02020603050405020304" pitchFamily="18" charset="0"/>
                <a:cs typeface="Times New Roman" panose="02020603050405020304" pitchFamily="18" charset="0"/>
              </a:rPr>
              <a:t> </a:t>
            </a:r>
            <a:r>
              <a:rPr lang="vi-VN" sz="1000" spc="30" dirty="0">
                <a:latin typeface="Times New Roman" panose="02020603050405020304" pitchFamily="18" charset="0"/>
                <a:cs typeface="Times New Roman" panose="02020603050405020304" pitchFamily="18" charset="0"/>
              </a:rPr>
              <a:t>hồng, </a:t>
            </a:r>
            <a:r>
              <a:rPr lang="en-US" sz="1000" spc="30" dirty="0" err="1">
                <a:latin typeface="Times New Roman" panose="02020603050405020304" pitchFamily="18" charset="0"/>
                <a:cs typeface="Times New Roman" panose="02020603050405020304" pitchFamily="18" charset="0"/>
              </a:rPr>
              <a:t>vàng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sâm</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panh</a:t>
            </a:r>
            <a:r>
              <a:rPr lang="en-US" sz="1000" spc="30" dirty="0">
                <a:latin typeface="Times New Roman" panose="02020603050405020304" pitchFamily="18" charset="0"/>
                <a:cs typeface="Times New Roman" panose="02020603050405020304" pitchFamily="18" charset="0"/>
              </a:rPr>
              <a:t> </a:t>
            </a:r>
            <a:endParaRPr sz="1000" dirty="0">
              <a:latin typeface="Times New Roman" panose="02020603050405020304" pitchFamily="18" charset="0"/>
              <a:cs typeface="Times New Roman" panose="02020603050405020304" pitchFamily="18" charset="0"/>
            </a:endParaRPr>
          </a:p>
          <a:p>
            <a:pPr marL="311150">
              <a:lnSpc>
                <a:spcPct val="100000"/>
              </a:lnSpc>
              <a:tabLst>
                <a:tab pos="1100455" algn="l"/>
                <a:tab pos="1871980" algn="l"/>
              </a:tabLst>
            </a:pPr>
            <a:r>
              <a:rPr sz="1000" spc="30" dirty="0">
                <a:latin typeface="Times New Roman" panose="02020603050405020304" pitchFamily="18" charset="0"/>
                <a:cs typeface="Times New Roman" panose="02020603050405020304" pitchFamily="18" charset="0"/>
              </a:rPr>
              <a:t>		</a:t>
            </a:r>
            <a:endParaRPr sz="1000" dirty="0">
              <a:latin typeface="Times New Roman" panose="02020603050405020304" pitchFamily="18" charset="0"/>
              <a:cs typeface="Times New Roman" panose="02020603050405020304" pitchFamily="18" charset="0"/>
            </a:endParaRPr>
          </a:p>
        </p:txBody>
      </p:sp>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l="32083" t="18787" r="32330" b="16774"/>
          <a:stretch>
            <a:fillRect/>
          </a:stretch>
        </p:blipFill>
        <p:spPr>
          <a:xfrm>
            <a:off x="8034066" y="4401799"/>
            <a:ext cx="999239" cy="1002183"/>
          </a:xfrm>
          <a:prstGeom prst="rect">
            <a:avLst/>
          </a:prstGeom>
        </p:spPr>
      </p:pic>
      <p:sp>
        <p:nvSpPr>
          <p:cNvPr id="33" name="object 13"/>
          <p:cNvSpPr txBox="1"/>
          <p:nvPr/>
        </p:nvSpPr>
        <p:spPr>
          <a:xfrm>
            <a:off x="5784850" y="2712516"/>
            <a:ext cx="201625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a:latin typeface="Times New Roman" panose="02020603050405020304" pitchFamily="18" charset="0"/>
                <a:cs typeface="Times New Roman" panose="02020603050405020304" pitchFamily="18" charset="0"/>
              </a:rPr>
              <a:t>1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dirty="0">
                <a:latin typeface="Times New Roman" panose="02020603050405020304" pitchFamily="18" charset="0"/>
                <a:cs typeface="Times New Roman" panose="02020603050405020304" pitchFamily="18" charset="0"/>
              </a:rPr>
              <a:t>WL-ZCSWAPWA-S1311-0 </a:t>
            </a: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35" name="object 13"/>
          <p:cNvSpPr txBox="1"/>
          <p:nvPr/>
        </p:nvSpPr>
        <p:spPr>
          <a:xfrm>
            <a:off x="7461250" y="2712515"/>
            <a:ext cx="201625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2</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dirty="0">
                <a:latin typeface="Times New Roman" panose="02020603050405020304" pitchFamily="18" charset="0"/>
                <a:cs typeface="Times New Roman" panose="02020603050405020304" pitchFamily="18" charset="0"/>
              </a:rPr>
              <a:t>WL-ZCSWAPWA-S1311-0 </a:t>
            </a: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55" name="object 13"/>
          <p:cNvSpPr txBox="1"/>
          <p:nvPr/>
        </p:nvSpPr>
        <p:spPr>
          <a:xfrm>
            <a:off x="5784850" y="4115051"/>
            <a:ext cx="201625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3</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dirty="0">
                <a:latin typeface="Times New Roman" panose="02020603050405020304" pitchFamily="18" charset="0"/>
                <a:cs typeface="Times New Roman" panose="02020603050405020304" pitchFamily="18" charset="0"/>
              </a:rPr>
              <a:t>WL-ZCSWAPWA-S1311-0 </a:t>
            </a: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57" name="object 13"/>
          <p:cNvSpPr txBox="1"/>
          <p:nvPr/>
        </p:nvSpPr>
        <p:spPr>
          <a:xfrm>
            <a:off x="7842250" y="4109932"/>
            <a:ext cx="130881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rèm</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cửa</a:t>
            </a:r>
            <a:endParaRPr lang="en-US" sz="1000" b="1" spc="5" dirty="0">
              <a:uFill>
                <a:solidFill>
                  <a:srgbClr val="3E3A39"/>
                </a:solidFill>
              </a:uFill>
              <a:latin typeface="Times New Roman" panose="02020603050405020304" pitchFamily="18" charset="0"/>
              <a:cs typeface="Times New Roman" panose="02020603050405020304" pitchFamily="18" charset="0"/>
            </a:endParaRPr>
          </a:p>
          <a:p>
            <a:pPr marL="12700" algn="ctr">
              <a:spcBef>
                <a:spcPts val="110"/>
              </a:spcBef>
            </a:pPr>
            <a:r>
              <a:rPr lang="en-US" sz="800" dirty="0">
                <a:latin typeface="Times New Roman" panose="02020603050405020304" pitchFamily="18" charset="0"/>
                <a:cs typeface="Times New Roman" panose="02020603050405020304" pitchFamily="18" charset="0"/>
              </a:rPr>
              <a:t>WL-ZCCWNWA-C111111-0</a:t>
            </a: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18" name="object 15"/>
          <p:cNvSpPr txBox="1"/>
          <p:nvPr/>
        </p:nvSpPr>
        <p:spPr>
          <a:xfrm>
            <a:off x="11239906" y="1039155"/>
            <a:ext cx="3884560" cy="506549"/>
          </a:xfrm>
          <a:prstGeom prst="rect">
            <a:avLst/>
          </a:prstGeom>
        </p:spPr>
        <p:txBody>
          <a:bodyPr vert="horz" wrap="square" lIns="0" tIns="13970" rIns="0" bIns="0" rtlCol="0">
            <a:spAutoFit/>
          </a:bodyPr>
          <a:lstStyle>
            <a:lvl1pPr>
              <a:defRPr>
                <a:latin typeface="+mj-lt"/>
                <a:ea typeface="+mj-ea"/>
                <a:cs typeface="+mj-cs"/>
              </a:defRPr>
            </a:lvl1pPr>
          </a:lstStyle>
          <a:p>
            <a:pPr marL="12700">
              <a:spcBef>
                <a:spcPts val="110"/>
              </a:spcBef>
            </a:pPr>
            <a:r>
              <a:rPr lang="en-US" sz="1600" b="1" kern="0" spc="5" dirty="0">
                <a:latin typeface="Times New Roman" panose="02020603050405020304" pitchFamily="18" charset="0"/>
                <a:cs typeface="Times New Roman" panose="02020603050405020304" pitchFamily="18" charset="0"/>
              </a:rPr>
              <a:t>5.3 </a:t>
            </a:r>
            <a:r>
              <a:rPr lang="en-US" sz="1600" b="1" kern="0" spc="5" dirty="0" err="1">
                <a:latin typeface="Times New Roman" panose="02020603050405020304" pitchFamily="18" charset="0"/>
                <a:cs typeface="Times New Roman" panose="02020603050405020304" pitchFamily="18" charset="0"/>
              </a:rPr>
              <a:t>Dòng</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sản</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phẩm</a:t>
            </a:r>
            <a:r>
              <a:rPr lang="en-US" sz="1600" b="1" kern="0" spc="5" dirty="0">
                <a:latin typeface="Times New Roman" panose="02020603050405020304" pitchFamily="18" charset="0"/>
                <a:cs typeface="Times New Roman" panose="02020603050405020304" pitchFamily="18" charset="0"/>
              </a:rPr>
              <a:t> VIVI</a:t>
            </a:r>
            <a:br>
              <a:rPr lang="en-US" sz="1600" b="1" kern="0" spc="20" dirty="0">
                <a:latin typeface="Times New Roman" panose="02020603050405020304" pitchFamily="18" charset="0"/>
                <a:cs typeface="Times New Roman" panose="02020603050405020304" pitchFamily="18" charset="0"/>
              </a:rPr>
            </a:br>
            <a:endParaRPr lang="en-US" sz="1600" b="1" kern="0" dirty="0">
              <a:latin typeface="Times New Roman" panose="02020603050405020304" pitchFamily="18" charset="0"/>
              <a:cs typeface="Times New Roman" panose="02020603050405020304" pitchFamily="18" charset="0"/>
            </a:endParaRPr>
          </a:p>
        </p:txBody>
      </p:sp>
      <p:sp>
        <p:nvSpPr>
          <p:cNvPr id="22" name="object 6"/>
          <p:cNvSpPr txBox="1"/>
          <p:nvPr/>
        </p:nvSpPr>
        <p:spPr>
          <a:xfrm>
            <a:off x="11300828" y="1395488"/>
            <a:ext cx="3339188" cy="1222129"/>
          </a:xfrm>
          <a:prstGeom prst="rect">
            <a:avLst/>
          </a:prstGeom>
        </p:spPr>
        <p:txBody>
          <a:bodyPr vert="horz" wrap="square" lIns="0" tIns="16510" rIns="0" bIns="0" rtlCol="0">
            <a:spAutoFit/>
          </a:bodyPr>
          <a:lstStyle/>
          <a:p>
            <a:pPr marL="306705" marR="492760" indent="-285750">
              <a:spcBef>
                <a:spcPts val="225"/>
              </a:spcBef>
              <a:buFont typeface="Arial" panose="020B0604020202020204" pitchFamily="34" charset="0"/>
              <a:buChar char="•"/>
            </a:pPr>
            <a:r>
              <a:rPr lang="en-US" sz="1000" spc="25" dirty="0">
                <a:latin typeface="Times New Roman" panose="02020603050405020304" pitchFamily="18" charset="0"/>
                <a:cs typeface="Times New Roman" panose="02020603050405020304" pitchFamily="18" charset="0"/>
              </a:rPr>
              <a:t>Giao </a:t>
            </a:r>
            <a:r>
              <a:rPr lang="en-US" sz="1000" spc="25" dirty="0" err="1">
                <a:latin typeface="Times New Roman" panose="02020603050405020304" pitchFamily="18" charset="0"/>
                <a:cs typeface="Times New Roman" panose="02020603050405020304" pitchFamily="18" charset="0"/>
              </a:rPr>
              <a:t>thức</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truyền</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thông</a:t>
            </a:r>
            <a:r>
              <a:rPr lang="en-US" sz="1000" spc="25" dirty="0">
                <a:latin typeface="Times New Roman" panose="02020603050405020304" pitchFamily="18" charset="0"/>
                <a:cs typeface="Times New Roman" panose="02020603050405020304" pitchFamily="18" charset="0"/>
              </a:rPr>
              <a:t>: ZigBee</a:t>
            </a:r>
          </a:p>
          <a:p>
            <a:pPr marL="306705" marR="492760" indent="-285750">
              <a:spcBef>
                <a:spcPts val="225"/>
              </a:spcBef>
              <a:buFont typeface="Arial" panose="020B0604020202020204" pitchFamily="34" charset="0"/>
              <a:buChar char="•"/>
            </a:pPr>
            <a:r>
              <a:rPr lang="en-US" sz="1000" spc="25" dirty="0" err="1">
                <a:latin typeface="Times New Roman" panose="02020603050405020304" pitchFamily="18" charset="0"/>
                <a:cs typeface="Times New Roman" panose="02020603050405020304" pitchFamily="18" charset="0"/>
              </a:rPr>
              <a:t>Điện</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nguồn</a:t>
            </a:r>
            <a:r>
              <a:rPr lang="en-US" sz="1000" spc="25" dirty="0">
                <a:latin typeface="Times New Roman" panose="02020603050405020304" pitchFamily="18" charset="0"/>
                <a:cs typeface="Times New Roman" panose="02020603050405020304" pitchFamily="18" charset="0"/>
              </a:rPr>
              <a:t>: 100~240V AC, 50/60Hz</a:t>
            </a:r>
          </a:p>
          <a:p>
            <a:pPr marL="306705" marR="492760" indent="-285750">
              <a:spcBef>
                <a:spcPts val="225"/>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Tổn hao công suất：</a:t>
            </a:r>
            <a:r>
              <a:rPr lang="vi-VN" sz="1000" spc="20" dirty="0">
                <a:latin typeface="Times New Roman" panose="02020603050405020304" pitchFamily="18" charset="0"/>
                <a:cs typeface="Times New Roman" panose="02020603050405020304" pitchFamily="18" charset="0"/>
              </a:rPr>
              <a:t>≤1.0W</a:t>
            </a:r>
          </a:p>
          <a:p>
            <a:pPr marL="306705" marR="492760" indent="-285750">
              <a:spcBef>
                <a:spcPts val="225"/>
              </a:spcBef>
              <a:buFont typeface="Arial" panose="020B0604020202020204" pitchFamily="34" charset="0"/>
              <a:buChar char="•"/>
            </a:pPr>
            <a:r>
              <a:rPr lang="vi-VN" sz="1000" spc="20" dirty="0">
                <a:latin typeface="Times New Roman" panose="02020603050405020304" pitchFamily="18" charset="0"/>
                <a:cs typeface="Times New Roman" panose="02020603050405020304" pitchFamily="18" charset="0"/>
              </a:rPr>
              <a:t>Phạm vi truyền tín hiệu: 100m</a:t>
            </a:r>
          </a:p>
          <a:p>
            <a:pPr marL="306705" marR="492760" indent="-285750">
              <a:spcBef>
                <a:spcPts val="225"/>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Chất</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liệu</a:t>
            </a:r>
            <a:r>
              <a:rPr lang="en-US" sz="1000" spc="30" dirty="0">
                <a:latin typeface="Times New Roman" panose="02020603050405020304" pitchFamily="18" charset="0"/>
                <a:cs typeface="Times New Roman" panose="02020603050405020304" pitchFamily="18" charset="0"/>
              </a:rPr>
              <a:t>:</a:t>
            </a:r>
            <a:r>
              <a:rPr lang="en-US" sz="1000" spc="25" dirty="0">
                <a:latin typeface="Times New Roman" panose="02020603050405020304" pitchFamily="18" charset="0"/>
                <a:cs typeface="Times New Roman" panose="02020603050405020304" pitchFamily="18" charset="0"/>
              </a:rPr>
              <a:t> </a:t>
            </a:r>
            <a:r>
              <a:rPr lang="vi-VN" sz="1000" spc="25" dirty="0">
                <a:latin typeface="Times New Roman" panose="02020603050405020304" pitchFamily="18" charset="0"/>
                <a:cs typeface="Times New Roman" panose="02020603050405020304" pitchFamily="18" charset="0"/>
              </a:rPr>
              <a:t>PC/ABS/kính cường lực</a:t>
            </a:r>
            <a:endParaRPr lang="en-US" sz="1000" spc="25" dirty="0">
              <a:latin typeface="Times New Roman" panose="02020603050405020304" pitchFamily="18" charset="0"/>
              <a:cs typeface="Times New Roman" panose="02020603050405020304" pitchFamily="18" charset="0"/>
            </a:endParaRPr>
          </a:p>
          <a:p>
            <a:pPr marL="306705" marR="492760" indent="-285750">
              <a:lnSpc>
                <a:spcPct val="100000"/>
              </a:lnSpc>
              <a:spcBef>
                <a:spcPts val="225"/>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Cấp</a:t>
            </a:r>
            <a:r>
              <a:rPr lang="en-US" sz="1000" spc="30" dirty="0">
                <a:latin typeface="Times New Roman" panose="02020603050405020304" pitchFamily="18" charset="0"/>
                <a:cs typeface="Times New Roman" panose="02020603050405020304" pitchFamily="18" charset="0"/>
              </a:rPr>
              <a:t> độ chống cháy</a:t>
            </a:r>
            <a:r>
              <a:rPr sz="1000" spc="20" dirty="0">
                <a:latin typeface="Times New Roman" panose="02020603050405020304" pitchFamily="18" charset="0"/>
                <a:cs typeface="Times New Roman" panose="02020603050405020304" pitchFamily="18" charset="0"/>
              </a:rPr>
              <a:t>：UL94-V0</a:t>
            </a:r>
            <a:endParaRPr lang="en-US" sz="1000" dirty="0">
              <a:latin typeface="Times New Roman" panose="02020603050405020304" pitchFamily="18" charset="0"/>
              <a:cs typeface="Times New Roman" panose="02020603050405020304" pitchFamily="18" charset="0"/>
            </a:endParaRPr>
          </a:p>
          <a:p>
            <a:pPr marL="306705" marR="5080" indent="-285750">
              <a:lnSpc>
                <a:spcPct val="100000"/>
              </a:lnSpc>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Màu sắc: trắng,vàng sâm panh,xám</a:t>
            </a:r>
            <a:endParaRPr lang="vi-VN" sz="1000" dirty="0">
              <a:latin typeface="Times New Roman" panose="02020603050405020304" pitchFamily="18" charset="0"/>
              <a:cs typeface="Times New Roman" panose="02020603050405020304" pitchFamily="18" charset="0"/>
            </a:endParaRPr>
          </a:p>
        </p:txBody>
      </p:sp>
      <p:pic>
        <p:nvPicPr>
          <p:cNvPr id="28" name="Picture 27"/>
          <p:cNvPicPr>
            <a:picLocks noChangeAspect="1"/>
          </p:cNvPicPr>
          <p:nvPr/>
        </p:nvPicPr>
        <p:blipFill>
          <a:blip r:embed="rId13"/>
          <a:stretch>
            <a:fillRect/>
          </a:stretch>
        </p:blipFill>
        <p:spPr>
          <a:xfrm>
            <a:off x="11038964" y="2984101"/>
            <a:ext cx="1261832" cy="1139154"/>
          </a:xfrm>
          <a:prstGeom prst="rect">
            <a:avLst/>
          </a:prstGeom>
        </p:spPr>
      </p:pic>
      <p:sp>
        <p:nvSpPr>
          <p:cNvPr id="30" name="object 13"/>
          <p:cNvSpPr txBox="1"/>
          <p:nvPr/>
        </p:nvSpPr>
        <p:spPr>
          <a:xfrm>
            <a:off x="10631356" y="2766934"/>
            <a:ext cx="201625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a:latin typeface="Times New Roman" panose="02020603050405020304" pitchFamily="18" charset="0"/>
                <a:cs typeface="Times New Roman" panose="02020603050405020304" pitchFamily="18" charset="0"/>
              </a:rPr>
              <a:t>1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ZR-ZCSWNPG-D2111-0</a:t>
            </a: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pic>
        <p:nvPicPr>
          <p:cNvPr id="34" name="Picture 33"/>
          <p:cNvPicPr>
            <a:picLocks noChangeAspect="1"/>
          </p:cNvPicPr>
          <p:nvPr/>
        </p:nvPicPr>
        <p:blipFill>
          <a:blip r:embed="rId14"/>
          <a:stretch>
            <a:fillRect/>
          </a:stretch>
        </p:blipFill>
        <p:spPr>
          <a:xfrm>
            <a:off x="12710232" y="2910360"/>
            <a:ext cx="1326802" cy="1309458"/>
          </a:xfrm>
          <a:prstGeom prst="rect">
            <a:avLst/>
          </a:prstGeom>
        </p:spPr>
      </p:pic>
      <p:sp>
        <p:nvSpPr>
          <p:cNvPr id="36" name="object 13"/>
          <p:cNvSpPr txBox="1"/>
          <p:nvPr/>
        </p:nvSpPr>
        <p:spPr>
          <a:xfrm>
            <a:off x="12388214" y="2782071"/>
            <a:ext cx="201625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3</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ZR-ZCSWNPG-D2111-0</a:t>
            </a: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pic>
        <p:nvPicPr>
          <p:cNvPr id="38" name="Picture 37"/>
          <p:cNvPicPr>
            <a:picLocks noChangeAspect="1"/>
          </p:cNvPicPr>
          <p:nvPr/>
        </p:nvPicPr>
        <p:blipFill>
          <a:blip r:embed="rId15"/>
          <a:stretch>
            <a:fillRect/>
          </a:stretch>
        </p:blipFill>
        <p:spPr>
          <a:xfrm>
            <a:off x="10966450" y="4296378"/>
            <a:ext cx="1345450" cy="1212675"/>
          </a:xfrm>
          <a:prstGeom prst="rect">
            <a:avLst/>
          </a:prstGeom>
        </p:spPr>
      </p:pic>
      <p:pic>
        <p:nvPicPr>
          <p:cNvPr id="40" name="Picture 39"/>
          <p:cNvPicPr>
            <a:picLocks noChangeAspect="1"/>
          </p:cNvPicPr>
          <p:nvPr/>
        </p:nvPicPr>
        <p:blipFill>
          <a:blip r:embed="rId16"/>
          <a:stretch>
            <a:fillRect/>
          </a:stretch>
        </p:blipFill>
        <p:spPr>
          <a:xfrm>
            <a:off x="12746870" y="4220335"/>
            <a:ext cx="1337159" cy="1292882"/>
          </a:xfrm>
          <a:prstGeom prst="rect">
            <a:avLst/>
          </a:prstGeom>
        </p:spPr>
      </p:pic>
      <p:sp>
        <p:nvSpPr>
          <p:cNvPr id="52" name="object 13"/>
          <p:cNvSpPr txBox="1"/>
          <p:nvPr/>
        </p:nvSpPr>
        <p:spPr>
          <a:xfrm>
            <a:off x="10626629" y="4113873"/>
            <a:ext cx="201625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2</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ZR-ZCSWNPG-D2111-0</a:t>
            </a: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62" name="object 13"/>
          <p:cNvSpPr txBox="1"/>
          <p:nvPr/>
        </p:nvSpPr>
        <p:spPr>
          <a:xfrm>
            <a:off x="12388213" y="4113781"/>
            <a:ext cx="201625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4</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ZR-ZCSWNPG-D2111-0</a:t>
            </a: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72" name="object 15"/>
          <p:cNvSpPr txBox="1"/>
          <p:nvPr/>
        </p:nvSpPr>
        <p:spPr>
          <a:xfrm>
            <a:off x="15649450" y="1038225"/>
            <a:ext cx="3884560" cy="752770"/>
          </a:xfrm>
          <a:prstGeom prst="rect">
            <a:avLst/>
          </a:prstGeom>
        </p:spPr>
        <p:txBody>
          <a:bodyPr vert="horz" wrap="square" lIns="0" tIns="13970" rIns="0" bIns="0" rtlCol="0">
            <a:spAutoFit/>
          </a:bodyPr>
          <a:lstStyle>
            <a:lvl1pPr>
              <a:defRPr>
                <a:latin typeface="+mj-lt"/>
                <a:ea typeface="+mj-ea"/>
                <a:cs typeface="+mj-cs"/>
              </a:defRPr>
            </a:lvl1pPr>
          </a:lstStyle>
          <a:p>
            <a:pPr marL="12700">
              <a:spcBef>
                <a:spcPts val="110"/>
              </a:spcBef>
            </a:pPr>
            <a:r>
              <a:rPr lang="en-US" sz="1600" b="1" kern="0" spc="5" dirty="0">
                <a:latin typeface="Times New Roman" panose="02020603050405020304" pitchFamily="18" charset="0"/>
                <a:cs typeface="Times New Roman" panose="02020603050405020304" pitchFamily="18" charset="0"/>
              </a:rPr>
              <a:t>5.4 </a:t>
            </a:r>
            <a:r>
              <a:rPr lang="en-US" sz="1600" b="1" kern="0" spc="5" dirty="0" err="1">
                <a:latin typeface="Times New Roman" panose="02020603050405020304" pitchFamily="18" charset="0"/>
                <a:cs typeface="Times New Roman" panose="02020603050405020304" pitchFamily="18" charset="0"/>
              </a:rPr>
              <a:t>Dòng</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sản</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phẩm</a:t>
            </a:r>
            <a:r>
              <a:rPr lang="en-US" sz="1600" b="1" kern="0" spc="5" dirty="0">
                <a:latin typeface="Times New Roman" panose="02020603050405020304" pitchFamily="18" charset="0"/>
                <a:cs typeface="Times New Roman" panose="02020603050405020304" pitchFamily="18" charset="0"/>
              </a:rPr>
              <a:t> SIFA</a:t>
            </a:r>
            <a:br>
              <a:rPr lang="en-US" sz="1600" b="1" kern="0" spc="5" dirty="0">
                <a:latin typeface="Times New Roman" panose="02020603050405020304" pitchFamily="18" charset="0"/>
                <a:cs typeface="Times New Roman" panose="02020603050405020304" pitchFamily="18" charset="0"/>
              </a:rPr>
            </a:br>
            <a:br>
              <a:rPr lang="en-US" sz="1600" b="1" kern="0" spc="20" dirty="0">
                <a:latin typeface="Times New Roman" panose="02020603050405020304" pitchFamily="18" charset="0"/>
                <a:cs typeface="Times New Roman" panose="02020603050405020304" pitchFamily="18" charset="0"/>
              </a:rPr>
            </a:br>
            <a:endParaRPr lang="en-US" sz="1600" b="1" kern="0" dirty="0">
              <a:latin typeface="Times New Roman" panose="02020603050405020304" pitchFamily="18" charset="0"/>
              <a:cs typeface="Times New Roman" panose="02020603050405020304" pitchFamily="18" charset="0"/>
            </a:endParaRPr>
          </a:p>
        </p:txBody>
      </p:sp>
      <p:sp>
        <p:nvSpPr>
          <p:cNvPr id="74" name="object 4"/>
          <p:cNvSpPr txBox="1"/>
          <p:nvPr/>
        </p:nvSpPr>
        <p:spPr>
          <a:xfrm>
            <a:off x="15759797" y="1409246"/>
            <a:ext cx="3544530" cy="1170833"/>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en-US" sz="1000" spc="25" dirty="0">
                <a:latin typeface="Times New Roman" panose="02020603050405020304" pitchFamily="18" charset="0"/>
                <a:cs typeface="Times New Roman" panose="02020603050405020304" pitchFamily="18" charset="0"/>
              </a:rPr>
              <a:t>Giao </a:t>
            </a:r>
            <a:r>
              <a:rPr lang="en-US" sz="1000" spc="25" dirty="0" err="1">
                <a:latin typeface="Times New Roman" panose="02020603050405020304" pitchFamily="18" charset="0"/>
                <a:cs typeface="Times New Roman" panose="02020603050405020304" pitchFamily="18" charset="0"/>
              </a:rPr>
              <a:t>thức</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truyền</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thông</a:t>
            </a:r>
            <a:r>
              <a:rPr lang="en-US" sz="1000" spc="25" dirty="0">
                <a:latin typeface="Times New Roman" panose="02020603050405020304" pitchFamily="18" charset="0"/>
                <a:cs typeface="Times New Roman" panose="02020603050405020304" pitchFamily="18" charset="0"/>
              </a:rPr>
              <a:t>: ZigBee</a:t>
            </a:r>
          </a:p>
          <a:p>
            <a:pPr marL="184150" indent="-171450">
              <a:lnSpc>
                <a:spcPct val="100000"/>
              </a:lnSpc>
              <a:spcBef>
                <a:spcPts val="130"/>
              </a:spcBef>
              <a:buFont typeface="Arial" panose="020B0604020202020204" pitchFamily="34" charset="0"/>
              <a:buChar char="•"/>
            </a:pPr>
            <a:r>
              <a:rPr lang="vi-VN" sz="1000" dirty="0">
                <a:latin typeface="Times New Roman" panose="02020603050405020304" pitchFamily="18" charset="0"/>
                <a:cs typeface="Times New Roman" panose="02020603050405020304" pitchFamily="18" charset="0"/>
              </a:rPr>
              <a:t>Điện nguồn</a:t>
            </a:r>
            <a:r>
              <a:rPr lang="en-US" sz="1000" dirty="0">
                <a:latin typeface="Times New Roman" panose="02020603050405020304" pitchFamily="18" charset="0"/>
                <a:cs typeface="Times New Roman" panose="02020603050405020304" pitchFamily="18" charset="0"/>
              </a:rPr>
              <a:t>: </a:t>
            </a:r>
            <a:r>
              <a:rPr sz="1000" spc="20" dirty="0">
                <a:latin typeface="Times New Roman" panose="02020603050405020304" pitchFamily="18" charset="0"/>
                <a:cs typeface="Times New Roman" panose="02020603050405020304" pitchFamily="18" charset="0"/>
              </a:rPr>
              <a:t>100-240V</a:t>
            </a:r>
            <a:r>
              <a:rPr sz="1000" spc="-40" dirty="0">
                <a:latin typeface="Times New Roman" panose="02020603050405020304" pitchFamily="18" charset="0"/>
                <a:cs typeface="Times New Roman" panose="02020603050405020304" pitchFamily="18" charset="0"/>
              </a:rPr>
              <a:t> </a:t>
            </a:r>
            <a:r>
              <a:rPr sz="1000" spc="20" dirty="0">
                <a:latin typeface="Times New Roman" panose="02020603050405020304" pitchFamily="18" charset="0"/>
                <a:cs typeface="Times New Roman" panose="02020603050405020304" pitchFamily="18" charset="0"/>
              </a:rPr>
              <a:t>AC，50/60Hz </a:t>
            </a:r>
            <a:endParaRPr lang="en-US" sz="10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1000" spc="20" dirty="0" err="1">
                <a:latin typeface="Times New Roman" panose="02020603050405020304" pitchFamily="18" charset="0"/>
                <a:cs typeface="Times New Roman" panose="02020603050405020304" pitchFamily="18" charset="0"/>
              </a:rPr>
              <a:t>Tổn</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thất</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công</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suất</a:t>
            </a:r>
            <a:r>
              <a:rPr lang="en-US" sz="1000" spc="20" dirty="0">
                <a:latin typeface="Times New Roman" panose="02020603050405020304" pitchFamily="18" charset="0"/>
                <a:cs typeface="Times New Roman" panose="02020603050405020304" pitchFamily="18" charset="0"/>
              </a:rPr>
              <a:t>: </a:t>
            </a:r>
            <a:r>
              <a:rPr sz="1000" spc="20" dirty="0">
                <a:latin typeface="Times New Roman" panose="02020603050405020304" pitchFamily="18" charset="0"/>
                <a:cs typeface="Times New Roman" panose="02020603050405020304" pitchFamily="18" charset="0"/>
              </a:rPr>
              <a:t>≤0.7W</a:t>
            </a:r>
            <a:endParaRPr lang="vi-VN" sz="1000" spc="20"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vi-VN" sz="1000" spc="20" dirty="0">
                <a:latin typeface="Times New Roman" panose="02020603050405020304" pitchFamily="18" charset="0"/>
                <a:cs typeface="Times New Roman" panose="02020603050405020304" pitchFamily="18" charset="0"/>
              </a:rPr>
              <a:t>Phạm vi truyền tín hiệu: 100m</a:t>
            </a:r>
            <a:endParaRPr lang="en-US" sz="10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1000" spc="20" dirty="0" err="1">
                <a:latin typeface="Times New Roman" panose="02020603050405020304" pitchFamily="18" charset="0"/>
                <a:cs typeface="Times New Roman" panose="02020603050405020304" pitchFamily="18" charset="0"/>
              </a:rPr>
              <a:t>Cấp</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độ</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chống</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cháy</a:t>
            </a:r>
            <a:r>
              <a:rPr lang="en-US" sz="1000" spc="20" dirty="0">
                <a:latin typeface="Times New Roman" panose="02020603050405020304" pitchFamily="18" charset="0"/>
                <a:cs typeface="Times New Roman" panose="02020603050405020304" pitchFamily="18" charset="0"/>
              </a:rPr>
              <a:t>: </a:t>
            </a:r>
            <a:r>
              <a:rPr sz="1000" spc="20" dirty="0">
                <a:latin typeface="Times New Roman" panose="02020603050405020304" pitchFamily="18" charset="0"/>
                <a:cs typeface="Times New Roman" panose="02020603050405020304" pitchFamily="18" charset="0"/>
              </a:rPr>
              <a:t>UL94-V0</a:t>
            </a:r>
            <a:endParaRPr lang="vi-VN" sz="10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vi-VN" sz="1000" spc="20" dirty="0">
                <a:latin typeface="Times New Roman" panose="02020603050405020304" pitchFamily="18" charset="0"/>
                <a:cs typeface="Times New Roman" panose="02020603050405020304" pitchFamily="18" charset="0"/>
              </a:rPr>
              <a:t>Chất liệu: </a:t>
            </a:r>
            <a:r>
              <a:rPr lang="vi-VN" sz="1000" spc="25" dirty="0">
                <a:latin typeface="Times New Roman" panose="02020603050405020304" pitchFamily="18" charset="0"/>
                <a:cs typeface="Times New Roman" panose="02020603050405020304" pitchFamily="18" charset="0"/>
              </a:rPr>
              <a:t>PC/ABS</a:t>
            </a:r>
            <a:endParaRPr lang="en-US" sz="10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sắc</a:t>
            </a:r>
            <a:r>
              <a:rPr lang="en-US" sz="1000" spc="30" dirty="0">
                <a:latin typeface="Times New Roman" panose="02020603050405020304" pitchFamily="18" charset="0"/>
                <a:cs typeface="Times New Roman" panose="02020603050405020304" pitchFamily="18" charset="0"/>
              </a:rPr>
              <a:t>: </a:t>
            </a:r>
            <a:r>
              <a:rPr lang="vi-VN" sz="1000" spc="30" dirty="0">
                <a:latin typeface="Times New Roman" panose="02020603050405020304" pitchFamily="18" charset="0"/>
                <a:cs typeface="Times New Roman" panose="02020603050405020304" pitchFamily="18" charset="0"/>
              </a:rPr>
              <a:t>trắng, </a:t>
            </a:r>
            <a:r>
              <a:rPr lang="en-US" sz="1000" spc="30" dirty="0" err="1">
                <a:latin typeface="Times New Roman" panose="02020603050405020304" pitchFamily="18" charset="0"/>
                <a:cs typeface="Times New Roman" panose="02020603050405020304" pitchFamily="18" charset="0"/>
              </a:rPr>
              <a:t>đen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các</a:t>
            </a:r>
            <a:r>
              <a:rPr lang="en-US" sz="1000" spc="30" dirty="0">
                <a:latin typeface="Times New Roman" panose="02020603050405020304" pitchFamily="18" charset="0"/>
                <a:cs typeface="Times New Roman" panose="02020603050405020304" pitchFamily="18" charset="0"/>
              </a:rPr>
              <a:t> </a:t>
            </a:r>
            <a:r>
              <a:rPr lang="vi-VN" sz="1000" spc="30" dirty="0">
                <a:latin typeface="Times New Roman" panose="02020603050405020304" pitchFamily="18" charset="0"/>
                <a:cs typeface="Times New Roman" panose="02020603050405020304" pitchFamily="18" charset="0"/>
              </a:rPr>
              <a:t>bon, </a:t>
            </a:r>
            <a:r>
              <a:rPr lang="en-US" sz="1000" spc="30" dirty="0" err="1">
                <a:latin typeface="Times New Roman" panose="02020603050405020304" pitchFamily="18" charset="0"/>
                <a:cs typeface="Times New Roman" panose="02020603050405020304" pitchFamily="18" charset="0"/>
              </a:rPr>
              <a:t>vàng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sâm</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panh</a:t>
            </a:r>
            <a:endParaRPr sz="1000" dirty="0">
              <a:latin typeface="Times New Roman" panose="02020603050405020304" pitchFamily="18" charset="0"/>
              <a:cs typeface="Times New Roman" panose="02020603050405020304" pitchFamily="18" charset="0"/>
            </a:endParaRPr>
          </a:p>
        </p:txBody>
      </p:sp>
      <p:sp>
        <p:nvSpPr>
          <p:cNvPr id="76" name="object 16"/>
          <p:cNvSpPr/>
          <p:nvPr/>
        </p:nvSpPr>
        <p:spPr>
          <a:xfrm>
            <a:off x="16270140" y="2989402"/>
            <a:ext cx="1372412" cy="1124379"/>
          </a:xfrm>
          <a:prstGeom prst="rect">
            <a:avLst/>
          </a:prstGeom>
          <a:blipFill>
            <a:blip r:embed="rId17" cstate="print"/>
            <a:stretch>
              <a:fillRect l="-106078" r="-115558" b="-14562"/>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8" name="object 16"/>
          <p:cNvSpPr/>
          <p:nvPr/>
        </p:nvSpPr>
        <p:spPr>
          <a:xfrm>
            <a:off x="14534769" y="2977510"/>
            <a:ext cx="1270153" cy="1063775"/>
          </a:xfrm>
          <a:prstGeom prst="rect">
            <a:avLst/>
          </a:prstGeom>
          <a:blipFill>
            <a:blip r:embed="rId17" cstate="print"/>
            <a:stretch>
              <a:fillRect l="-13864" t="1" r="-207772" b="-21740"/>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80" name="object 16"/>
          <p:cNvSpPr/>
          <p:nvPr/>
        </p:nvSpPr>
        <p:spPr>
          <a:xfrm>
            <a:off x="17957216" y="2988655"/>
            <a:ext cx="1477996" cy="1134600"/>
          </a:xfrm>
          <a:prstGeom prst="rect">
            <a:avLst/>
          </a:prstGeom>
          <a:blipFill>
            <a:blip r:embed="rId17" cstate="print"/>
            <a:stretch>
              <a:fillRect l="-180770" r="-16126" b="-14562"/>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82" name="object 13"/>
          <p:cNvSpPr txBox="1"/>
          <p:nvPr/>
        </p:nvSpPr>
        <p:spPr>
          <a:xfrm>
            <a:off x="14171983" y="2773545"/>
            <a:ext cx="201625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a:latin typeface="Times New Roman" panose="02020603050405020304" pitchFamily="18" charset="0"/>
                <a:cs typeface="Times New Roman" panose="02020603050405020304" pitchFamily="18" charset="0"/>
              </a:rPr>
              <a:t>1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ZX-ZCSFNPW-S1331-0</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86" name="object 13"/>
          <p:cNvSpPr txBox="1"/>
          <p:nvPr/>
        </p:nvSpPr>
        <p:spPr>
          <a:xfrm>
            <a:off x="15896598" y="2781030"/>
            <a:ext cx="2016259"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2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ZX-ZCSFNPW-S1331-0</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90" name="object 13"/>
          <p:cNvSpPr txBox="1"/>
          <p:nvPr/>
        </p:nvSpPr>
        <p:spPr>
          <a:xfrm>
            <a:off x="17872009" y="2789665"/>
            <a:ext cx="1539628"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3</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nút</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ZX-ZCSFNPW-S1331-0</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n-US" sz="1200" b="1" spc="5" dirty="0">
              <a:latin typeface="Times New Roman" panose="02020603050405020304" pitchFamily="18" charset="0"/>
              <a:cs typeface="Times New Roman" panose="02020603050405020304" pitchFamily="18" charset="0"/>
            </a:endParaRPr>
          </a:p>
        </p:txBody>
      </p:sp>
      <p:sp>
        <p:nvSpPr>
          <p:cNvPr id="94" name="object 15"/>
          <p:cNvSpPr txBox="1"/>
          <p:nvPr/>
        </p:nvSpPr>
        <p:spPr>
          <a:xfrm>
            <a:off x="450850" y="5444359"/>
            <a:ext cx="2956387" cy="506549"/>
          </a:xfrm>
          <a:prstGeom prst="rect">
            <a:avLst/>
          </a:prstGeom>
        </p:spPr>
        <p:txBody>
          <a:bodyPr vert="horz" wrap="square" lIns="0" tIns="13970" rIns="0" bIns="0" rtlCol="0">
            <a:spAutoFit/>
          </a:bodyPr>
          <a:lstStyle>
            <a:lvl1pPr>
              <a:defRPr>
                <a:latin typeface="+mj-lt"/>
                <a:ea typeface="+mj-ea"/>
                <a:cs typeface="+mj-cs"/>
              </a:defRPr>
            </a:lvl1pPr>
          </a:lstStyle>
          <a:p>
            <a:pPr marL="12700">
              <a:spcBef>
                <a:spcPts val="110"/>
              </a:spcBef>
            </a:pPr>
            <a:r>
              <a:rPr lang="en-US" sz="1600" b="1" kern="0" spc="5" dirty="0">
                <a:latin typeface="Times New Roman" panose="02020603050405020304" pitchFamily="18" charset="0"/>
                <a:cs typeface="Times New Roman" panose="02020603050405020304" pitchFamily="18" charset="0"/>
              </a:rPr>
              <a:t>5.5 </a:t>
            </a:r>
            <a:r>
              <a:rPr lang="en-US" sz="1600" b="1" kern="0" spc="5" dirty="0" err="1">
                <a:latin typeface="Times New Roman" panose="02020603050405020304" pitchFamily="18" charset="0"/>
                <a:cs typeface="Times New Roman" panose="02020603050405020304" pitchFamily="18" charset="0"/>
              </a:rPr>
              <a:t>Dòng</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sản</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phẩm</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dạng</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nhúng</a:t>
            </a:r>
            <a:br>
              <a:rPr lang="en-US" sz="1600" b="1" kern="0" spc="20" dirty="0">
                <a:latin typeface="Times New Roman" panose="02020603050405020304" pitchFamily="18" charset="0"/>
                <a:cs typeface="Times New Roman" panose="02020603050405020304" pitchFamily="18" charset="0"/>
              </a:rPr>
            </a:br>
            <a:endParaRPr lang="en-US" sz="1600" b="1" kern="0" dirty="0">
              <a:latin typeface="Times New Roman" panose="02020603050405020304" pitchFamily="18" charset="0"/>
              <a:cs typeface="Times New Roman" panose="02020603050405020304" pitchFamily="18" charset="0"/>
            </a:endParaRPr>
          </a:p>
        </p:txBody>
      </p:sp>
      <p:sp>
        <p:nvSpPr>
          <p:cNvPr id="96" name="object 5"/>
          <p:cNvSpPr txBox="1"/>
          <p:nvPr/>
        </p:nvSpPr>
        <p:spPr>
          <a:xfrm>
            <a:off x="607302" y="5832848"/>
            <a:ext cx="3663007" cy="1119537"/>
          </a:xfrm>
          <a:prstGeom prst="rect">
            <a:avLst/>
          </a:prstGeom>
        </p:spPr>
        <p:txBody>
          <a:bodyPr vert="horz" wrap="square" lIns="0" tIns="16510" rIns="0" bIns="0" rtlCol="0">
            <a:spAutoFit/>
          </a:bodyPr>
          <a:lstStyle/>
          <a:p>
            <a:pPr marL="306705" marR="5080" indent="-285750">
              <a:spcBef>
                <a:spcPts val="225"/>
              </a:spcBef>
              <a:buFont typeface="Arial" panose="020B0604020202020204" pitchFamily="34" charset="0"/>
              <a:buChar char="•"/>
            </a:pPr>
            <a:r>
              <a:rPr lang="en-US" sz="1000" spc="25" dirty="0">
                <a:latin typeface="Times New Roman" panose="02020603050405020304" pitchFamily="18" charset="0"/>
                <a:cs typeface="Times New Roman" panose="02020603050405020304" pitchFamily="18" charset="0"/>
              </a:rPr>
              <a:t>Giao </a:t>
            </a:r>
            <a:r>
              <a:rPr lang="en-US" sz="1000" spc="25" dirty="0" err="1">
                <a:latin typeface="Times New Roman" panose="02020603050405020304" pitchFamily="18" charset="0"/>
                <a:cs typeface="Times New Roman" panose="02020603050405020304" pitchFamily="18" charset="0"/>
              </a:rPr>
              <a:t>thức</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truyền</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thông</a:t>
            </a:r>
            <a:r>
              <a:rPr lang="en-US" sz="1000" spc="25" dirty="0">
                <a:latin typeface="Times New Roman" panose="02020603050405020304" pitchFamily="18" charset="0"/>
                <a:cs typeface="Times New Roman" panose="02020603050405020304" pitchFamily="18" charset="0"/>
              </a:rPr>
              <a:t>: ZigBee</a:t>
            </a:r>
          </a:p>
          <a:p>
            <a:pPr marL="306705" marR="5080" indent="-285750">
              <a:lnSpc>
                <a:spcPct val="100000"/>
              </a:lnSpc>
              <a:spcBef>
                <a:spcPts val="225"/>
              </a:spcBef>
              <a:buFont typeface="Arial" panose="020B0604020202020204" pitchFamily="34" charset="0"/>
              <a:buChar char="•"/>
            </a:pPr>
            <a:r>
              <a:rPr lang="vi-VN" sz="1000" spc="25" dirty="0">
                <a:latin typeface="Times New Roman" panose="02020603050405020304" pitchFamily="18" charset="0"/>
                <a:cs typeface="Times New Roman" panose="02020603050405020304" pitchFamily="18" charset="0"/>
              </a:rPr>
              <a:t>Điện nguồn: </a:t>
            </a:r>
            <a:r>
              <a:rPr sz="1000" spc="25" dirty="0">
                <a:latin typeface="Times New Roman" panose="02020603050405020304" pitchFamily="18" charset="0"/>
                <a:cs typeface="Times New Roman" panose="02020603050405020304" pitchFamily="18" charset="0"/>
              </a:rPr>
              <a:t>AC</a:t>
            </a:r>
            <a:r>
              <a:rPr sz="1000" spc="-55" dirty="0">
                <a:latin typeface="Times New Roman" panose="02020603050405020304" pitchFamily="18" charset="0"/>
                <a:cs typeface="Times New Roman" panose="02020603050405020304" pitchFamily="18" charset="0"/>
              </a:rPr>
              <a:t> </a:t>
            </a:r>
            <a:r>
              <a:rPr sz="1000" spc="20" dirty="0">
                <a:latin typeface="Times New Roman" panose="02020603050405020304" pitchFamily="18" charset="0"/>
                <a:cs typeface="Times New Roman" panose="02020603050405020304" pitchFamily="18" charset="0"/>
              </a:rPr>
              <a:t>100-240V，50/60Hz </a:t>
            </a:r>
            <a:endParaRPr lang="vi-VN" sz="1000" spc="20" dirty="0">
              <a:latin typeface="Times New Roman" panose="02020603050405020304" pitchFamily="18" charset="0"/>
              <a:cs typeface="Times New Roman" panose="02020603050405020304" pitchFamily="18" charset="0"/>
            </a:endParaRPr>
          </a:p>
          <a:p>
            <a:pPr marL="306705" marR="530860" indent="-285750">
              <a:lnSpc>
                <a:spcPct val="100000"/>
              </a:lnSpc>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Phạm vi </a:t>
            </a:r>
            <a:r>
              <a:rPr lang="en-US" sz="1000" dirty="0" err="1">
                <a:latin typeface="Times New Roman" panose="02020603050405020304" pitchFamily="18" charset="0"/>
                <a:cs typeface="Times New Roman" panose="02020603050405020304" pitchFamily="18" charset="0"/>
              </a:rPr>
              <a:t>truyền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tín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hiệu</a:t>
            </a:r>
            <a:r>
              <a:rPr lang="en-US" sz="1000" dirty="0">
                <a:latin typeface="Times New Roman" panose="02020603050405020304" pitchFamily="18" charset="0"/>
                <a:cs typeface="Times New Roman" panose="02020603050405020304" pitchFamily="18" charset="0"/>
              </a:rPr>
              <a:t>: 100m</a:t>
            </a:r>
            <a:endParaRPr lang="vi-VN" sz="1000" dirty="0">
              <a:latin typeface="Times New Roman" panose="02020603050405020304" pitchFamily="18" charset="0"/>
              <a:cs typeface="Times New Roman" panose="02020603050405020304" pitchFamily="18" charset="0"/>
            </a:endParaRPr>
          </a:p>
          <a:p>
            <a:pPr marL="306705" marR="530860" indent="-285750">
              <a:lnSpc>
                <a:spcPct val="100000"/>
              </a:lnSpc>
              <a:buFont typeface="Arial" panose="020B0604020202020204" pitchFamily="34" charset="0"/>
              <a:buChar char="•"/>
            </a:pPr>
            <a:r>
              <a:rPr lang="vi-VN" sz="1000" spc="20" dirty="0">
                <a:latin typeface="Times New Roman" panose="02020603050405020304" pitchFamily="18" charset="0"/>
                <a:cs typeface="Times New Roman" panose="02020603050405020304" pitchFamily="18" charset="0"/>
              </a:rPr>
              <a:t>Cấp độ chống cháy: UL94 - V0</a:t>
            </a:r>
            <a:endParaRPr lang="vi-VN" sz="1000" spc="25" dirty="0">
              <a:latin typeface="Times New Roman" panose="02020603050405020304" pitchFamily="18" charset="0"/>
              <a:cs typeface="Times New Roman" panose="02020603050405020304" pitchFamily="18" charset="0"/>
            </a:endParaRPr>
          </a:p>
          <a:p>
            <a:pPr marL="306705" marR="530860" indent="-285750">
              <a:lnSpc>
                <a:spcPct val="100000"/>
              </a:lnSpc>
              <a:buFont typeface="Arial" panose="020B0604020202020204" pitchFamily="34" charset="0"/>
              <a:buChar char="•"/>
            </a:pPr>
            <a:r>
              <a:rPr lang="en-US" sz="1000" spc="25" dirty="0" err="1">
                <a:latin typeface="Times New Roman" panose="02020603050405020304" pitchFamily="18" charset="0"/>
                <a:cs typeface="Times New Roman" panose="02020603050405020304" pitchFamily="18" charset="0"/>
              </a:rPr>
              <a:t>Đầu</a:t>
            </a:r>
            <a:r>
              <a:rPr lang="en-US" sz="1000" spc="25" dirty="0">
                <a:latin typeface="Times New Roman" panose="02020603050405020304" pitchFamily="18" charset="0"/>
                <a:cs typeface="Times New Roman" panose="02020603050405020304" pitchFamily="18" charset="0"/>
              </a:rPr>
              <a:t> ra: </a:t>
            </a:r>
            <a:r>
              <a:rPr sz="1000" spc="25" dirty="0">
                <a:latin typeface="Times New Roman" panose="02020603050405020304" pitchFamily="18" charset="0"/>
                <a:cs typeface="Times New Roman" panose="02020603050405020304" pitchFamily="18" charset="0"/>
              </a:rPr>
              <a:t>DC</a:t>
            </a:r>
            <a:r>
              <a:rPr sz="1000" dirty="0">
                <a:latin typeface="Times New Roman" panose="02020603050405020304" pitchFamily="18" charset="0"/>
                <a:cs typeface="Times New Roman" panose="02020603050405020304" pitchFamily="18" charset="0"/>
              </a:rPr>
              <a:t> </a:t>
            </a:r>
            <a:r>
              <a:rPr sz="1000" spc="20" dirty="0">
                <a:latin typeface="Times New Roman" panose="02020603050405020304" pitchFamily="18" charset="0"/>
                <a:cs typeface="Times New Roman" panose="02020603050405020304" pitchFamily="18" charset="0"/>
              </a:rPr>
              <a:t>0-10V</a:t>
            </a:r>
            <a:r>
              <a:rPr lang="en-US" sz="1000" spc="20" dirty="0">
                <a:latin typeface="Times New Roman" panose="02020603050405020304" pitchFamily="18" charset="0"/>
                <a:cs typeface="Times New Roman" panose="02020603050405020304" pitchFamily="18" charset="0"/>
              </a:rPr>
              <a:t>, hỗ trợ 2 </a:t>
            </a:r>
            <a:r>
              <a:rPr lang="en-US" sz="1000" spc="20" dirty="0" err="1">
                <a:latin typeface="Times New Roman" panose="02020603050405020304" pitchFamily="18" charset="0"/>
                <a:cs typeface="Times New Roman" panose="02020603050405020304" pitchFamily="18" charset="0"/>
              </a:rPr>
              <a:t>đầu</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ra</a:t>
            </a:r>
            <a:endParaRPr lang="vi-VN" sz="1000" spc="20" dirty="0">
              <a:latin typeface="Times New Roman" panose="02020603050405020304" pitchFamily="18" charset="0"/>
              <a:cs typeface="Times New Roman" panose="02020603050405020304" pitchFamily="18" charset="0"/>
            </a:endParaRPr>
          </a:p>
          <a:p>
            <a:pPr marL="306705" marR="530860" indent="-285750">
              <a:lnSpc>
                <a:spcPct val="100000"/>
              </a:lnSpc>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Chất</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liệu</a:t>
            </a:r>
            <a:r>
              <a:rPr lang="vi-VN" sz="1000" spc="30" dirty="0">
                <a:latin typeface="Times New Roman" panose="02020603050405020304" pitchFamily="18" charset="0"/>
                <a:cs typeface="Times New Roman" panose="02020603050405020304" pitchFamily="18" charset="0"/>
              </a:rPr>
              <a:t> và màu sắc</a:t>
            </a:r>
            <a:r>
              <a:rPr lang="en-US" sz="1000" spc="30" dirty="0">
                <a:latin typeface="Times New Roman" panose="02020603050405020304" pitchFamily="18" charset="0"/>
                <a:cs typeface="Times New Roman" panose="02020603050405020304" pitchFamily="18" charset="0"/>
              </a:rPr>
              <a:t>:</a:t>
            </a:r>
            <a:r>
              <a:rPr lang="en-US" sz="1000" spc="25" dirty="0">
                <a:latin typeface="Times New Roman" panose="02020603050405020304" pitchFamily="18" charset="0"/>
                <a:cs typeface="Times New Roman" panose="02020603050405020304" pitchFamily="18" charset="0"/>
              </a:rPr>
              <a:t> </a:t>
            </a:r>
            <a:r>
              <a:rPr lang="vi-VN" sz="1000" spc="25" dirty="0">
                <a:latin typeface="Times New Roman" panose="02020603050405020304" pitchFamily="18" charset="0"/>
                <a:cs typeface="Times New Roman" panose="02020603050405020304" pitchFamily="18" charset="0"/>
              </a:rPr>
              <a:t>PC, đen</a:t>
            </a:r>
            <a:endParaRPr sz="1000" dirty="0">
              <a:latin typeface="Times New Roman" panose="02020603050405020304" pitchFamily="18" charset="0"/>
              <a:cs typeface="Times New Roman" panose="02020603050405020304" pitchFamily="18" charset="0"/>
            </a:endParaRPr>
          </a:p>
          <a:p>
            <a:pPr marL="306705" marR="466090" indent="-285750">
              <a:lnSpc>
                <a:spcPct val="100000"/>
              </a:lnSpc>
              <a:buFont typeface="Arial" panose="020B0604020202020204" pitchFamily="34" charset="0"/>
              <a:buChar char="•"/>
            </a:pPr>
            <a:endParaRPr sz="1000" spc="25" dirty="0">
              <a:latin typeface="Times New Roman" panose="02020603050405020304" pitchFamily="18" charset="0"/>
              <a:cs typeface="Times New Roman" panose="02020603050405020304" pitchFamily="18" charset="0"/>
            </a:endParaRPr>
          </a:p>
        </p:txBody>
      </p:sp>
      <p:sp>
        <p:nvSpPr>
          <p:cNvPr id="98" name="object 8"/>
          <p:cNvSpPr/>
          <p:nvPr/>
        </p:nvSpPr>
        <p:spPr>
          <a:xfrm>
            <a:off x="3463066" y="5669464"/>
            <a:ext cx="3048245" cy="1970977"/>
          </a:xfrm>
          <a:prstGeom prst="rect">
            <a:avLst/>
          </a:prstGeom>
          <a:blipFill>
            <a:blip r:embed="rId18"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00" name="object 7"/>
          <p:cNvSpPr txBox="1"/>
          <p:nvPr/>
        </p:nvSpPr>
        <p:spPr>
          <a:xfrm>
            <a:off x="3956050" y="5484092"/>
            <a:ext cx="2048601" cy="50141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a:latin typeface="Times New Roman" panose="02020603050405020304" pitchFamily="18" charset="0"/>
                <a:cs typeface="Times New Roman" panose="02020603050405020304" pitchFamily="18" charset="0"/>
              </a:rPr>
              <a:t>Công </a:t>
            </a:r>
            <a:r>
              <a:rPr lang="en-US" sz="1000" b="1" spc="5" dirty="0" err="1">
                <a:latin typeface="Times New Roman" panose="02020603050405020304" pitchFamily="18" charset="0"/>
                <a:cs typeface="Times New Roman" panose="02020603050405020304" pitchFamily="18" charset="0"/>
              </a:rPr>
              <a:t>tắc</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điều</a:t>
            </a:r>
            <a:r>
              <a:rPr lang="en-US" sz="1000" b="1" spc="5" dirty="0">
                <a:latin typeface="Times New Roman" panose="02020603050405020304" pitchFamily="18" charset="0"/>
                <a:cs typeface="Times New Roman" panose="02020603050405020304" pitchFamily="18" charset="0"/>
              </a:rPr>
              <a:t> chỉnh </a:t>
            </a:r>
            <a:r>
              <a:rPr lang="en-US" sz="1000" b="1" spc="5" dirty="0" err="1">
                <a:latin typeface="Times New Roman" panose="02020603050405020304" pitchFamily="18" charset="0"/>
                <a:cs typeface="Times New Roman" panose="02020603050405020304" pitchFamily="18" charset="0"/>
              </a:rPr>
              <a:t>ánh</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sáng</a:t>
            </a:r>
            <a:endParaRPr lang="en-US" sz="1000" b="1" spc="5" dirty="0">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WL-ZCSENPB-D1021-01</a:t>
            </a:r>
          </a:p>
          <a:p>
            <a:pPr marL="12700" algn="ctr">
              <a:lnSpc>
                <a:spcPct val="100000"/>
              </a:lnSpc>
              <a:spcBef>
                <a:spcPts val="110"/>
              </a:spcBef>
            </a:pPr>
            <a:endParaRPr lang="en-US" sz="1200" spc="5" dirty="0">
              <a:latin typeface="Times New Roman" panose="02020603050405020304" pitchFamily="18" charset="0"/>
              <a:cs typeface="Times New Roman" panose="02020603050405020304" pitchFamily="18" charset="0"/>
            </a:endParaRPr>
          </a:p>
        </p:txBody>
      </p:sp>
      <p:sp>
        <p:nvSpPr>
          <p:cNvPr id="104" name="object 20"/>
          <p:cNvSpPr txBox="1"/>
          <p:nvPr/>
        </p:nvSpPr>
        <p:spPr>
          <a:xfrm>
            <a:off x="5597463" y="5477681"/>
            <a:ext cx="2313837" cy="30392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r>
              <a:rPr lang="en-US" sz="1000" b="1" spc="5" dirty="0">
                <a:uFill>
                  <a:solidFill>
                    <a:srgbClr val="3E3A39"/>
                  </a:solidFill>
                </a:uFill>
                <a:latin typeface="Times New Roman" panose="02020603050405020304" pitchFamily="18" charset="0"/>
                <a:cs typeface="Times New Roman" panose="02020603050405020304" pitchFamily="18" charset="0"/>
              </a:rPr>
              <a:t> </a:t>
            </a:r>
          </a:p>
          <a:p>
            <a:pPr marL="12700" algn="ctr">
              <a:lnSpc>
                <a:spcPct val="100000"/>
              </a:lnSpc>
              <a:spcBef>
                <a:spcPts val="110"/>
              </a:spcBef>
            </a:pPr>
            <a:r>
              <a:rPr sz="800" spc="20" dirty="0">
                <a:latin typeface="Times New Roman" panose="02020603050405020304" pitchFamily="18" charset="0"/>
                <a:cs typeface="Times New Roman" panose="02020603050405020304" pitchFamily="18" charset="0"/>
              </a:rPr>
              <a:t>WL-ZCSENPB-S0420-01</a:t>
            </a:r>
            <a:endParaRPr sz="800" dirty="0">
              <a:latin typeface="Times New Roman" panose="02020603050405020304" pitchFamily="18" charset="0"/>
              <a:cs typeface="Times New Roman" panose="02020603050405020304" pitchFamily="18" charset="0"/>
            </a:endParaRPr>
          </a:p>
        </p:txBody>
      </p:sp>
      <p:sp>
        <p:nvSpPr>
          <p:cNvPr id="106" name="object 20"/>
          <p:cNvSpPr txBox="1"/>
          <p:nvPr/>
        </p:nvSpPr>
        <p:spPr>
          <a:xfrm>
            <a:off x="7668924" y="5473871"/>
            <a:ext cx="1572420" cy="30392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Công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tắc</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rèm</a:t>
            </a:r>
            <a:r>
              <a:rPr lang="en-US" sz="1000" b="1" spc="5" dirty="0">
                <a:uFill>
                  <a:solidFill>
                    <a:srgbClr val="3E3A39"/>
                  </a:solidFill>
                </a:uFill>
                <a:latin typeface="Times New Roman" panose="02020603050405020304" pitchFamily="18" charset="0"/>
                <a:cs typeface="Times New Roman" panose="02020603050405020304" pitchFamily="18" charset="0"/>
              </a:rPr>
              <a:t> cửa</a:t>
            </a:r>
          </a:p>
          <a:p>
            <a:pPr marL="12700" algn="ctr">
              <a:lnSpc>
                <a:spcPct val="100000"/>
              </a:lnSpc>
              <a:spcBef>
                <a:spcPts val="110"/>
              </a:spcBef>
            </a:pPr>
            <a:r>
              <a:rPr sz="800" spc="20" dirty="0">
                <a:latin typeface="Times New Roman" panose="02020603050405020304" pitchFamily="18" charset="0"/>
                <a:cs typeface="Times New Roman" panose="02020603050405020304" pitchFamily="18" charset="0"/>
              </a:rPr>
              <a:t>WL-ZCSENPB-S0420-01</a:t>
            </a:r>
            <a:endParaRPr sz="800" dirty="0">
              <a:latin typeface="Times New Roman" panose="02020603050405020304" pitchFamily="18" charset="0"/>
              <a:cs typeface="Times New Roman" panose="02020603050405020304" pitchFamily="18" charset="0"/>
            </a:endParaRPr>
          </a:p>
        </p:txBody>
      </p:sp>
      <p:sp>
        <p:nvSpPr>
          <p:cNvPr id="108" name="object 8"/>
          <p:cNvSpPr/>
          <p:nvPr/>
        </p:nvSpPr>
        <p:spPr>
          <a:xfrm>
            <a:off x="5251450" y="5656255"/>
            <a:ext cx="3048245" cy="1970977"/>
          </a:xfrm>
          <a:prstGeom prst="rect">
            <a:avLst/>
          </a:prstGeom>
          <a:blipFill>
            <a:blip r:embed="rId18"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10" name="object 8"/>
          <p:cNvSpPr/>
          <p:nvPr/>
        </p:nvSpPr>
        <p:spPr>
          <a:xfrm>
            <a:off x="7003805" y="5662885"/>
            <a:ext cx="3048245" cy="1970977"/>
          </a:xfrm>
          <a:prstGeom prst="rect">
            <a:avLst/>
          </a:prstGeom>
          <a:blipFill>
            <a:blip r:embed="rId18"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14" name="object 15"/>
          <p:cNvSpPr txBox="1"/>
          <p:nvPr/>
        </p:nvSpPr>
        <p:spPr>
          <a:xfrm>
            <a:off x="14285164" y="4749117"/>
            <a:ext cx="3080029" cy="1170833"/>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en-US" sz="1000" spc="25" dirty="0">
                <a:latin typeface="Times New Roman" panose="02020603050405020304" pitchFamily="18" charset="0"/>
                <a:cs typeface="Times New Roman" panose="02020603050405020304" pitchFamily="18" charset="0"/>
              </a:rPr>
              <a:t>Giao </a:t>
            </a:r>
            <a:r>
              <a:rPr lang="en-US" sz="1000" spc="25" dirty="0" err="1">
                <a:latin typeface="Times New Roman" panose="02020603050405020304" pitchFamily="18" charset="0"/>
                <a:cs typeface="Times New Roman" panose="02020603050405020304" pitchFamily="18" charset="0"/>
              </a:rPr>
              <a:t>thức</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truyền</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thông</a:t>
            </a:r>
            <a:r>
              <a:rPr lang="en-US" sz="1000" spc="25" dirty="0">
                <a:latin typeface="Times New Roman" panose="02020603050405020304" pitchFamily="18" charset="0"/>
                <a:cs typeface="Times New Roman" panose="02020603050405020304" pitchFamily="18" charset="0"/>
              </a:rPr>
              <a:t>: ZigBee</a:t>
            </a:r>
          </a:p>
          <a:p>
            <a:pPr marL="184150" indent="-171450">
              <a:lnSpc>
                <a:spcPct val="100000"/>
              </a:lnSpc>
              <a:spcBef>
                <a:spcPts val="130"/>
              </a:spcBef>
              <a:buFont typeface="Arial" panose="020B0604020202020204" pitchFamily="34" charset="0"/>
              <a:buChar char="•"/>
            </a:pPr>
            <a:r>
              <a:rPr lang="vi-VN" sz="1000" spc="25" dirty="0">
                <a:latin typeface="Times New Roman" panose="02020603050405020304" pitchFamily="18" charset="0"/>
                <a:cs typeface="Times New Roman" panose="02020603050405020304" pitchFamily="18" charset="0"/>
              </a:rPr>
              <a:t>Điện nguồn</a:t>
            </a:r>
            <a:r>
              <a:rPr lang="en-US" sz="1000" spc="25" dirty="0">
                <a:latin typeface="Times New Roman" panose="02020603050405020304" pitchFamily="18" charset="0"/>
                <a:cs typeface="Times New Roman" panose="02020603050405020304" pitchFamily="18" charset="0"/>
              </a:rPr>
              <a:t>: 2 </a:t>
            </a:r>
            <a:r>
              <a:rPr lang="en-US" sz="1000" spc="25" dirty="0" err="1">
                <a:latin typeface="Times New Roman" panose="02020603050405020304" pitchFamily="18" charset="0"/>
                <a:cs typeface="Times New Roman" panose="02020603050405020304" pitchFamily="18" charset="0"/>
              </a:rPr>
              <a:t>viên</a:t>
            </a:r>
            <a:r>
              <a:rPr lang="en-US" sz="1000" spc="25" dirty="0">
                <a:latin typeface="Times New Roman" panose="02020603050405020304" pitchFamily="18" charset="0"/>
                <a:cs typeface="Times New Roman" panose="02020603050405020304" pitchFamily="18" charset="0"/>
              </a:rPr>
              <a:t> CR2450</a:t>
            </a:r>
            <a:endParaRPr lang="vi-VN" sz="1000" spc="25"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1000" spc="20" dirty="0" err="1">
                <a:latin typeface="Times New Roman" panose="02020603050405020304" pitchFamily="18" charset="0"/>
                <a:cs typeface="Times New Roman" panose="02020603050405020304" pitchFamily="18" charset="0"/>
              </a:rPr>
              <a:t>Tổn</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thất</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công</a:t>
            </a:r>
            <a:r>
              <a:rPr lang="en-US" sz="1000" spc="20" dirty="0">
                <a:latin typeface="Times New Roman" panose="02020603050405020304" pitchFamily="18" charset="0"/>
                <a:cs typeface="Times New Roman" panose="02020603050405020304" pitchFamily="18" charset="0"/>
              </a:rPr>
              <a:t> </a:t>
            </a:r>
            <a:r>
              <a:rPr lang="vi-VN" sz="1000" spc="20" dirty="0">
                <a:latin typeface="Times New Roman" panose="02020603050405020304" pitchFamily="18" charset="0"/>
                <a:cs typeface="Times New Roman" panose="02020603050405020304" pitchFamily="18" charset="0"/>
              </a:rPr>
              <a:t>suất: </a:t>
            </a:r>
            <a:r>
              <a:rPr lang="el-GR" sz="1000" spc="20" dirty="0">
                <a:latin typeface="Times New Roman" panose="02020603050405020304" pitchFamily="18" charset="0"/>
                <a:cs typeface="Times New Roman" panose="02020603050405020304" pitchFamily="18" charset="0"/>
              </a:rPr>
              <a:t>＜3μ</a:t>
            </a:r>
            <a:r>
              <a:rPr lang="vi-VN" sz="1000" spc="20" dirty="0">
                <a:latin typeface="Times New Roman" panose="02020603050405020304" pitchFamily="18" charset="0"/>
                <a:cs typeface="Times New Roman" panose="02020603050405020304" pitchFamily="18" charset="0"/>
              </a:rPr>
              <a:t>A</a:t>
            </a:r>
          </a:p>
          <a:p>
            <a:pPr marL="184150" indent="-171450">
              <a:spcBef>
                <a:spcPts val="130"/>
              </a:spcBef>
              <a:buFont typeface="Arial" panose="020B0604020202020204" pitchFamily="34" charset="0"/>
              <a:buChar char="•"/>
            </a:pPr>
            <a:r>
              <a:rPr lang="vi-VN" sz="1000" spc="20" dirty="0">
                <a:latin typeface="Times New Roman" panose="02020603050405020304" pitchFamily="18" charset="0"/>
                <a:cs typeface="Times New Roman" panose="02020603050405020304" pitchFamily="18" charset="0"/>
              </a:rPr>
              <a:t>Phạm vi truyền tín hiệu: 100m</a:t>
            </a:r>
          </a:p>
          <a:p>
            <a:pPr marL="184150" indent="-171450">
              <a:spcBef>
                <a:spcPts val="130"/>
              </a:spcBef>
              <a:buFont typeface="Arial" panose="020B0604020202020204" pitchFamily="34" charset="0"/>
              <a:buChar char="•"/>
            </a:pPr>
            <a:r>
              <a:rPr lang="en-US" sz="1000" spc="20" dirty="0" err="1">
                <a:latin typeface="Times New Roman" panose="02020603050405020304" pitchFamily="18" charset="0"/>
                <a:cs typeface="Times New Roman" panose="02020603050405020304" pitchFamily="18" charset="0"/>
              </a:rPr>
              <a:t>Cấp</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độ</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chống</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cháy</a:t>
            </a:r>
            <a:r>
              <a:rPr lang="en-US" sz="1000" spc="20" dirty="0">
                <a:latin typeface="Times New Roman" panose="02020603050405020304" pitchFamily="18" charset="0"/>
                <a:cs typeface="Times New Roman" panose="02020603050405020304" pitchFamily="18" charset="0"/>
              </a:rPr>
              <a:t>: UL94</a:t>
            </a:r>
            <a:r>
              <a:rPr lang="en-US" sz="1000" spc="5" dirty="0">
                <a:latin typeface="Times New Roman" panose="02020603050405020304" pitchFamily="18" charset="0"/>
                <a:cs typeface="Times New Roman" panose="02020603050405020304" pitchFamily="18" charset="0"/>
              </a:rPr>
              <a:t> </a:t>
            </a:r>
            <a:r>
              <a:rPr lang="en-US" sz="1000" spc="20" dirty="0">
                <a:latin typeface="Times New Roman" panose="02020603050405020304" pitchFamily="18" charset="0"/>
                <a:cs typeface="Times New Roman" panose="02020603050405020304" pitchFamily="18" charset="0"/>
              </a:rPr>
              <a:t>V-2</a:t>
            </a:r>
            <a:endParaRPr lang="en-US" sz="1000" spc="25"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1000" spc="25" dirty="0" err="1">
                <a:latin typeface="Times New Roman" panose="02020603050405020304" pitchFamily="18" charset="0"/>
                <a:cs typeface="Times New Roman" panose="02020603050405020304" pitchFamily="18" charset="0"/>
              </a:rPr>
              <a:t>Chất</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liệu</a:t>
            </a:r>
            <a:r>
              <a:rPr lang="vi-VN" sz="1000" spc="25" dirty="0">
                <a:latin typeface="Times New Roman" panose="02020603050405020304" pitchFamily="18" charset="0"/>
                <a:cs typeface="Times New Roman" panose="02020603050405020304" pitchFamily="18" charset="0"/>
              </a:rPr>
              <a:t> và m</a:t>
            </a:r>
            <a:r>
              <a:rPr lang="en-US" sz="1000" spc="25" dirty="0" err="1">
                <a:latin typeface="Times New Roman" panose="02020603050405020304" pitchFamily="18" charset="0"/>
                <a:cs typeface="Times New Roman" panose="02020603050405020304" pitchFamily="18" charset="0"/>
              </a:rPr>
              <a:t>àu</a:t>
            </a:r>
            <a:r>
              <a:rPr lang="vi-VN" sz="1000" spc="25" dirty="0">
                <a:latin typeface="Times New Roman" panose="02020603050405020304" pitchFamily="18" charset="0"/>
                <a:cs typeface="Times New Roman" panose="02020603050405020304" pitchFamily="18" charset="0"/>
              </a:rPr>
              <a:t> sắc</a:t>
            </a:r>
            <a:r>
              <a:rPr lang="en-US" sz="1000" spc="25" dirty="0">
                <a:latin typeface="Times New Roman" panose="02020603050405020304" pitchFamily="18" charset="0"/>
                <a:cs typeface="Times New Roman" panose="02020603050405020304" pitchFamily="18" charset="0"/>
              </a:rPr>
              <a:t>: PC+ABS,</a:t>
            </a:r>
            <a:r>
              <a:rPr lang="vi-VN"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trắng</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ngọc</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trai</a:t>
            </a:r>
            <a:endParaRPr lang="en-US" sz="1000" dirty="0">
              <a:latin typeface="Times New Roman" panose="02020603050405020304" pitchFamily="18" charset="0"/>
              <a:cs typeface="Times New Roman" panose="02020603050405020304" pitchFamily="18" charset="0"/>
            </a:endParaRPr>
          </a:p>
          <a:p>
            <a:pPr marL="12700" indent="0">
              <a:lnSpc>
                <a:spcPct val="100000"/>
              </a:lnSpc>
              <a:spcBef>
                <a:spcPts val="130"/>
              </a:spcBef>
              <a:buFont typeface="Arial" panose="020B0604020202020204" pitchFamily="34" charset="0"/>
              <a:buNone/>
            </a:pPr>
            <a:endParaRPr lang="en-US" sz="1000" spc="30" dirty="0">
              <a:latin typeface="Times New Roman" panose="02020603050405020304" pitchFamily="18" charset="0"/>
              <a:cs typeface="Times New Roman" panose="02020603050405020304" pitchFamily="18" charset="0"/>
            </a:endParaRPr>
          </a:p>
        </p:txBody>
      </p:sp>
      <p:sp>
        <p:nvSpPr>
          <p:cNvPr id="116" name="object 25"/>
          <p:cNvSpPr/>
          <p:nvPr/>
        </p:nvSpPr>
        <p:spPr>
          <a:xfrm>
            <a:off x="14794980" y="5733303"/>
            <a:ext cx="2168099" cy="1303914"/>
          </a:xfrm>
          <a:prstGeom prst="rect">
            <a:avLst/>
          </a:prstGeom>
          <a:blipFill>
            <a:blip r:embed="rId19"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sp>
        <p:nvSpPr>
          <p:cNvPr id="118" name="object 12"/>
          <p:cNvSpPr txBox="1"/>
          <p:nvPr/>
        </p:nvSpPr>
        <p:spPr>
          <a:xfrm>
            <a:off x="14495833" y="4344906"/>
            <a:ext cx="2741199" cy="501419"/>
          </a:xfrm>
          <a:prstGeom prst="rect">
            <a:avLst/>
          </a:prstGeom>
        </p:spPr>
        <p:txBody>
          <a:bodyPr vert="horz" wrap="square" lIns="0" tIns="13970" rIns="0" bIns="0" rtlCol="0">
            <a:spAutoFit/>
          </a:bodyPr>
          <a:lstStyle>
            <a:lvl1pPr>
              <a:defRPr sz="1400">
                <a:solidFill>
                  <a:srgbClr val="92D050"/>
                </a:solidFill>
                <a:latin typeface="Times New Roman" panose="02020603050405020304" pitchFamily="18" charset="0"/>
                <a:ea typeface="+mj-ea"/>
                <a:cs typeface="Times New Roman" panose="02020603050405020304" pitchFamily="18" charset="0"/>
              </a:defRPr>
            </a:lvl1pPr>
          </a:lstStyle>
          <a:p>
            <a:pPr marL="12700" algn="ctr">
              <a:spcBef>
                <a:spcPts val="110"/>
              </a:spcBef>
            </a:pPr>
            <a:r>
              <a:rPr lang="en-US" sz="1000" b="1" kern="0" spc="5" dirty="0" err="1">
                <a:solidFill>
                  <a:schemeClr val="tx1"/>
                </a:solidFill>
                <a:uFill>
                  <a:solidFill>
                    <a:srgbClr val="3E3A39"/>
                  </a:solidFill>
                </a:uFill>
              </a:rPr>
              <a:t>Công</a:t>
            </a:r>
            <a:r>
              <a:rPr lang="en-US" sz="1000" b="1" kern="0" spc="5" dirty="0">
                <a:solidFill>
                  <a:schemeClr val="tx1"/>
                </a:solidFill>
                <a:uFill>
                  <a:solidFill>
                    <a:srgbClr val="3E3A39"/>
                  </a:solidFill>
                </a:uFill>
              </a:rPr>
              <a:t> </a:t>
            </a:r>
            <a:r>
              <a:rPr lang="en-US" sz="1000" b="1" kern="0" spc="5" dirty="0" err="1">
                <a:solidFill>
                  <a:schemeClr val="tx1"/>
                </a:solidFill>
                <a:uFill>
                  <a:solidFill>
                    <a:srgbClr val="3E3A39"/>
                  </a:solidFill>
                </a:uFill>
              </a:rPr>
              <a:t>tắc</a:t>
            </a:r>
            <a:r>
              <a:rPr lang="en-US" sz="1000" b="1" kern="0" spc="5" dirty="0">
                <a:solidFill>
                  <a:schemeClr val="tx1"/>
                </a:solidFill>
                <a:uFill>
                  <a:solidFill>
                    <a:srgbClr val="3E3A39"/>
                  </a:solidFill>
                </a:uFill>
              </a:rPr>
              <a:t> </a:t>
            </a:r>
            <a:r>
              <a:rPr lang="en-US" sz="1000" b="1" kern="0" spc="5" dirty="0" err="1">
                <a:solidFill>
                  <a:schemeClr val="tx1"/>
                </a:solidFill>
                <a:uFill>
                  <a:solidFill>
                    <a:srgbClr val="3E3A39"/>
                  </a:solidFill>
                </a:uFill>
              </a:rPr>
              <a:t>ngữ</a:t>
            </a:r>
            <a:r>
              <a:rPr lang="en-US" sz="1000" b="1" kern="0" spc="5" dirty="0">
                <a:solidFill>
                  <a:schemeClr val="tx1"/>
                </a:solidFill>
                <a:uFill>
                  <a:solidFill>
                    <a:srgbClr val="3E3A39"/>
                  </a:solidFill>
                </a:uFill>
              </a:rPr>
              <a:t> </a:t>
            </a:r>
            <a:r>
              <a:rPr lang="en-US" sz="1000" b="1" kern="0" spc="5" dirty="0" err="1">
                <a:solidFill>
                  <a:schemeClr val="tx1"/>
                </a:solidFill>
                <a:uFill>
                  <a:solidFill>
                    <a:srgbClr val="3E3A39"/>
                  </a:solidFill>
                </a:uFill>
              </a:rPr>
              <a:t>cảnh</a:t>
            </a:r>
            <a:r>
              <a:rPr lang="en-US" sz="1000" b="1" kern="0" spc="5" dirty="0">
                <a:solidFill>
                  <a:schemeClr val="tx1"/>
                </a:solidFill>
                <a:uFill>
                  <a:solidFill>
                    <a:srgbClr val="3E3A39"/>
                  </a:solidFill>
                </a:uFill>
              </a:rPr>
              <a:t> 6 </a:t>
            </a:r>
            <a:r>
              <a:rPr lang="en-US" sz="1000" b="1" kern="0" spc="5" dirty="0" err="1">
                <a:solidFill>
                  <a:schemeClr val="tx1"/>
                </a:solidFill>
                <a:uFill>
                  <a:solidFill>
                    <a:srgbClr val="3E3A39"/>
                  </a:solidFill>
                </a:uFill>
              </a:rPr>
              <a:t>lệnh</a:t>
            </a:r>
            <a:r>
              <a:rPr lang="en-US" sz="1000" b="1" kern="0" spc="5" dirty="0">
                <a:solidFill>
                  <a:schemeClr val="tx1"/>
                </a:solidFill>
                <a:uFill>
                  <a:solidFill>
                    <a:srgbClr val="3E3A39"/>
                  </a:solidFill>
                </a:uFill>
              </a:rPr>
              <a:t> </a:t>
            </a:r>
            <a:r>
              <a:rPr lang="en-US" sz="1000" b="1" kern="0" spc="5" dirty="0" err="1">
                <a:solidFill>
                  <a:schemeClr val="tx1"/>
                </a:solidFill>
                <a:uFill>
                  <a:solidFill>
                    <a:srgbClr val="3E3A39"/>
                  </a:solidFill>
                </a:uFill>
              </a:rPr>
              <a:t>không</a:t>
            </a:r>
            <a:r>
              <a:rPr lang="en-US" sz="1000" b="1" kern="0" spc="5" dirty="0">
                <a:solidFill>
                  <a:schemeClr val="tx1"/>
                </a:solidFill>
                <a:uFill>
                  <a:solidFill>
                    <a:srgbClr val="3E3A39"/>
                  </a:solidFill>
                </a:uFill>
              </a:rPr>
              <a:t> </a:t>
            </a:r>
            <a:r>
              <a:rPr lang="en-US" sz="1000" b="1" kern="0" spc="5" dirty="0" err="1">
                <a:solidFill>
                  <a:schemeClr val="tx1"/>
                </a:solidFill>
                <a:uFill>
                  <a:solidFill>
                    <a:srgbClr val="3E3A39"/>
                  </a:solidFill>
                </a:uFill>
              </a:rPr>
              <a:t>dây</a:t>
            </a:r>
            <a:endParaRPr lang="en-US" sz="1000" b="1" kern="0" spc="5" dirty="0">
              <a:solidFill>
                <a:schemeClr val="tx1"/>
              </a:solidFill>
              <a:uFill>
                <a:solidFill>
                  <a:srgbClr val="3E3A39"/>
                </a:solidFill>
              </a:uFill>
            </a:endParaRPr>
          </a:p>
          <a:p>
            <a:pPr marL="12700" algn="ctr">
              <a:spcBef>
                <a:spcPts val="110"/>
              </a:spcBef>
            </a:pPr>
            <a:r>
              <a:rPr lang="en-US" sz="800" spc="20" dirty="0">
                <a:solidFill>
                  <a:schemeClr val="tx1"/>
                </a:solidFill>
              </a:rPr>
              <a:t>WL-ZRCPBPW-S4160-02</a:t>
            </a:r>
            <a:endParaRPr lang="en-US" sz="800" dirty="0">
              <a:solidFill>
                <a:schemeClr val="tx1"/>
              </a:solidFill>
            </a:endParaRPr>
          </a:p>
          <a:p>
            <a:pPr marL="12700" algn="ctr">
              <a:spcBef>
                <a:spcPts val="110"/>
              </a:spcBef>
            </a:pPr>
            <a:endParaRPr lang="en-US" sz="1200" b="1" kern="0" spc="5" dirty="0">
              <a:solidFill>
                <a:schemeClr val="tx1"/>
              </a:solidFill>
              <a:uFill>
                <a:solidFill>
                  <a:srgbClr val="3E3A39"/>
                </a:solidFill>
              </a:uFill>
            </a:endParaRPr>
          </a:p>
        </p:txBody>
      </p:sp>
      <p:sp>
        <p:nvSpPr>
          <p:cNvPr id="120" name="object 15"/>
          <p:cNvSpPr txBox="1"/>
          <p:nvPr/>
        </p:nvSpPr>
        <p:spPr>
          <a:xfrm>
            <a:off x="14558146" y="4068878"/>
            <a:ext cx="2513165" cy="506549"/>
          </a:xfrm>
          <a:prstGeom prst="rect">
            <a:avLst/>
          </a:prstGeom>
        </p:spPr>
        <p:txBody>
          <a:bodyPr vert="horz" wrap="square" lIns="0" tIns="13970" rIns="0" bIns="0" rtlCol="0">
            <a:spAutoFit/>
          </a:bodyPr>
          <a:lstStyle>
            <a:lvl1pPr>
              <a:defRPr>
                <a:latin typeface="+mj-lt"/>
                <a:ea typeface="+mj-ea"/>
                <a:cs typeface="+mj-cs"/>
              </a:defRPr>
            </a:lvl1pPr>
          </a:lstStyle>
          <a:p>
            <a:pPr marL="12700">
              <a:spcBef>
                <a:spcPts val="110"/>
              </a:spcBef>
            </a:pPr>
            <a:r>
              <a:rPr lang="en-US" sz="1600" b="1" kern="0" spc="5" dirty="0">
                <a:latin typeface="Times New Roman" panose="02020603050405020304" pitchFamily="18" charset="0"/>
                <a:cs typeface="Times New Roman" panose="02020603050405020304" pitchFamily="18" charset="0"/>
              </a:rPr>
              <a:t>5.6 </a:t>
            </a:r>
            <a:r>
              <a:rPr lang="en-US" sz="1600" b="1" kern="0" spc="5" dirty="0" err="1">
                <a:latin typeface="Times New Roman" panose="02020603050405020304" pitchFamily="18" charset="0"/>
                <a:cs typeface="Times New Roman" panose="02020603050405020304" pitchFamily="18" charset="0"/>
              </a:rPr>
              <a:t>Các</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dòng</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sản</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phẩm</a:t>
            </a:r>
            <a:r>
              <a:rPr lang="en-US" sz="1600" b="1" kern="0" spc="5" dirty="0">
                <a:latin typeface="Times New Roman" panose="02020603050405020304" pitchFamily="18" charset="0"/>
                <a:cs typeface="Times New Roman" panose="02020603050405020304" pitchFamily="18" charset="0"/>
              </a:rPr>
              <a:t> </a:t>
            </a:r>
            <a:r>
              <a:rPr lang="en-US" sz="1600" b="1" kern="0" spc="5" dirty="0" err="1">
                <a:latin typeface="Times New Roman" panose="02020603050405020304" pitchFamily="18" charset="0"/>
                <a:cs typeface="Times New Roman" panose="02020603050405020304" pitchFamily="18" charset="0"/>
              </a:rPr>
              <a:t>khác</a:t>
            </a:r>
            <a:br>
              <a:rPr lang="en-US" sz="1600" b="1" kern="0" spc="20" dirty="0">
                <a:latin typeface="Times New Roman" panose="02020603050405020304" pitchFamily="18" charset="0"/>
                <a:cs typeface="Times New Roman" panose="02020603050405020304" pitchFamily="18" charset="0"/>
              </a:rPr>
            </a:br>
            <a:endParaRPr lang="en-US" sz="1600" b="1" kern="0" dirty="0">
              <a:latin typeface="Times New Roman" panose="02020603050405020304" pitchFamily="18" charset="0"/>
              <a:cs typeface="Times New Roman" panose="02020603050405020304" pitchFamily="18" charset="0"/>
            </a:endParaRPr>
          </a:p>
        </p:txBody>
      </p:sp>
      <p:sp>
        <p:nvSpPr>
          <p:cNvPr id="122" name="object 23"/>
          <p:cNvSpPr txBox="1"/>
          <p:nvPr/>
        </p:nvSpPr>
        <p:spPr>
          <a:xfrm>
            <a:off x="17108817" y="4337045"/>
            <a:ext cx="2667000" cy="30392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Aptomat</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minh</a:t>
            </a:r>
            <a:endParaRPr lang="en-US" sz="1000" b="1" spc="5" dirty="0">
              <a:uFill>
                <a:solidFill>
                  <a:srgbClr val="3E3A39"/>
                </a:solidFill>
              </a:uFill>
              <a:latin typeface="Times New Roman" panose="02020603050405020304" pitchFamily="18" charset="0"/>
              <a:cs typeface="Times New Roman" panose="02020603050405020304" pitchFamily="18" charset="0"/>
            </a:endParaRPr>
          </a:p>
          <a:p>
            <a:pPr marL="12700" algn="ctr">
              <a:lnSpc>
                <a:spcPct val="100000"/>
              </a:lnSpc>
              <a:spcBef>
                <a:spcPts val="110"/>
              </a:spcBef>
            </a:pPr>
            <a:r>
              <a:rPr sz="800" spc="20" dirty="0">
                <a:latin typeface="Times New Roman" panose="02020603050405020304" pitchFamily="18" charset="0"/>
                <a:cs typeface="Times New Roman" panose="02020603050405020304" pitchFamily="18" charset="0"/>
              </a:rPr>
              <a:t>WL-ZGCRNPW-S3011-02</a:t>
            </a:r>
            <a:endParaRPr sz="800" dirty="0">
              <a:latin typeface="Times New Roman" panose="02020603050405020304" pitchFamily="18" charset="0"/>
              <a:cs typeface="Times New Roman" panose="02020603050405020304" pitchFamily="18" charset="0"/>
            </a:endParaRPr>
          </a:p>
        </p:txBody>
      </p:sp>
      <p:sp>
        <p:nvSpPr>
          <p:cNvPr id="124" name="object 24"/>
          <p:cNvSpPr txBox="1"/>
          <p:nvPr/>
        </p:nvSpPr>
        <p:spPr>
          <a:xfrm>
            <a:off x="17250355" y="4681351"/>
            <a:ext cx="3044156" cy="1170833"/>
          </a:xfrm>
          <a:prstGeom prst="rect">
            <a:avLst/>
          </a:prstGeom>
        </p:spPr>
        <p:txBody>
          <a:bodyPr vert="horz" wrap="square" lIns="0" tIns="16510" rIns="0" bIns="0" rtlCol="0">
            <a:spAutoFit/>
          </a:bodyPr>
          <a:lstStyle/>
          <a:p>
            <a:pPr marL="184150" marR="5080" indent="-171450">
              <a:spcBef>
                <a:spcPts val="160"/>
              </a:spcBef>
              <a:buFont typeface="Arial" panose="020B0604020202020204" pitchFamily="34" charset="0"/>
              <a:buChar char="•"/>
            </a:pPr>
            <a:r>
              <a:rPr lang="en-US" sz="1000" spc="25" dirty="0">
                <a:latin typeface="Times New Roman" panose="02020603050405020304" pitchFamily="18" charset="0"/>
                <a:cs typeface="Times New Roman" panose="02020603050405020304" pitchFamily="18" charset="0"/>
              </a:rPr>
              <a:t>Giao </a:t>
            </a:r>
            <a:r>
              <a:rPr lang="en-US" sz="1000" spc="25" dirty="0" err="1">
                <a:latin typeface="Times New Roman" panose="02020603050405020304" pitchFamily="18" charset="0"/>
                <a:cs typeface="Times New Roman" panose="02020603050405020304" pitchFamily="18" charset="0"/>
              </a:rPr>
              <a:t>thức</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truyền</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thông</a:t>
            </a:r>
            <a:r>
              <a:rPr lang="en-US" sz="1000" spc="25" dirty="0">
                <a:latin typeface="Times New Roman" panose="02020603050405020304" pitchFamily="18" charset="0"/>
                <a:cs typeface="Times New Roman" panose="02020603050405020304" pitchFamily="18" charset="0"/>
              </a:rPr>
              <a:t>: ZigBee</a:t>
            </a:r>
          </a:p>
          <a:p>
            <a:pPr marL="184150" marR="5080" indent="-171450">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Điện</a:t>
            </a:r>
            <a:r>
              <a:rPr lang="en-US" sz="1000" spc="30" dirty="0">
                <a:latin typeface="Times New Roman" panose="02020603050405020304" pitchFamily="18" charset="0"/>
                <a:cs typeface="Times New Roman" panose="02020603050405020304" pitchFamily="18" charset="0"/>
              </a:rPr>
              <a:t> nguồn:</a:t>
            </a:r>
            <a:r>
              <a:rPr sz="1000" spc="20" dirty="0">
                <a:latin typeface="Times New Roman" panose="02020603050405020304" pitchFamily="18" charset="0"/>
                <a:cs typeface="Times New Roman" panose="02020603050405020304" pitchFamily="18" charset="0"/>
              </a:rPr>
              <a:t>100-240V</a:t>
            </a:r>
            <a:r>
              <a:rPr sz="1000" spc="-40" dirty="0">
                <a:latin typeface="Times New Roman" panose="02020603050405020304" pitchFamily="18" charset="0"/>
                <a:cs typeface="Times New Roman" panose="02020603050405020304" pitchFamily="18" charset="0"/>
              </a:rPr>
              <a:t> </a:t>
            </a:r>
            <a:r>
              <a:rPr sz="1000" spc="20" dirty="0">
                <a:latin typeface="Times New Roman" panose="02020603050405020304" pitchFamily="18" charset="0"/>
                <a:cs typeface="Times New Roman" panose="02020603050405020304" pitchFamily="18" charset="0"/>
              </a:rPr>
              <a:t>AC，50/60Hz</a:t>
            </a:r>
            <a:endParaRPr lang="vi-VN" sz="1000" spc="2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20" dirty="0" err="1">
                <a:latin typeface="Times New Roman" panose="02020603050405020304" pitchFamily="18" charset="0"/>
                <a:cs typeface="Times New Roman" panose="02020603050405020304" pitchFamily="18" charset="0"/>
              </a:rPr>
              <a:t>Tổn</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hao</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công</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suất</a:t>
            </a:r>
            <a:r>
              <a:rPr lang="en-US" sz="1000" spc="20" dirty="0">
                <a:latin typeface="Times New Roman" panose="02020603050405020304" pitchFamily="18" charset="0"/>
                <a:cs typeface="Times New Roman" panose="02020603050405020304" pitchFamily="18" charset="0"/>
              </a:rPr>
              <a:t>: </a:t>
            </a:r>
            <a:r>
              <a:rPr sz="1000" spc="20" dirty="0">
                <a:latin typeface="Times New Roman" panose="02020603050405020304" pitchFamily="18" charset="0"/>
                <a:cs typeface="Times New Roman" panose="02020603050405020304" pitchFamily="18" charset="0"/>
              </a:rPr>
              <a:t>≤0.5W</a:t>
            </a:r>
            <a:endParaRPr lang="vi-VN" sz="1000" spc="2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Cấp</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độ</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chống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cháy</a:t>
            </a:r>
            <a:r>
              <a:rPr lang="en-US" sz="1000" spc="30" dirty="0">
                <a:latin typeface="Times New Roman" panose="02020603050405020304" pitchFamily="18" charset="0"/>
                <a:cs typeface="Times New Roman" panose="02020603050405020304" pitchFamily="18" charset="0"/>
              </a:rPr>
              <a:t>: </a:t>
            </a:r>
            <a:r>
              <a:rPr lang="en-US" sz="1000" spc="20" dirty="0">
                <a:latin typeface="Times New Roman" panose="02020603050405020304" pitchFamily="18" charset="0"/>
                <a:cs typeface="Times New Roman" panose="02020603050405020304" pitchFamily="18" charset="0"/>
              </a:rPr>
              <a:t>UL94</a:t>
            </a:r>
            <a:r>
              <a:rPr lang="en-US" sz="1000" spc="-15" dirty="0">
                <a:latin typeface="Times New Roman" panose="02020603050405020304" pitchFamily="18" charset="0"/>
                <a:cs typeface="Times New Roman" panose="02020603050405020304" pitchFamily="18" charset="0"/>
              </a:rPr>
              <a:t> </a:t>
            </a:r>
            <a:r>
              <a:rPr lang="en-US" sz="1000" spc="20" dirty="0">
                <a:latin typeface="Times New Roman" panose="02020603050405020304" pitchFamily="18" charset="0"/>
                <a:cs typeface="Times New Roman" panose="02020603050405020304" pitchFamily="18" charset="0"/>
              </a:rPr>
              <a:t>V-0</a:t>
            </a:r>
          </a:p>
          <a:p>
            <a:pPr marL="184150" marR="628015" indent="-171450">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Chất</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liệu</a:t>
            </a:r>
            <a:r>
              <a:rPr lang="en-US" sz="1000" spc="30" dirty="0">
                <a:latin typeface="Times New Roman" panose="02020603050405020304" pitchFamily="18" charset="0"/>
                <a:cs typeface="Times New Roman" panose="02020603050405020304" pitchFamily="18" charset="0"/>
              </a:rPr>
              <a:t> </a:t>
            </a:r>
            <a:r>
              <a:rPr lang="vi-VN" sz="1000" spc="30" dirty="0">
                <a:latin typeface="Times New Roman" panose="02020603050405020304" pitchFamily="18" charset="0"/>
                <a:cs typeface="Times New Roman" panose="02020603050405020304" pitchFamily="18" charset="0"/>
              </a:rPr>
              <a:t>và</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sắc</a:t>
            </a:r>
            <a:r>
              <a:rPr lang="en-US" sz="1000" spc="30" dirty="0">
                <a:latin typeface="Times New Roman" panose="02020603050405020304" pitchFamily="18" charset="0"/>
                <a:cs typeface="Times New Roman" panose="02020603050405020304" pitchFamily="18" charset="0"/>
              </a:rPr>
              <a:t>: </a:t>
            </a:r>
            <a:r>
              <a:rPr sz="1000" spc="30" dirty="0">
                <a:latin typeface="Times New Roman" panose="02020603050405020304" pitchFamily="18" charset="0"/>
                <a:cs typeface="Times New Roman" panose="02020603050405020304" pitchFamily="18" charset="0"/>
              </a:rPr>
              <a:t>PC</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trắng</a:t>
            </a:r>
            <a:endParaRPr lang="en-US" sz="1000" spc="30" dirty="0">
              <a:latin typeface="Times New Roman" panose="02020603050405020304" pitchFamily="18" charset="0"/>
              <a:cs typeface="Times New Roman" panose="02020603050405020304" pitchFamily="18" charset="0"/>
            </a:endParaRPr>
          </a:p>
          <a:p>
            <a:pPr marL="184150" marR="628015" indent="-171450">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Kiểm</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tra</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và</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điều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khiển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nguồn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điện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từ</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xa</a:t>
            </a:r>
            <a:endParaRPr lang="en-US" sz="1000" spc="30" dirty="0">
              <a:latin typeface="Times New Roman" panose="02020603050405020304" pitchFamily="18" charset="0"/>
              <a:cs typeface="Times New Roman" panose="02020603050405020304" pitchFamily="18" charset="0"/>
            </a:endParaRPr>
          </a:p>
          <a:p>
            <a:pPr marL="184150" marR="628015" indent="-171450">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Bảo</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vệ</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quá</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tải</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nguồn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điện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và</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ngắn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mạch</a:t>
            </a:r>
            <a:endParaRPr lang="en-US" sz="1000" spc="30" dirty="0">
              <a:latin typeface="Times New Roman" panose="02020603050405020304" pitchFamily="18" charset="0"/>
              <a:cs typeface="Times New Roman" panose="02020603050405020304" pitchFamily="18" charset="0"/>
            </a:endParaRPr>
          </a:p>
        </p:txBody>
      </p:sp>
      <p:sp>
        <p:nvSpPr>
          <p:cNvPr id="126" name="object 9"/>
          <p:cNvSpPr/>
          <p:nvPr/>
        </p:nvSpPr>
        <p:spPr>
          <a:xfrm>
            <a:off x="17930973" y="5943368"/>
            <a:ext cx="566523" cy="789049"/>
          </a:xfrm>
          <a:prstGeom prst="rect">
            <a:avLst/>
          </a:prstGeom>
          <a:blipFill>
            <a:blip r:embed="rId20"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28" name="object 10"/>
          <p:cNvSpPr/>
          <p:nvPr/>
        </p:nvSpPr>
        <p:spPr>
          <a:xfrm>
            <a:off x="18204377" y="5974109"/>
            <a:ext cx="650460" cy="910708"/>
          </a:xfrm>
          <a:prstGeom prst="rect">
            <a:avLst/>
          </a:prstGeom>
          <a:blipFill>
            <a:blip r:embed="rId21"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30" name="object 11"/>
          <p:cNvSpPr/>
          <p:nvPr/>
        </p:nvSpPr>
        <p:spPr>
          <a:xfrm>
            <a:off x="18546337" y="5977048"/>
            <a:ext cx="757990" cy="1060169"/>
          </a:xfrm>
          <a:prstGeom prst="rect">
            <a:avLst/>
          </a:prstGeom>
          <a:blipFill>
            <a:blip r:embed="rId2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73D26684-CEA3-4637-93AF-DB6319577DD1}"/>
              </a:ext>
            </a:extLst>
          </p:cNvPr>
          <p:cNvSpPr/>
          <p:nvPr/>
        </p:nvSpPr>
        <p:spPr>
          <a:xfrm>
            <a:off x="475198" y="1342515"/>
            <a:ext cx="3945345" cy="124640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1" name="Rectangle 80">
            <a:extLst>
              <a:ext uri="{FF2B5EF4-FFF2-40B4-BE49-F238E27FC236}">
                <a16:creationId xmlns:a16="http://schemas.microsoft.com/office/drawing/2014/main" id="{11C982E0-E6DF-4215-899B-4D5A0AC439D9}"/>
              </a:ext>
            </a:extLst>
          </p:cNvPr>
          <p:cNvSpPr/>
          <p:nvPr/>
        </p:nvSpPr>
        <p:spPr>
          <a:xfrm>
            <a:off x="4969845" y="1341090"/>
            <a:ext cx="3981641" cy="127916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7" name="Rectangle 86">
            <a:extLst>
              <a:ext uri="{FF2B5EF4-FFF2-40B4-BE49-F238E27FC236}">
                <a16:creationId xmlns:a16="http://schemas.microsoft.com/office/drawing/2014/main" id="{F09B0BBF-6C2C-4C59-AFCD-B4C6661F71D3}"/>
              </a:ext>
            </a:extLst>
          </p:cNvPr>
          <p:cNvSpPr/>
          <p:nvPr/>
        </p:nvSpPr>
        <p:spPr>
          <a:xfrm>
            <a:off x="459904" y="5778670"/>
            <a:ext cx="3769489" cy="120539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9" name="Rectangle 88">
            <a:extLst>
              <a:ext uri="{FF2B5EF4-FFF2-40B4-BE49-F238E27FC236}">
                <a16:creationId xmlns:a16="http://schemas.microsoft.com/office/drawing/2014/main" id="{4200EE32-09B9-4C26-A596-D11FDF4A3DE4}"/>
              </a:ext>
            </a:extLst>
          </p:cNvPr>
          <p:cNvSpPr/>
          <p:nvPr/>
        </p:nvSpPr>
        <p:spPr>
          <a:xfrm>
            <a:off x="14233290" y="4691502"/>
            <a:ext cx="2818334" cy="11578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5059A0D-B51C-48EA-B265-99D0904DC8FF}"/>
              </a:ext>
            </a:extLst>
          </p:cNvPr>
          <p:cNvSpPr txBox="1"/>
          <p:nvPr/>
        </p:nvSpPr>
        <p:spPr>
          <a:xfrm>
            <a:off x="146050" y="6905625"/>
            <a:ext cx="40282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19</a:t>
            </a:r>
          </a:p>
        </p:txBody>
      </p:sp>
      <p:sp>
        <p:nvSpPr>
          <p:cNvPr id="15" name="TextBox 14">
            <a:extLst>
              <a:ext uri="{FF2B5EF4-FFF2-40B4-BE49-F238E27FC236}">
                <a16:creationId xmlns:a16="http://schemas.microsoft.com/office/drawing/2014/main" id="{32B79629-636C-43C8-973B-A63223CCA77F}"/>
              </a:ext>
            </a:extLst>
          </p:cNvPr>
          <p:cNvSpPr txBox="1"/>
          <p:nvPr/>
        </p:nvSpPr>
        <p:spPr>
          <a:xfrm>
            <a:off x="19577050" y="6905625"/>
            <a:ext cx="3644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20</a:t>
            </a:r>
          </a:p>
        </p:txBody>
      </p:sp>
      <p:sp>
        <p:nvSpPr>
          <p:cNvPr id="93" name="Rectangle 92">
            <a:extLst>
              <a:ext uri="{FF2B5EF4-FFF2-40B4-BE49-F238E27FC236}">
                <a16:creationId xmlns:a16="http://schemas.microsoft.com/office/drawing/2014/main" id="{0ED9479C-9C1A-45E2-AF31-6ECF511606A4}"/>
              </a:ext>
            </a:extLst>
          </p:cNvPr>
          <p:cNvSpPr/>
          <p:nvPr/>
        </p:nvSpPr>
        <p:spPr>
          <a:xfrm>
            <a:off x="17184112" y="4684080"/>
            <a:ext cx="2591706" cy="116530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87107F9-FD0F-4200-9C02-84FE57E29170}"/>
              </a:ext>
            </a:extLst>
          </p:cNvPr>
          <p:cNvSpPr txBox="1"/>
          <p:nvPr/>
        </p:nvSpPr>
        <p:spPr>
          <a:xfrm>
            <a:off x="7897178" y="204468"/>
            <a:ext cx="17738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11" name="object 5">
            <a:extLst>
              <a:ext uri="{FF2B5EF4-FFF2-40B4-BE49-F238E27FC236}">
                <a16:creationId xmlns:a16="http://schemas.microsoft.com/office/drawing/2014/main" id="{C030EF4E-5579-4C93-9E7D-66BB1E84BA1A}"/>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39" name="TextBox 38">
            <a:extLst>
              <a:ext uri="{FF2B5EF4-FFF2-40B4-BE49-F238E27FC236}">
                <a16:creationId xmlns:a16="http://schemas.microsoft.com/office/drawing/2014/main" id="{BE88AC49-59CC-4D58-A85E-30D5F051F3BF}"/>
              </a:ext>
            </a:extLst>
          </p:cNvPr>
          <p:cNvSpPr txBox="1"/>
          <p:nvPr/>
        </p:nvSpPr>
        <p:spPr>
          <a:xfrm>
            <a:off x="18272269" y="165371"/>
            <a:ext cx="1561490"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wulian.com.vn</a:t>
            </a:r>
          </a:p>
        </p:txBody>
      </p:sp>
      <p:sp>
        <p:nvSpPr>
          <p:cNvPr id="91" name="Rectangle 90">
            <a:extLst>
              <a:ext uri="{FF2B5EF4-FFF2-40B4-BE49-F238E27FC236}">
                <a16:creationId xmlns:a16="http://schemas.microsoft.com/office/drawing/2014/main" id="{B86BE3A3-D4B3-4E10-AE01-DBD6BFA1AEDE}"/>
              </a:ext>
            </a:extLst>
          </p:cNvPr>
          <p:cNvSpPr/>
          <p:nvPr/>
        </p:nvSpPr>
        <p:spPr>
          <a:xfrm>
            <a:off x="11224500" y="1350909"/>
            <a:ext cx="3945345" cy="127516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2" name="Rectangle 91">
            <a:extLst>
              <a:ext uri="{FF2B5EF4-FFF2-40B4-BE49-F238E27FC236}">
                <a16:creationId xmlns:a16="http://schemas.microsoft.com/office/drawing/2014/main" id="{625E8B5C-D06E-43C8-8E42-EB31F7679465}"/>
              </a:ext>
            </a:extLst>
          </p:cNvPr>
          <p:cNvSpPr/>
          <p:nvPr/>
        </p:nvSpPr>
        <p:spPr>
          <a:xfrm>
            <a:off x="15666601" y="1350909"/>
            <a:ext cx="4109216" cy="126500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77" name="Picture 76">
            <a:extLst>
              <a:ext uri="{FF2B5EF4-FFF2-40B4-BE49-F238E27FC236}">
                <a16:creationId xmlns:a16="http://schemas.microsoft.com/office/drawing/2014/main" id="{AC589446-4D48-4FD9-B534-7A98586ADB6A}"/>
              </a:ext>
            </a:extLst>
          </p:cNvPr>
          <p:cNvPicPr>
            <a:picLocks noChangeAspect="1"/>
          </p:cNvPicPr>
          <p:nvPr/>
        </p:nvPicPr>
        <p:blipFill rotWithShape="1">
          <a:blip r:embed="rId23"/>
          <a:srcRect t="14647" r="67138" b="61446"/>
          <a:stretch/>
        </p:blipFill>
        <p:spPr>
          <a:xfrm>
            <a:off x="10893396" y="234000"/>
            <a:ext cx="1177189" cy="352090"/>
          </a:xfrm>
          <a:prstGeom prst="rect">
            <a:avLst/>
          </a:prstGeom>
        </p:spPr>
      </p:pic>
      <p:pic>
        <p:nvPicPr>
          <p:cNvPr id="79" name="Picture 78">
            <a:extLst>
              <a:ext uri="{FF2B5EF4-FFF2-40B4-BE49-F238E27FC236}">
                <a16:creationId xmlns:a16="http://schemas.microsoft.com/office/drawing/2014/main" id="{80D46E9A-2F6B-4BBC-B67A-6750C07972E9}"/>
              </a:ext>
            </a:extLst>
          </p:cNvPr>
          <p:cNvPicPr>
            <a:picLocks noChangeAspect="1"/>
          </p:cNvPicPr>
          <p:nvPr/>
        </p:nvPicPr>
        <p:blipFill rotWithShape="1">
          <a:blip r:embed="rId23"/>
          <a:srcRect t="14647" r="67138" b="61446"/>
          <a:stretch/>
        </p:blipFill>
        <p:spPr>
          <a:xfrm>
            <a:off x="531365" y="234000"/>
            <a:ext cx="1177189" cy="3520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0">
            <a:extLst>
              <a:ext uri="{FF2B5EF4-FFF2-40B4-BE49-F238E27FC236}">
                <a16:creationId xmlns:a16="http://schemas.microsoft.com/office/drawing/2014/main" id="{20DB9224-9DC6-46C7-9BE3-FF59FE1B1A96}"/>
              </a:ext>
            </a:extLst>
          </p:cNvPr>
          <p:cNvSpPr txBox="1"/>
          <p:nvPr/>
        </p:nvSpPr>
        <p:spPr>
          <a:xfrm>
            <a:off x="6070209" y="5513917"/>
            <a:ext cx="1353967" cy="624530"/>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Điều</a:t>
            </a:r>
            <a:r>
              <a:rPr lang="en-US" sz="1000" b="1" spc="5" dirty="0">
                <a:solidFill>
                  <a:srgbClr val="3E3A39"/>
                </a:solidFill>
                <a:uFill>
                  <a:solidFill>
                    <a:srgbClr val="3E3A39"/>
                  </a:solidFill>
                </a:uFill>
                <a:latin typeface="Times New Roman" panose="02020603050405020304" pitchFamily="18" charset="0"/>
                <a:cs typeface="Times New Roman" panose="02020603050405020304" pitchFamily="18" charset="0"/>
              </a:rPr>
              <a:t> </a:t>
            </a:r>
            <a:r>
              <a:rPr lang="en-US" sz="1000" b="1"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khiển</a:t>
            </a:r>
            <a:r>
              <a:rPr lang="en-US" sz="1000" b="1" spc="5" dirty="0">
                <a:solidFill>
                  <a:srgbClr val="3E3A39"/>
                </a:solidFill>
                <a:uFill>
                  <a:solidFill>
                    <a:srgbClr val="3E3A39"/>
                  </a:solidFill>
                </a:uFill>
                <a:latin typeface="Times New Roman" panose="02020603050405020304" pitchFamily="18" charset="0"/>
                <a:cs typeface="Times New Roman" panose="02020603050405020304" pitchFamily="18" charset="0"/>
              </a:rPr>
              <a:t> 2 </a:t>
            </a:r>
            <a:r>
              <a:rPr lang="en-US" sz="1000" b="1"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trong</a:t>
            </a:r>
            <a:r>
              <a:rPr lang="en-US" sz="1000" b="1" spc="5" dirty="0">
                <a:solidFill>
                  <a:srgbClr val="3E3A39"/>
                </a:solidFill>
                <a:uFill>
                  <a:solidFill>
                    <a:srgbClr val="3E3A39"/>
                  </a:solidFill>
                </a:uFill>
                <a:latin typeface="Times New Roman" panose="02020603050405020304" pitchFamily="18" charset="0"/>
                <a:cs typeface="Times New Roman" panose="02020603050405020304" pitchFamily="18" charset="0"/>
              </a:rPr>
              <a:t> 1 </a:t>
            </a:r>
            <a:r>
              <a:rPr lang="en-US" sz="1000" spc="5" dirty="0">
                <a:solidFill>
                  <a:srgbClr val="3E3A39"/>
                </a:solidFill>
                <a:uFill>
                  <a:solidFill>
                    <a:srgbClr val="3E3A39"/>
                  </a:solidFill>
                </a:uFill>
                <a:latin typeface="Times New Roman" panose="02020603050405020304" pitchFamily="18" charset="0"/>
                <a:cs typeface="Times New Roman" panose="02020603050405020304" pitchFamily="18" charset="0"/>
              </a:rPr>
              <a:t>(</a:t>
            </a:r>
            <a:r>
              <a:rPr lang="en-US" sz="1000"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điều</a:t>
            </a:r>
            <a:r>
              <a:rPr lang="en-US" sz="1000" spc="5" dirty="0">
                <a:solidFill>
                  <a:srgbClr val="3E3A39"/>
                </a:solidFill>
                <a:uFill>
                  <a:solidFill>
                    <a:srgbClr val="3E3A39"/>
                  </a:solidFill>
                </a:uFill>
                <a:latin typeface="Times New Roman" panose="02020603050405020304" pitchFamily="18" charset="0"/>
                <a:cs typeface="Times New Roman" panose="02020603050405020304" pitchFamily="18" charset="0"/>
              </a:rPr>
              <a:t> </a:t>
            </a:r>
            <a:r>
              <a:rPr lang="en-US" sz="1000"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hòa</a:t>
            </a:r>
            <a:r>
              <a:rPr lang="en-US" sz="1000" spc="5" dirty="0">
                <a:solidFill>
                  <a:srgbClr val="3E3A39"/>
                </a:solidFill>
                <a:uFill>
                  <a:solidFill>
                    <a:srgbClr val="3E3A39"/>
                  </a:solidFill>
                </a:uFill>
                <a:latin typeface="Times New Roman" panose="02020603050405020304" pitchFamily="18" charset="0"/>
                <a:cs typeface="Times New Roman" panose="02020603050405020304" pitchFamily="18" charset="0"/>
              </a:rPr>
              <a:t> </a:t>
            </a:r>
            <a:r>
              <a:rPr lang="en-US" sz="1000"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và</a:t>
            </a:r>
            <a:r>
              <a:rPr lang="en-US" sz="1000" spc="5" dirty="0">
                <a:solidFill>
                  <a:srgbClr val="3E3A39"/>
                </a:solidFill>
                <a:uFill>
                  <a:solidFill>
                    <a:srgbClr val="3E3A39"/>
                  </a:solidFill>
                </a:uFill>
                <a:latin typeface="Times New Roman" panose="02020603050405020304" pitchFamily="18" charset="0"/>
                <a:cs typeface="Times New Roman" panose="02020603050405020304" pitchFamily="18" charset="0"/>
              </a:rPr>
              <a:t> s</a:t>
            </a:r>
            <a:r>
              <a:rPr lang="vi-VN" sz="1000" spc="5" dirty="0">
                <a:solidFill>
                  <a:srgbClr val="3E3A39"/>
                </a:solidFill>
                <a:uFill>
                  <a:solidFill>
                    <a:srgbClr val="3E3A39"/>
                  </a:solidFill>
                </a:uFill>
                <a:latin typeface="Times New Roman" panose="02020603050405020304" pitchFamily="18" charset="0"/>
                <a:cs typeface="Times New Roman" panose="02020603050405020304" pitchFamily="18" charset="0"/>
              </a:rPr>
              <a:t>ư</a:t>
            </a:r>
            <a:r>
              <a:rPr lang="en-US" sz="1000"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ởi</a:t>
            </a:r>
            <a:r>
              <a:rPr lang="en-US" sz="1000" spc="5" dirty="0">
                <a:solidFill>
                  <a:srgbClr val="3E3A39"/>
                </a:solidFill>
                <a:uFill>
                  <a:solidFill>
                    <a:srgbClr val="3E3A39"/>
                  </a:solidFill>
                </a:uFill>
                <a:latin typeface="Times New Roman" panose="02020603050405020304" pitchFamily="18" charset="0"/>
                <a:cs typeface="Times New Roman" panose="02020603050405020304" pitchFamily="18" charset="0"/>
              </a:rPr>
              <a:t> </a:t>
            </a:r>
            <a:r>
              <a:rPr lang="en-US" sz="1000"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ấm</a:t>
            </a:r>
            <a:r>
              <a:rPr lang="en-US" sz="1000" spc="5" dirty="0">
                <a:solidFill>
                  <a:srgbClr val="3E3A39"/>
                </a:solidFill>
                <a:uFill>
                  <a:solidFill>
                    <a:srgbClr val="3E3A39"/>
                  </a:solidFill>
                </a:uFill>
                <a:latin typeface="Times New Roman" panose="02020603050405020304" pitchFamily="18" charset="0"/>
                <a:cs typeface="Times New Roman" panose="02020603050405020304" pitchFamily="18" charset="0"/>
              </a:rPr>
              <a:t>)</a:t>
            </a:r>
          </a:p>
          <a:p>
            <a:pPr marL="12700" algn="ctr">
              <a:spcBef>
                <a:spcPts val="110"/>
              </a:spcBef>
            </a:pPr>
            <a:r>
              <a:rPr lang="en-US" sz="800" spc="20" dirty="0">
                <a:latin typeface="Times New Roman" panose="02020603050405020304" pitchFamily="18" charset="0"/>
                <a:cs typeface="Times New Roman" panose="02020603050405020304" pitchFamily="18" charset="0"/>
              </a:rPr>
              <a:t>WL-ZTCWNPW-F1-01</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n-US" sz="1000" b="1" spc="5" dirty="0">
              <a:solidFill>
                <a:srgbClr val="3E3A39"/>
              </a:solidFill>
              <a:uFill>
                <a:solidFill>
                  <a:srgbClr val="3E3A39"/>
                </a:solidFill>
              </a:uFill>
              <a:latin typeface="Times New Roman" panose="02020603050405020304" pitchFamily="18" charset="0"/>
              <a:cs typeface="Times New Roman" panose="02020603050405020304" pitchFamily="18" charset="0"/>
            </a:endParaRPr>
          </a:p>
        </p:txBody>
      </p:sp>
      <p:sp>
        <p:nvSpPr>
          <p:cNvPr id="23" name="object 22">
            <a:extLst>
              <a:ext uri="{FF2B5EF4-FFF2-40B4-BE49-F238E27FC236}">
                <a16:creationId xmlns:a16="http://schemas.microsoft.com/office/drawing/2014/main" id="{A94D8CF4-9E5D-4B2D-BECB-416BD96DA7B6}"/>
              </a:ext>
            </a:extLst>
          </p:cNvPr>
          <p:cNvSpPr/>
          <p:nvPr/>
        </p:nvSpPr>
        <p:spPr>
          <a:xfrm>
            <a:off x="5939569" y="3863927"/>
            <a:ext cx="1702443" cy="1567353"/>
          </a:xfrm>
          <a:prstGeom prst="rect">
            <a:avLst/>
          </a:prstGeom>
          <a:blipFill>
            <a:blip r:embed="rId3" cstate="print"/>
            <a:stretch>
              <a:fillRect/>
            </a:stretch>
          </a:blipFill>
        </p:spPr>
        <p:txBody>
          <a:bodyPr wrap="square" lIns="0" tIns="0" rIns="0" bIns="0" rtlCol="0"/>
          <a:lstStyle/>
          <a:p>
            <a:endParaRPr/>
          </a:p>
        </p:txBody>
      </p:sp>
      <p:sp>
        <p:nvSpPr>
          <p:cNvPr id="25" name="object 25">
            <a:extLst>
              <a:ext uri="{FF2B5EF4-FFF2-40B4-BE49-F238E27FC236}">
                <a16:creationId xmlns:a16="http://schemas.microsoft.com/office/drawing/2014/main" id="{229CC007-3872-446D-AE41-4E67B153C9AC}"/>
              </a:ext>
            </a:extLst>
          </p:cNvPr>
          <p:cNvSpPr txBox="1"/>
          <p:nvPr/>
        </p:nvSpPr>
        <p:spPr>
          <a:xfrm>
            <a:off x="597437" y="5529142"/>
            <a:ext cx="1380799" cy="624530"/>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Bộ</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điều</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khiển</a:t>
            </a:r>
            <a:r>
              <a:rPr lang="en-US" sz="1000" b="1" spc="5" dirty="0">
                <a:uFill>
                  <a:solidFill>
                    <a:srgbClr val="3E3A39"/>
                  </a:solidFill>
                </a:uFill>
                <a:latin typeface="Times New Roman" panose="02020603050405020304" pitchFamily="18" charset="0"/>
                <a:cs typeface="Times New Roman" panose="02020603050405020304" pitchFamily="18" charset="0"/>
              </a:rPr>
              <a:t> Salute </a:t>
            </a:r>
            <a:r>
              <a:rPr lang="en-US" sz="1000" spc="5" dirty="0">
                <a:uFill>
                  <a:solidFill>
                    <a:srgbClr val="3E3A39"/>
                  </a:solidFill>
                </a:uFill>
                <a:latin typeface="Times New Roman" panose="02020603050405020304" pitchFamily="18" charset="0"/>
                <a:cs typeface="Times New Roman" panose="02020603050405020304" pitchFamily="18" charset="0"/>
              </a:rPr>
              <a:t>(</a:t>
            </a:r>
            <a:r>
              <a:rPr lang="en-US" sz="1000" spc="5" dirty="0" err="1">
                <a:uFill>
                  <a:solidFill>
                    <a:srgbClr val="3E3A39"/>
                  </a:solidFill>
                </a:uFill>
                <a:latin typeface="Times New Roman" panose="02020603050405020304" pitchFamily="18" charset="0"/>
                <a:cs typeface="Times New Roman" panose="02020603050405020304" pitchFamily="18" charset="0"/>
              </a:rPr>
              <a:t>thông</a:t>
            </a:r>
            <a:r>
              <a:rPr lang="en-US" sz="1000" spc="5" dirty="0">
                <a:uFill>
                  <a:solidFill>
                    <a:srgbClr val="3E3A39"/>
                  </a:solidFill>
                </a:uFill>
                <a:latin typeface="Times New Roman" panose="02020603050405020304" pitchFamily="18" charset="0"/>
                <a:cs typeface="Times New Roman" panose="02020603050405020304" pitchFamily="18" charset="0"/>
              </a:rPr>
              <a:t> </a:t>
            </a:r>
            <a:r>
              <a:rPr lang="en-US" sz="1000" spc="5" dirty="0" err="1">
                <a:uFill>
                  <a:solidFill>
                    <a:srgbClr val="3E3A39"/>
                  </a:solidFill>
                </a:uFill>
                <a:latin typeface="Times New Roman" panose="02020603050405020304" pitchFamily="18" charset="0"/>
                <a:cs typeface="Times New Roman" panose="02020603050405020304" pitchFamily="18" charset="0"/>
              </a:rPr>
              <a:t>gió</a:t>
            </a:r>
            <a:r>
              <a:rPr lang="en-US" sz="1000" spc="5" dirty="0">
                <a:uFill>
                  <a:solidFill>
                    <a:srgbClr val="3E3A39"/>
                  </a:solidFill>
                </a:uFill>
                <a:latin typeface="Times New Roman" panose="02020603050405020304" pitchFamily="18" charset="0"/>
                <a:cs typeface="Times New Roman" panose="02020603050405020304" pitchFamily="18" charset="0"/>
              </a:rPr>
              <a:t>)</a:t>
            </a:r>
          </a:p>
          <a:p>
            <a:pPr marL="12700" algn="ctr">
              <a:spcBef>
                <a:spcPts val="110"/>
              </a:spcBef>
            </a:pPr>
            <a:r>
              <a:rPr lang="en-US" sz="800" spc="20" dirty="0">
                <a:latin typeface="Times New Roman" panose="02020603050405020304" pitchFamily="18" charset="0"/>
                <a:cs typeface="Times New Roman" panose="02020603050405020304" pitchFamily="18" charset="0"/>
              </a:rPr>
              <a:t>WL-ZTCFNPW-V1-0</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lang="en-US" sz="1000" b="1" spc="5" dirty="0">
              <a:uFill>
                <a:solidFill>
                  <a:srgbClr val="3E3A39"/>
                </a:solidFill>
              </a:uFill>
              <a:latin typeface="PingFang SC Medium"/>
              <a:cs typeface="PingFang SC Regular"/>
            </a:endParaRPr>
          </a:p>
        </p:txBody>
      </p:sp>
      <p:sp>
        <p:nvSpPr>
          <p:cNvPr id="26" name="object 26">
            <a:extLst>
              <a:ext uri="{FF2B5EF4-FFF2-40B4-BE49-F238E27FC236}">
                <a16:creationId xmlns:a16="http://schemas.microsoft.com/office/drawing/2014/main" id="{3973EAA3-3780-4A9C-83D1-4E0D32740ED8}"/>
              </a:ext>
            </a:extLst>
          </p:cNvPr>
          <p:cNvSpPr txBox="1"/>
          <p:nvPr/>
        </p:nvSpPr>
        <p:spPr>
          <a:xfrm>
            <a:off x="522890" y="6087663"/>
            <a:ext cx="2144148" cy="770724"/>
          </a:xfrm>
          <a:prstGeom prst="rect">
            <a:avLst/>
          </a:prstGeom>
        </p:spPr>
        <p:txBody>
          <a:bodyPr vert="horz" wrap="square" lIns="0" tIns="16510" rIns="0" bIns="0" rtlCol="0">
            <a:spAutoFit/>
          </a:bodyPr>
          <a:lstStyle/>
          <a:p>
            <a:pPr marL="184150" marR="535305" indent="-171450">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marR="535305" indent="-171450">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Điện</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nguồn</a:t>
            </a:r>
            <a:r>
              <a:rPr lang="en-US" sz="700" spc="20" dirty="0">
                <a:latin typeface="Times New Roman" panose="02020603050405020304" pitchFamily="18" charset="0"/>
                <a:cs typeface="Times New Roman" panose="02020603050405020304" pitchFamily="18" charset="0"/>
              </a:rPr>
              <a:t>: 220V AC</a:t>
            </a:r>
          </a:p>
          <a:p>
            <a:pPr marL="184150" marR="535305" indent="-171450">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Tổn</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hao</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công</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suất</a:t>
            </a:r>
            <a:r>
              <a:rPr lang="en-US" sz="700" spc="20" dirty="0">
                <a:latin typeface="Times New Roman" panose="02020603050405020304" pitchFamily="18" charset="0"/>
                <a:cs typeface="Times New Roman" panose="02020603050405020304" pitchFamily="18" charset="0"/>
              </a:rPr>
              <a:t>: ＜3W</a:t>
            </a:r>
            <a:endParaRPr lang="vi-VN" sz="700" spc="20" dirty="0">
              <a:latin typeface="Times New Roman" panose="02020603050405020304" pitchFamily="18" charset="0"/>
              <a:cs typeface="Times New Roman" panose="02020603050405020304" pitchFamily="18" charset="0"/>
            </a:endParaRPr>
          </a:p>
          <a:p>
            <a:pPr marL="184150" marR="535305" indent="-171450">
              <a:buFont typeface="Arial" panose="020B0604020202020204" pitchFamily="34" charset="0"/>
              <a:buChar char="•"/>
            </a:pPr>
            <a:r>
              <a:rPr lang="vi-VN" sz="700" spc="20" dirty="0">
                <a:latin typeface="Times New Roman" panose="02020603050405020304" pitchFamily="18" charset="0"/>
                <a:cs typeface="Times New Roman" panose="02020603050405020304" pitchFamily="18" charset="0"/>
              </a:rPr>
              <a:t>Khoảng cách điều khiển: 100m</a:t>
            </a:r>
            <a:endParaRPr lang="en-US" sz="700" spc="20" dirty="0">
              <a:latin typeface="Times New Roman" panose="02020603050405020304" pitchFamily="18" charset="0"/>
              <a:cs typeface="Times New Roman" panose="02020603050405020304" pitchFamily="18" charset="0"/>
            </a:endParaRPr>
          </a:p>
          <a:p>
            <a:pPr marL="184150" marR="535305" indent="-171450">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Kích</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th</a:t>
            </a:r>
            <a:r>
              <a:rPr lang="vi-VN" sz="700" spc="20" dirty="0">
                <a:latin typeface="Times New Roman" panose="02020603050405020304" pitchFamily="18" charset="0"/>
                <a:cs typeface="Times New Roman" panose="02020603050405020304" pitchFamily="18" charset="0"/>
              </a:rPr>
              <a:t>ư</a:t>
            </a:r>
            <a:r>
              <a:rPr lang="en-US" sz="700" spc="20" dirty="0" err="1">
                <a:latin typeface="Times New Roman" panose="02020603050405020304" pitchFamily="18" charset="0"/>
                <a:cs typeface="Times New Roman" panose="02020603050405020304" pitchFamily="18" charset="0"/>
              </a:rPr>
              <a:t>ớc</a:t>
            </a:r>
            <a:r>
              <a:rPr lang="en-US" sz="700" spc="20" dirty="0">
                <a:latin typeface="Times New Roman" panose="02020603050405020304" pitchFamily="18" charset="0"/>
                <a:cs typeface="Times New Roman" panose="02020603050405020304" pitchFamily="18" charset="0"/>
              </a:rPr>
              <a:t>: </a:t>
            </a:r>
            <a:r>
              <a:rPr sz="700" spc="20" dirty="0">
                <a:latin typeface="Times New Roman" panose="02020603050405020304" pitchFamily="18" charset="0"/>
                <a:cs typeface="Times New Roman" panose="02020603050405020304" pitchFamily="18" charset="0"/>
              </a:rPr>
              <a:t>86*86*38mm</a:t>
            </a:r>
            <a:endParaRPr lang="en-US" sz="700" spc="20" dirty="0">
              <a:latin typeface="Times New Roman" panose="02020603050405020304" pitchFamily="18" charset="0"/>
              <a:cs typeface="Times New Roman" panose="02020603050405020304" pitchFamily="18" charset="0"/>
            </a:endParaRPr>
          </a:p>
          <a:p>
            <a:pPr marL="184150" marR="535305" indent="-171450">
              <a:buFont typeface="Arial" panose="020B0604020202020204" pitchFamily="34" charset="0"/>
              <a:buChar char="•"/>
            </a:pPr>
            <a:r>
              <a:rPr lang="vi-VN" sz="700" spc="15" dirty="0">
                <a:latin typeface="Times New Roman" panose="02020603050405020304" pitchFamily="18" charset="0"/>
                <a:cs typeface="Times New Roman" panose="02020603050405020304" pitchFamily="18" charset="0"/>
              </a:rPr>
              <a:t>M</a:t>
            </a:r>
            <a:r>
              <a:rPr lang="en-US" sz="700" spc="15" dirty="0" err="1">
                <a:latin typeface="Times New Roman" panose="02020603050405020304" pitchFamily="18" charset="0"/>
                <a:cs typeface="Times New Roman" panose="02020603050405020304" pitchFamily="18" charset="0"/>
              </a:rPr>
              <a:t>àu</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sắc</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trắng</a:t>
            </a:r>
            <a:r>
              <a:rPr lang="en-US" sz="700" spc="15" dirty="0">
                <a:latin typeface="Times New Roman" panose="02020603050405020304" pitchFamily="18" charset="0"/>
                <a:cs typeface="Times New Roman" panose="02020603050405020304" pitchFamily="18" charset="0"/>
              </a:rPr>
              <a:t>/</a:t>
            </a:r>
            <a:r>
              <a:rPr lang="en-US" sz="700" spc="15" dirty="0" err="1">
                <a:latin typeface="Times New Roman" panose="02020603050405020304" pitchFamily="18" charset="0"/>
                <a:cs typeface="Times New Roman" panose="02020603050405020304" pitchFamily="18" charset="0"/>
              </a:rPr>
              <a:t>sâm</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panh</a:t>
            </a:r>
            <a:endParaRPr lang="en-US" sz="700" spc="15" dirty="0">
              <a:latin typeface="Times New Roman" panose="02020603050405020304" pitchFamily="18" charset="0"/>
              <a:cs typeface="Times New Roman" panose="02020603050405020304" pitchFamily="18" charset="0"/>
            </a:endParaRPr>
          </a:p>
          <a:p>
            <a:pPr marL="12700" marR="535305"/>
            <a:endParaRPr sz="700" spc="20" dirty="0">
              <a:latin typeface="Times New Roman" panose="02020603050405020304" pitchFamily="18" charset="0"/>
              <a:cs typeface="Times New Roman" panose="02020603050405020304" pitchFamily="18" charset="0"/>
            </a:endParaRPr>
          </a:p>
        </p:txBody>
      </p:sp>
      <p:sp>
        <p:nvSpPr>
          <p:cNvPr id="27" name="object 9">
            <a:extLst>
              <a:ext uri="{FF2B5EF4-FFF2-40B4-BE49-F238E27FC236}">
                <a16:creationId xmlns:a16="http://schemas.microsoft.com/office/drawing/2014/main" id="{C5F975AE-F8C3-453B-9F7C-6F86D7EDFC86}"/>
              </a:ext>
            </a:extLst>
          </p:cNvPr>
          <p:cNvSpPr txBox="1"/>
          <p:nvPr/>
        </p:nvSpPr>
        <p:spPr>
          <a:xfrm>
            <a:off x="4199232" y="5513917"/>
            <a:ext cx="1434844" cy="822020"/>
          </a:xfrm>
          <a:prstGeom prst="rect">
            <a:avLst/>
          </a:prstGeom>
        </p:spPr>
        <p:txBody>
          <a:bodyPr vert="horz" wrap="square" lIns="0" tIns="13970" rIns="0" bIns="0" rtlCol="0">
            <a:spAutoFit/>
          </a:bodyPr>
          <a:lstStyle>
            <a:lvl1pPr>
              <a:defRPr>
                <a:latin typeface="+mj-lt"/>
                <a:ea typeface="+mj-ea"/>
                <a:cs typeface="+mj-cs"/>
              </a:defRPr>
            </a:lvl1pPr>
          </a:lstStyle>
          <a:p>
            <a:pPr marL="12700" algn="ctr">
              <a:spcBef>
                <a:spcPts val="110"/>
              </a:spcBef>
            </a:pPr>
            <a:r>
              <a:rPr lang="en-US" sz="1000" b="1" kern="0" spc="5" dirty="0" err="1">
                <a:uFill>
                  <a:solidFill>
                    <a:srgbClr val="3E3A39"/>
                  </a:solidFill>
                </a:uFill>
                <a:latin typeface="Times New Roman" panose="02020603050405020304" pitchFamily="18" charset="0"/>
                <a:cs typeface="Times New Roman" panose="02020603050405020304" pitchFamily="18" charset="0"/>
              </a:rPr>
              <a:t>Bộ</a:t>
            </a:r>
            <a:r>
              <a:rPr lang="en-US" sz="1000" b="1" kern="0" spc="5" dirty="0">
                <a:uFill>
                  <a:solidFill>
                    <a:srgbClr val="3E3A39"/>
                  </a:solidFill>
                </a:uFill>
                <a:latin typeface="Times New Roman" panose="02020603050405020304" pitchFamily="18" charset="0"/>
                <a:cs typeface="Times New Roman" panose="02020603050405020304" pitchFamily="18" charset="0"/>
              </a:rPr>
              <a:t> </a:t>
            </a:r>
            <a:r>
              <a:rPr lang="en-US" sz="1000" b="1" kern="0" spc="5" dirty="0" err="1">
                <a:uFill>
                  <a:solidFill>
                    <a:srgbClr val="3E3A39"/>
                  </a:solidFill>
                </a:uFill>
                <a:latin typeface="Times New Roman" panose="02020603050405020304" pitchFamily="18" charset="0"/>
                <a:cs typeface="Times New Roman" panose="02020603050405020304" pitchFamily="18" charset="0"/>
              </a:rPr>
              <a:t>điều</a:t>
            </a:r>
            <a:r>
              <a:rPr lang="en-US" sz="1000" b="1" kern="0" spc="5" dirty="0">
                <a:uFill>
                  <a:solidFill>
                    <a:srgbClr val="3E3A39"/>
                  </a:solidFill>
                </a:uFill>
                <a:latin typeface="Times New Roman" panose="02020603050405020304" pitchFamily="18" charset="0"/>
                <a:cs typeface="Times New Roman" panose="02020603050405020304" pitchFamily="18" charset="0"/>
              </a:rPr>
              <a:t> </a:t>
            </a:r>
            <a:r>
              <a:rPr lang="en-US" sz="1000" b="1" kern="0" spc="5" dirty="0" err="1">
                <a:uFill>
                  <a:solidFill>
                    <a:srgbClr val="3E3A39"/>
                  </a:solidFill>
                </a:uFill>
                <a:latin typeface="Times New Roman" panose="02020603050405020304" pitchFamily="18" charset="0"/>
                <a:cs typeface="Times New Roman" panose="02020603050405020304" pitchFamily="18" charset="0"/>
              </a:rPr>
              <a:t>khiển</a:t>
            </a:r>
            <a:r>
              <a:rPr lang="en-US" sz="1000" b="1" kern="0" spc="5" dirty="0">
                <a:uFill>
                  <a:solidFill>
                    <a:srgbClr val="3E3A39"/>
                  </a:solidFill>
                </a:uFill>
                <a:latin typeface="Times New Roman" panose="02020603050405020304" pitchFamily="18" charset="0"/>
                <a:cs typeface="Times New Roman" panose="02020603050405020304" pitchFamily="18" charset="0"/>
              </a:rPr>
              <a:t> Salute </a:t>
            </a:r>
            <a:r>
              <a:rPr lang="en-US" sz="1000" kern="0" spc="5" dirty="0">
                <a:uFill>
                  <a:solidFill>
                    <a:srgbClr val="3E3A39"/>
                  </a:solidFill>
                </a:uFill>
                <a:latin typeface="Times New Roman" panose="02020603050405020304" pitchFamily="18" charset="0"/>
                <a:cs typeface="Times New Roman" panose="02020603050405020304" pitchFamily="18" charset="0"/>
              </a:rPr>
              <a:t>(</a:t>
            </a:r>
            <a:r>
              <a:rPr lang="en-US" sz="1000" kern="0" spc="5" dirty="0" err="1">
                <a:uFill>
                  <a:solidFill>
                    <a:srgbClr val="3E3A39"/>
                  </a:solidFill>
                </a:uFill>
                <a:latin typeface="Times New Roman" panose="02020603050405020304" pitchFamily="18" charset="0"/>
                <a:cs typeface="Times New Roman" panose="02020603050405020304" pitchFamily="18" charset="0"/>
              </a:rPr>
              <a:t>quạt</a:t>
            </a:r>
            <a:r>
              <a:rPr lang="en-US" sz="1000" kern="0" spc="5" dirty="0">
                <a:uFill>
                  <a:solidFill>
                    <a:srgbClr val="3E3A39"/>
                  </a:solidFill>
                </a:uFill>
                <a:latin typeface="Times New Roman" panose="02020603050405020304" pitchFamily="18" charset="0"/>
                <a:cs typeface="Times New Roman" panose="02020603050405020304" pitchFamily="18" charset="0"/>
              </a:rPr>
              <a:t> </a:t>
            </a:r>
            <a:r>
              <a:rPr lang="en-US" sz="1000" kern="0" spc="5" dirty="0" err="1">
                <a:uFill>
                  <a:solidFill>
                    <a:srgbClr val="3E3A39"/>
                  </a:solidFill>
                </a:uFill>
                <a:latin typeface="Times New Roman" panose="02020603050405020304" pitchFamily="18" charset="0"/>
                <a:cs typeface="Times New Roman" panose="02020603050405020304" pitchFamily="18" charset="0"/>
              </a:rPr>
              <a:t>gió</a:t>
            </a:r>
            <a:r>
              <a:rPr lang="en-US" sz="1000" kern="0" spc="5" dirty="0">
                <a:uFill>
                  <a:solidFill>
                    <a:srgbClr val="3E3A39"/>
                  </a:solidFill>
                </a:uFill>
                <a:latin typeface="Times New Roman" panose="02020603050405020304" pitchFamily="18" charset="0"/>
                <a:cs typeface="Times New Roman" panose="02020603050405020304" pitchFamily="18" charset="0"/>
              </a:rPr>
              <a:t>)</a:t>
            </a:r>
          </a:p>
          <a:p>
            <a:pPr marL="12700" algn="ctr">
              <a:lnSpc>
                <a:spcPct val="100000"/>
              </a:lnSpc>
              <a:spcBef>
                <a:spcPts val="130"/>
              </a:spcBef>
            </a:pPr>
            <a:r>
              <a:rPr lang="en-US" sz="800" spc="20" dirty="0">
                <a:latin typeface="Times New Roman" panose="02020603050405020304" pitchFamily="18" charset="0"/>
                <a:cs typeface="Times New Roman" panose="02020603050405020304" pitchFamily="18" charset="0"/>
              </a:rPr>
              <a:t>WL-ZTCFNPW-F1-0</a:t>
            </a:r>
            <a:endParaRPr lang="en-US" sz="800" dirty="0">
              <a:latin typeface="Times New Roman" panose="02020603050405020304" pitchFamily="18" charset="0"/>
              <a:cs typeface="Times New Roman" panose="02020603050405020304" pitchFamily="18" charset="0"/>
            </a:endParaRPr>
          </a:p>
          <a:p>
            <a:pPr algn="ctr">
              <a:lnSpc>
                <a:spcPct val="100000"/>
              </a:lnSpc>
              <a:spcBef>
                <a:spcPts val="65"/>
              </a:spcBef>
            </a:pPr>
            <a:endParaRPr lang="en-US" sz="1000" dirty="0">
              <a:latin typeface="Times New Roman" panose="02020603050405020304" pitchFamily="18" charset="0"/>
              <a:cs typeface="Times New Roman" panose="02020603050405020304" pitchFamily="18" charset="0"/>
            </a:endParaRPr>
          </a:p>
          <a:p>
            <a:pPr marL="12700" algn="ctr">
              <a:spcBef>
                <a:spcPts val="110"/>
              </a:spcBef>
            </a:pPr>
            <a:endParaRPr lang="en-US" sz="1000" b="1" kern="0" spc="5" dirty="0">
              <a:uFill>
                <a:solidFill>
                  <a:srgbClr val="3E3A39"/>
                </a:solidFill>
              </a:uFill>
              <a:latin typeface="Times New Roman" panose="02020603050405020304" pitchFamily="18" charset="0"/>
              <a:cs typeface="Times New Roman" panose="02020603050405020304" pitchFamily="18" charset="0"/>
            </a:endParaRPr>
          </a:p>
        </p:txBody>
      </p:sp>
      <p:sp>
        <p:nvSpPr>
          <p:cNvPr id="28" name="object 11">
            <a:extLst>
              <a:ext uri="{FF2B5EF4-FFF2-40B4-BE49-F238E27FC236}">
                <a16:creationId xmlns:a16="http://schemas.microsoft.com/office/drawing/2014/main" id="{C2213407-1847-4A5E-A7B6-D3FB3D58D489}"/>
              </a:ext>
            </a:extLst>
          </p:cNvPr>
          <p:cNvSpPr txBox="1"/>
          <p:nvPr/>
        </p:nvSpPr>
        <p:spPr>
          <a:xfrm>
            <a:off x="4173728" y="6077234"/>
            <a:ext cx="2000923" cy="770724"/>
          </a:xfrm>
          <a:prstGeom prst="rect">
            <a:avLst/>
          </a:prstGeom>
        </p:spPr>
        <p:txBody>
          <a:bodyPr vert="horz" wrap="square" lIns="0" tIns="16510" rIns="0" bIns="0" rtlCol="0">
            <a:spAutoFit/>
          </a:bodyPr>
          <a:lstStyle/>
          <a:p>
            <a:pPr marL="184150" marR="535305" indent="-171450">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marR="535305" indent="-171450">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Điện</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nguồn</a:t>
            </a:r>
            <a:r>
              <a:rPr lang="en-US" sz="700" spc="20" dirty="0">
                <a:latin typeface="Times New Roman" panose="02020603050405020304" pitchFamily="18" charset="0"/>
                <a:cs typeface="Times New Roman" panose="02020603050405020304" pitchFamily="18" charset="0"/>
              </a:rPr>
              <a:t>: 220V AC</a:t>
            </a:r>
          </a:p>
          <a:p>
            <a:pPr marL="184150" marR="535305" indent="-171450">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T</a:t>
            </a:r>
            <a:r>
              <a:rPr lang="en-US" sz="700" spc="30" dirty="0" err="1">
                <a:latin typeface="Times New Roman" panose="02020603050405020304" pitchFamily="18" charset="0"/>
                <a:cs typeface="Times New Roman" panose="02020603050405020304" pitchFamily="18" charset="0"/>
              </a:rPr>
              <a:t>ổn</a:t>
            </a:r>
            <a:r>
              <a:rPr lang="vi-VN" sz="700" spc="30" dirty="0">
                <a:latin typeface="Times New Roman" panose="02020603050405020304" pitchFamily="18" charset="0"/>
                <a:cs typeface="Times New Roman" panose="02020603050405020304" pitchFamily="18" charset="0"/>
              </a:rPr>
              <a:t> hao công suất:</a:t>
            </a:r>
            <a:r>
              <a:rPr lang="vi-VN" sz="700" spc="25" dirty="0">
                <a:latin typeface="Times New Roman" panose="02020603050405020304" pitchFamily="18" charset="0"/>
                <a:cs typeface="Times New Roman" panose="02020603050405020304" pitchFamily="18" charset="0"/>
              </a:rPr>
              <a:t>＜3W</a:t>
            </a:r>
          </a:p>
          <a:p>
            <a:pPr marL="184150" marR="535305" indent="-171450">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Khoảng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cách</a:t>
            </a:r>
            <a:r>
              <a:rPr lang="vi-VN" sz="700" spc="25" dirty="0">
                <a:latin typeface="Times New Roman" panose="02020603050405020304" pitchFamily="18" charset="0"/>
                <a:cs typeface="Times New Roman" panose="02020603050405020304" pitchFamily="18" charset="0"/>
              </a:rPr>
              <a:t> điều khiển: 100m</a:t>
            </a:r>
          </a:p>
          <a:p>
            <a:pPr marL="184150" marR="535305" indent="-171450">
              <a:buFont typeface="Arial" panose="020B0604020202020204" pitchFamily="34" charset="0"/>
              <a:buChar char="•"/>
            </a:pPr>
            <a:r>
              <a:rPr lang="vi-VN" sz="700" spc="10" dirty="0">
                <a:latin typeface="Times New Roman" panose="02020603050405020304" pitchFamily="18" charset="0"/>
                <a:cs typeface="Times New Roman" panose="02020603050405020304" pitchFamily="18" charset="0"/>
              </a:rPr>
              <a:t>Kích thước</a:t>
            </a:r>
            <a:r>
              <a:rPr lang="en-US" sz="700" spc="10" dirty="0">
                <a:latin typeface="Times New Roman" panose="02020603050405020304" pitchFamily="18" charset="0"/>
                <a:cs typeface="Times New Roman" panose="02020603050405020304" pitchFamily="18" charset="0"/>
              </a:rPr>
              <a:t>: </a:t>
            </a:r>
            <a:r>
              <a:rPr lang="vi-VN" sz="700" spc="20" dirty="0">
                <a:latin typeface="Times New Roman" panose="02020603050405020304" pitchFamily="18" charset="0"/>
                <a:cs typeface="Times New Roman" panose="02020603050405020304" pitchFamily="18" charset="0"/>
              </a:rPr>
              <a:t>86*86*38mm</a:t>
            </a:r>
            <a:endParaRPr lang="en-US" sz="700" spc="20" dirty="0">
              <a:latin typeface="Times New Roman" panose="02020603050405020304" pitchFamily="18" charset="0"/>
              <a:cs typeface="Times New Roman" panose="02020603050405020304" pitchFamily="18" charset="0"/>
            </a:endParaRPr>
          </a:p>
          <a:p>
            <a:pPr marL="184150" marR="535305" indent="-171450">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Màu</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sắc</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trắng</a:t>
            </a:r>
            <a:r>
              <a:rPr lang="en-US" sz="700" spc="15" dirty="0">
                <a:latin typeface="Times New Roman" panose="02020603050405020304" pitchFamily="18" charset="0"/>
                <a:cs typeface="Times New Roman" panose="02020603050405020304" pitchFamily="18" charset="0"/>
              </a:rPr>
              <a:t>/</a:t>
            </a:r>
            <a:r>
              <a:rPr lang="en-US" sz="700" spc="15" dirty="0" err="1">
                <a:latin typeface="Times New Roman" panose="02020603050405020304" pitchFamily="18" charset="0"/>
                <a:cs typeface="Times New Roman" panose="02020603050405020304" pitchFamily="18" charset="0"/>
              </a:rPr>
              <a:t>sâm</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panh</a:t>
            </a:r>
            <a:endParaRPr lang="en-US" sz="700" spc="15" dirty="0">
              <a:latin typeface="Times New Roman" panose="02020603050405020304" pitchFamily="18" charset="0"/>
              <a:cs typeface="Times New Roman" panose="02020603050405020304" pitchFamily="18" charset="0"/>
            </a:endParaRPr>
          </a:p>
          <a:p>
            <a:pPr marL="12700" marR="535305"/>
            <a:endParaRPr lang="vi-VN" sz="700" dirty="0">
              <a:latin typeface="Times New Roman" panose="02020603050405020304" pitchFamily="18" charset="0"/>
              <a:cs typeface="Times New Roman" panose="02020603050405020304" pitchFamily="18" charset="0"/>
            </a:endParaRPr>
          </a:p>
        </p:txBody>
      </p:sp>
      <p:sp>
        <p:nvSpPr>
          <p:cNvPr id="29" name="object 7">
            <a:extLst>
              <a:ext uri="{FF2B5EF4-FFF2-40B4-BE49-F238E27FC236}">
                <a16:creationId xmlns:a16="http://schemas.microsoft.com/office/drawing/2014/main" id="{6A2AE4AC-0807-4AE9-B974-DC3187E4A4A7}"/>
              </a:ext>
            </a:extLst>
          </p:cNvPr>
          <p:cNvSpPr txBox="1"/>
          <p:nvPr/>
        </p:nvSpPr>
        <p:spPr>
          <a:xfrm>
            <a:off x="2460088" y="5513917"/>
            <a:ext cx="1344876" cy="457818"/>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Bộ</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điều</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khiển</a:t>
            </a:r>
            <a:r>
              <a:rPr lang="en-US" sz="1000" b="1" spc="5" dirty="0">
                <a:uFill>
                  <a:solidFill>
                    <a:srgbClr val="3E3A39"/>
                  </a:solidFill>
                </a:uFill>
                <a:latin typeface="Times New Roman" panose="02020603050405020304" pitchFamily="18" charset="0"/>
                <a:cs typeface="Times New Roman" panose="02020603050405020304" pitchFamily="18" charset="0"/>
              </a:rPr>
              <a:t> Salute </a:t>
            </a:r>
            <a:r>
              <a:rPr lang="en-US" sz="1000" spc="5" dirty="0">
                <a:uFill>
                  <a:solidFill>
                    <a:srgbClr val="3E3A39"/>
                  </a:solidFill>
                </a:uFill>
                <a:latin typeface="Times New Roman" panose="02020603050405020304" pitchFamily="18" charset="0"/>
                <a:cs typeface="Times New Roman" panose="02020603050405020304" pitchFamily="18" charset="0"/>
              </a:rPr>
              <a:t>(</a:t>
            </a:r>
            <a:r>
              <a:rPr lang="en-US" sz="1000" spc="5" dirty="0" err="1">
                <a:uFill>
                  <a:solidFill>
                    <a:srgbClr val="3E3A39"/>
                  </a:solidFill>
                </a:uFill>
                <a:latin typeface="Times New Roman" panose="02020603050405020304" pitchFamily="18" charset="0"/>
                <a:cs typeface="Times New Roman" panose="02020603050405020304" pitchFamily="18" charset="0"/>
              </a:rPr>
              <a:t>điều</a:t>
            </a:r>
            <a:r>
              <a:rPr lang="en-US" sz="1000" spc="5" dirty="0">
                <a:uFill>
                  <a:solidFill>
                    <a:srgbClr val="3E3A39"/>
                  </a:solidFill>
                </a:uFill>
                <a:latin typeface="Times New Roman" panose="02020603050405020304" pitchFamily="18" charset="0"/>
                <a:cs typeface="Times New Roman" panose="02020603050405020304" pitchFamily="18" charset="0"/>
              </a:rPr>
              <a:t> </a:t>
            </a:r>
            <a:r>
              <a:rPr lang="en-US" sz="1000" spc="5" dirty="0" err="1">
                <a:uFill>
                  <a:solidFill>
                    <a:srgbClr val="3E3A39"/>
                  </a:solidFill>
                </a:uFill>
                <a:latin typeface="Times New Roman" panose="02020603050405020304" pitchFamily="18" charset="0"/>
                <a:cs typeface="Times New Roman" panose="02020603050405020304" pitchFamily="18" charset="0"/>
              </a:rPr>
              <a:t>hòa</a:t>
            </a:r>
            <a:r>
              <a:rPr lang="en-US" sz="1000" spc="5" dirty="0">
                <a:uFill>
                  <a:solidFill>
                    <a:srgbClr val="3E3A39"/>
                  </a:solidFill>
                </a:uFill>
                <a:latin typeface="Times New Roman" panose="02020603050405020304" pitchFamily="18" charset="0"/>
                <a:cs typeface="Times New Roman" panose="02020603050405020304" pitchFamily="18" charset="0"/>
              </a:rPr>
              <a:t>)</a:t>
            </a:r>
          </a:p>
          <a:p>
            <a:pPr marL="12700" algn="ctr">
              <a:lnSpc>
                <a:spcPct val="100000"/>
              </a:lnSpc>
              <a:spcBef>
                <a:spcPts val="110"/>
              </a:spcBef>
            </a:pPr>
            <a:r>
              <a:rPr sz="800" spc="20" dirty="0">
                <a:latin typeface="Times New Roman" panose="02020603050405020304" pitchFamily="18" charset="0"/>
                <a:cs typeface="Times New Roman" panose="02020603050405020304" pitchFamily="18" charset="0"/>
              </a:rPr>
              <a:t>WL-ZTCFNPW-A1-0</a:t>
            </a:r>
            <a:endParaRPr sz="800" dirty="0">
              <a:latin typeface="Times New Roman" panose="02020603050405020304" pitchFamily="18" charset="0"/>
              <a:cs typeface="Times New Roman" panose="02020603050405020304" pitchFamily="18" charset="0"/>
            </a:endParaRPr>
          </a:p>
        </p:txBody>
      </p:sp>
      <p:sp>
        <p:nvSpPr>
          <p:cNvPr id="30" name="object 8">
            <a:extLst>
              <a:ext uri="{FF2B5EF4-FFF2-40B4-BE49-F238E27FC236}">
                <a16:creationId xmlns:a16="http://schemas.microsoft.com/office/drawing/2014/main" id="{1FD5DE88-4B53-4E17-B00C-3919CF5442B7}"/>
              </a:ext>
            </a:extLst>
          </p:cNvPr>
          <p:cNvSpPr txBox="1"/>
          <p:nvPr/>
        </p:nvSpPr>
        <p:spPr>
          <a:xfrm>
            <a:off x="2367073" y="6094040"/>
            <a:ext cx="2015594" cy="986167"/>
          </a:xfrm>
          <a:prstGeom prst="rect">
            <a:avLst/>
          </a:prstGeom>
        </p:spPr>
        <p:txBody>
          <a:bodyPr vert="horz" wrap="square" lIns="0" tIns="16510" rIns="0" bIns="0" rtlCol="0">
            <a:spAutoFit/>
          </a:bodyPr>
          <a:lstStyle/>
          <a:p>
            <a:pPr marL="184150" marR="535305" indent="-171450">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marR="535305" indent="-171450">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Điện</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nguồn</a:t>
            </a:r>
            <a:r>
              <a:rPr lang="en-US" sz="700" spc="20" dirty="0">
                <a:latin typeface="Times New Roman" panose="02020603050405020304" pitchFamily="18" charset="0"/>
                <a:cs typeface="Times New Roman" panose="02020603050405020304" pitchFamily="18" charset="0"/>
              </a:rPr>
              <a:t>: 220V AC</a:t>
            </a:r>
          </a:p>
          <a:p>
            <a:pPr marL="184150" marR="535305" indent="-171450">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Tổn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hao</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công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suất</a:t>
            </a:r>
            <a:r>
              <a:rPr lang="en-US" sz="700" spc="30" dirty="0">
                <a:latin typeface="Times New Roman" panose="02020603050405020304" pitchFamily="18" charset="0"/>
                <a:cs typeface="Times New Roman" panose="02020603050405020304" pitchFamily="18" charset="0"/>
              </a:rPr>
              <a:t>: </a:t>
            </a:r>
            <a:r>
              <a:rPr sz="700" spc="25" dirty="0">
                <a:latin typeface="Times New Roman" panose="02020603050405020304" pitchFamily="18" charset="0"/>
                <a:cs typeface="Times New Roman" panose="02020603050405020304" pitchFamily="18" charset="0"/>
              </a:rPr>
              <a:t>＜3W</a:t>
            </a:r>
            <a:endParaRPr lang="en-US" sz="700" spc="25" dirty="0">
              <a:latin typeface="Times New Roman" panose="02020603050405020304" pitchFamily="18" charset="0"/>
              <a:cs typeface="Times New Roman" panose="02020603050405020304" pitchFamily="18" charset="0"/>
            </a:endParaRPr>
          </a:p>
          <a:p>
            <a:pPr marL="184150" marR="535305" indent="-171450">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Khoảng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cách</a:t>
            </a:r>
            <a:r>
              <a:rPr lang="vi-VN" sz="700" spc="25" dirty="0">
                <a:latin typeface="Times New Roman" panose="02020603050405020304" pitchFamily="18" charset="0"/>
                <a:cs typeface="Times New Roman" panose="02020603050405020304" pitchFamily="18" charset="0"/>
              </a:rPr>
              <a:t> điều khiển: 100m</a:t>
            </a:r>
            <a:endParaRPr sz="700" dirty="0">
              <a:latin typeface="Times New Roman" panose="02020603050405020304" pitchFamily="18" charset="0"/>
              <a:cs typeface="Times New Roman" panose="02020603050405020304" pitchFamily="18" charset="0"/>
            </a:endParaRPr>
          </a:p>
          <a:p>
            <a:pPr marL="184150" marR="535305" indent="-171450">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Phạm vi kiểm soát nhiệt độ</a:t>
            </a:r>
            <a:r>
              <a:rPr lang="en-US" sz="700" spc="25" dirty="0">
                <a:latin typeface="Times New Roman" panose="02020603050405020304" pitchFamily="18" charset="0"/>
                <a:cs typeface="Times New Roman" panose="02020603050405020304" pitchFamily="18" charset="0"/>
              </a:rPr>
              <a:t>: </a:t>
            </a:r>
            <a:r>
              <a:rPr lang="vi-VN" sz="700" spc="25" dirty="0">
                <a:latin typeface="Times New Roman" panose="02020603050405020304" pitchFamily="18" charset="0"/>
                <a:cs typeface="Times New Roman" panose="02020603050405020304" pitchFamily="18" charset="0"/>
              </a:rPr>
              <a:t>10~32℃ </a:t>
            </a:r>
          </a:p>
          <a:p>
            <a:pPr marL="184150" marR="535305" indent="-171450">
              <a:buFont typeface="Arial" panose="020B0604020202020204" pitchFamily="34" charset="0"/>
              <a:buChar char="•"/>
            </a:pPr>
            <a:r>
              <a:rPr lang="vi-VN" sz="700" spc="10" dirty="0">
                <a:latin typeface="Times New Roman" panose="02020603050405020304" pitchFamily="18" charset="0"/>
                <a:cs typeface="Times New Roman" panose="02020603050405020304" pitchFamily="18" charset="0"/>
              </a:rPr>
              <a:t>Kích thước</a:t>
            </a:r>
            <a:r>
              <a:rPr lang="en-US" sz="700" spc="10" dirty="0">
                <a:latin typeface="Times New Roman" panose="02020603050405020304" pitchFamily="18" charset="0"/>
                <a:cs typeface="Times New Roman" panose="02020603050405020304" pitchFamily="18" charset="0"/>
              </a:rPr>
              <a:t>: </a:t>
            </a:r>
            <a:r>
              <a:rPr lang="vi-VN" sz="700" spc="20" dirty="0">
                <a:latin typeface="Times New Roman" panose="02020603050405020304" pitchFamily="18" charset="0"/>
                <a:cs typeface="Times New Roman" panose="02020603050405020304" pitchFamily="18" charset="0"/>
              </a:rPr>
              <a:t>86*86*38mm</a:t>
            </a:r>
            <a:endParaRPr lang="en-US" sz="700" spc="20" dirty="0">
              <a:latin typeface="Times New Roman" panose="02020603050405020304" pitchFamily="18" charset="0"/>
              <a:cs typeface="Times New Roman" panose="02020603050405020304" pitchFamily="18" charset="0"/>
            </a:endParaRPr>
          </a:p>
          <a:p>
            <a:pPr marL="184150" marR="535305" indent="-171450">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Màu</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sắc</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trắng</a:t>
            </a:r>
            <a:r>
              <a:rPr lang="en-US" sz="700" spc="15" dirty="0">
                <a:latin typeface="Times New Roman" panose="02020603050405020304" pitchFamily="18" charset="0"/>
                <a:cs typeface="Times New Roman" panose="02020603050405020304" pitchFamily="18" charset="0"/>
              </a:rPr>
              <a:t>/</a:t>
            </a:r>
            <a:r>
              <a:rPr lang="en-US" sz="700" spc="15" dirty="0" err="1">
                <a:latin typeface="Times New Roman" panose="02020603050405020304" pitchFamily="18" charset="0"/>
                <a:cs typeface="Times New Roman" panose="02020603050405020304" pitchFamily="18" charset="0"/>
              </a:rPr>
              <a:t>sâm</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panh</a:t>
            </a:r>
            <a:endParaRPr lang="en-US" sz="700" spc="15" dirty="0">
              <a:latin typeface="Times New Roman" panose="02020603050405020304" pitchFamily="18" charset="0"/>
              <a:cs typeface="Times New Roman" panose="02020603050405020304" pitchFamily="18" charset="0"/>
            </a:endParaRPr>
          </a:p>
          <a:p>
            <a:pPr marL="12700" marR="535305"/>
            <a:endParaRPr lang="vi-VN" sz="700" dirty="0">
              <a:latin typeface="Times New Roman" panose="02020603050405020304" pitchFamily="18" charset="0"/>
              <a:cs typeface="Times New Roman" panose="02020603050405020304" pitchFamily="18" charset="0"/>
            </a:endParaRPr>
          </a:p>
        </p:txBody>
      </p:sp>
      <p:sp>
        <p:nvSpPr>
          <p:cNvPr id="31" name="object 33">
            <a:extLst>
              <a:ext uri="{FF2B5EF4-FFF2-40B4-BE49-F238E27FC236}">
                <a16:creationId xmlns:a16="http://schemas.microsoft.com/office/drawing/2014/main" id="{920663A6-3420-4C03-89D3-2900E2F1245D}"/>
              </a:ext>
            </a:extLst>
          </p:cNvPr>
          <p:cNvSpPr txBox="1"/>
          <p:nvPr/>
        </p:nvSpPr>
        <p:spPr>
          <a:xfrm>
            <a:off x="407701" y="638860"/>
            <a:ext cx="4339527" cy="323165"/>
          </a:xfrm>
          <a:prstGeom prst="rect">
            <a:avLst/>
          </a:prstGeom>
        </p:spPr>
        <p:txBody>
          <a:bodyPr vert="horz" wrap="square" lIns="0" tIns="15240" rIns="0" bIns="0" rtlCol="0">
            <a:spAutoFit/>
          </a:bodyPr>
          <a:lstStyle/>
          <a:p>
            <a:pPr marL="12700" algn="just">
              <a:lnSpc>
                <a:spcPct val="100000"/>
              </a:lnSpc>
              <a:spcBef>
                <a:spcPts val="120"/>
              </a:spcBef>
            </a:pPr>
            <a:r>
              <a:rPr lang="en-US" sz="2000" b="1" dirty="0">
                <a:solidFill>
                  <a:srgbClr val="92D050"/>
                </a:solidFill>
                <a:latin typeface="Times New Roman" panose="02020603050405020304" pitchFamily="18" charset="0"/>
                <a:cs typeface="Times New Roman" panose="02020603050405020304" pitchFamily="18" charset="0"/>
              </a:rPr>
              <a:t>6. </a:t>
            </a:r>
            <a:r>
              <a:rPr lang="en-US" sz="2000" b="1" dirty="0" err="1">
                <a:solidFill>
                  <a:srgbClr val="92D050"/>
                </a:solidFill>
                <a:latin typeface="Times New Roman" panose="02020603050405020304" pitchFamily="18" charset="0"/>
                <a:cs typeface="Times New Roman" panose="02020603050405020304" pitchFamily="18" charset="0"/>
              </a:rPr>
              <a:t>Điều</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khiển</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thiết</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bị</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thông</a:t>
            </a:r>
            <a:r>
              <a:rPr lang="en-US" sz="2000" b="1" dirty="0">
                <a:solidFill>
                  <a:srgbClr val="92D050"/>
                </a:solidFill>
                <a:latin typeface="Times New Roman" panose="02020603050405020304" pitchFamily="18" charset="0"/>
                <a:cs typeface="Times New Roman" panose="02020603050405020304" pitchFamily="18" charset="0"/>
              </a:rPr>
              <a:t> </a:t>
            </a:r>
            <a:r>
              <a:rPr lang="en-US" sz="2000" b="1" dirty="0" err="1">
                <a:solidFill>
                  <a:srgbClr val="92D050"/>
                </a:solidFill>
                <a:latin typeface="Times New Roman" panose="02020603050405020304" pitchFamily="18" charset="0"/>
                <a:cs typeface="Times New Roman" panose="02020603050405020304" pitchFamily="18" charset="0"/>
              </a:rPr>
              <a:t>minh</a:t>
            </a:r>
            <a:endParaRPr lang="en-US" sz="2000" b="1" dirty="0">
              <a:solidFill>
                <a:srgbClr val="92D050"/>
              </a:solidFill>
              <a:latin typeface="Times New Roman" panose="02020603050405020304" pitchFamily="18" charset="0"/>
              <a:cs typeface="Times New Roman" panose="02020603050405020304" pitchFamily="18" charset="0"/>
            </a:endParaRPr>
          </a:p>
        </p:txBody>
      </p:sp>
      <p:sp>
        <p:nvSpPr>
          <p:cNvPr id="32" name="object 7">
            <a:extLst>
              <a:ext uri="{FF2B5EF4-FFF2-40B4-BE49-F238E27FC236}">
                <a16:creationId xmlns:a16="http://schemas.microsoft.com/office/drawing/2014/main" id="{70D5BBAA-CB87-410F-A325-C6B1AD53D35A}"/>
              </a:ext>
            </a:extLst>
          </p:cNvPr>
          <p:cNvSpPr txBox="1">
            <a:spLocks noGrp="1"/>
          </p:cNvSpPr>
          <p:nvPr>
            <p:ph type="title"/>
          </p:nvPr>
        </p:nvSpPr>
        <p:spPr>
          <a:xfrm>
            <a:off x="494004" y="2527184"/>
            <a:ext cx="1766666" cy="598882"/>
          </a:xfrm>
          <a:prstGeom prst="rect">
            <a:avLst/>
          </a:prstGeom>
        </p:spPr>
        <p:txBody>
          <a:bodyPr vert="horz" wrap="square" lIns="0" tIns="13970" rIns="0" bIns="0" rtlCol="0">
            <a:spAutoFit/>
          </a:bodyPr>
          <a:lstStyle/>
          <a:p>
            <a:pPr marL="12700" algn="ctr">
              <a:spcBef>
                <a:spcPts val="110"/>
              </a:spcBef>
            </a:pPr>
            <a:r>
              <a:rPr lang="en-US" sz="1000" b="1" spc="5" dirty="0" err="1">
                <a:solidFill>
                  <a:schemeClr val="tx1"/>
                </a:solidFill>
                <a:latin typeface="Times New Roman" panose="02020603050405020304" pitchFamily="18" charset="0"/>
                <a:cs typeface="Times New Roman" panose="02020603050405020304" pitchFamily="18" charset="0"/>
              </a:rPr>
              <a:t>Bộ</a:t>
            </a:r>
            <a:r>
              <a:rPr lang="en-US" sz="1000" b="1" spc="5" dirty="0">
                <a:solidFill>
                  <a:schemeClr val="tx1"/>
                </a:solidFill>
                <a:latin typeface="Times New Roman" panose="02020603050405020304" pitchFamily="18" charset="0"/>
                <a:cs typeface="Times New Roman" panose="02020603050405020304" pitchFamily="18" charset="0"/>
              </a:rPr>
              <a:t> </a:t>
            </a:r>
            <a:r>
              <a:rPr lang="en-US" sz="1000" b="1" spc="5" dirty="0" err="1">
                <a:solidFill>
                  <a:schemeClr val="tx1"/>
                </a:solidFill>
                <a:latin typeface="Times New Roman" panose="02020603050405020304" pitchFamily="18" charset="0"/>
                <a:cs typeface="Times New Roman" panose="02020603050405020304" pitchFamily="18" charset="0"/>
              </a:rPr>
              <a:t>điều</a:t>
            </a:r>
            <a:r>
              <a:rPr lang="en-US" sz="1000" b="1" spc="5" dirty="0">
                <a:solidFill>
                  <a:schemeClr val="tx1"/>
                </a:solidFill>
                <a:latin typeface="Times New Roman" panose="02020603050405020304" pitchFamily="18" charset="0"/>
                <a:cs typeface="Times New Roman" panose="02020603050405020304" pitchFamily="18" charset="0"/>
              </a:rPr>
              <a:t> </a:t>
            </a:r>
            <a:r>
              <a:rPr lang="en-US" sz="1000" b="1" spc="5" dirty="0" err="1">
                <a:solidFill>
                  <a:schemeClr val="tx1"/>
                </a:solidFill>
                <a:latin typeface="Times New Roman" panose="02020603050405020304" pitchFamily="18" charset="0"/>
                <a:cs typeface="Times New Roman" panose="02020603050405020304" pitchFamily="18" charset="0"/>
              </a:rPr>
              <a:t>khiển</a:t>
            </a:r>
            <a:r>
              <a:rPr lang="en-US" sz="1000" b="1" spc="5" dirty="0">
                <a:solidFill>
                  <a:schemeClr val="tx1"/>
                </a:solidFill>
                <a:latin typeface="Times New Roman" panose="02020603050405020304" pitchFamily="18" charset="0"/>
                <a:cs typeface="Times New Roman" panose="02020603050405020304" pitchFamily="18" charset="0"/>
              </a:rPr>
              <a:t> </a:t>
            </a:r>
            <a:r>
              <a:rPr lang="en-US" sz="1000" b="1" spc="5" dirty="0" err="1">
                <a:solidFill>
                  <a:schemeClr val="tx1"/>
                </a:solidFill>
                <a:latin typeface="Times New Roman" panose="02020603050405020304" pitchFamily="18" charset="0"/>
                <a:cs typeface="Times New Roman" panose="02020603050405020304" pitchFamily="18" charset="0"/>
              </a:rPr>
              <a:t>điều</a:t>
            </a:r>
            <a:r>
              <a:rPr lang="en-US" sz="1000" b="1" spc="5" dirty="0">
                <a:solidFill>
                  <a:schemeClr val="tx1"/>
                </a:solidFill>
                <a:latin typeface="Times New Roman" panose="02020603050405020304" pitchFamily="18" charset="0"/>
                <a:cs typeface="Times New Roman" panose="02020603050405020304" pitchFamily="18" charset="0"/>
              </a:rPr>
              <a:t> </a:t>
            </a:r>
            <a:r>
              <a:rPr lang="en-US" sz="1000" b="1" spc="5" dirty="0" err="1">
                <a:solidFill>
                  <a:schemeClr val="tx1"/>
                </a:solidFill>
                <a:latin typeface="Times New Roman" panose="02020603050405020304" pitchFamily="18" charset="0"/>
                <a:cs typeface="Times New Roman" panose="02020603050405020304" pitchFamily="18" charset="0"/>
              </a:rPr>
              <a:t>hòa</a:t>
            </a:r>
            <a:r>
              <a:rPr lang="en-US" sz="1000" b="1" spc="5" dirty="0">
                <a:solidFill>
                  <a:schemeClr val="tx1"/>
                </a:solidFill>
                <a:latin typeface="Times New Roman" panose="02020603050405020304" pitchFamily="18" charset="0"/>
                <a:cs typeface="Times New Roman" panose="02020603050405020304" pitchFamily="18" charset="0"/>
              </a:rPr>
              <a:t> VRV </a:t>
            </a:r>
            <a:r>
              <a:rPr lang="en-US" sz="1000" spc="5" dirty="0">
                <a:solidFill>
                  <a:schemeClr val="tx1"/>
                </a:solidFill>
                <a:latin typeface="Times New Roman" panose="02020603050405020304" pitchFamily="18" charset="0"/>
                <a:cs typeface="Times New Roman" panose="02020603050405020304" pitchFamily="18" charset="0"/>
              </a:rPr>
              <a:t>(single unit)</a:t>
            </a:r>
            <a:br>
              <a:rPr lang="en-US" sz="1000" spc="5" dirty="0">
                <a:solidFill>
                  <a:schemeClr val="tx1"/>
                </a:solidFill>
                <a:latin typeface="Times New Roman" panose="02020603050405020304" pitchFamily="18" charset="0"/>
                <a:cs typeface="Times New Roman" panose="02020603050405020304" pitchFamily="18" charset="0"/>
              </a:rPr>
            </a:br>
            <a:r>
              <a:rPr lang="vi-VN" sz="800" spc="20" dirty="0">
                <a:latin typeface="+mj-lt"/>
                <a:cs typeface="PingFang SC Regular"/>
              </a:rPr>
              <a:t>B02-01D1RJ</a:t>
            </a:r>
            <a:br>
              <a:rPr lang="vi-VN" sz="1000" dirty="0">
                <a:latin typeface="+mj-lt"/>
                <a:cs typeface="PingFang SC Regular"/>
              </a:rPr>
            </a:br>
            <a:endParaRPr lang="en-US" sz="1000" spc="5" dirty="0">
              <a:solidFill>
                <a:schemeClr val="tx1"/>
              </a:solidFill>
              <a:latin typeface="Times New Roman" panose="02020603050405020304" pitchFamily="18" charset="0"/>
              <a:cs typeface="Times New Roman" panose="02020603050405020304" pitchFamily="18" charset="0"/>
            </a:endParaRPr>
          </a:p>
        </p:txBody>
      </p:sp>
      <p:sp>
        <p:nvSpPr>
          <p:cNvPr id="34" name="object 15">
            <a:extLst>
              <a:ext uri="{FF2B5EF4-FFF2-40B4-BE49-F238E27FC236}">
                <a16:creationId xmlns:a16="http://schemas.microsoft.com/office/drawing/2014/main" id="{71D70916-EC97-4EB3-8E2F-CCD2E5AC4A2E}"/>
              </a:ext>
            </a:extLst>
          </p:cNvPr>
          <p:cNvSpPr/>
          <p:nvPr/>
        </p:nvSpPr>
        <p:spPr>
          <a:xfrm>
            <a:off x="407702" y="990616"/>
            <a:ext cx="1827442" cy="1278672"/>
          </a:xfrm>
          <a:prstGeom prst="rect">
            <a:avLst/>
          </a:prstGeom>
          <a:blipFill>
            <a:blip r:embed="rId4" cstate="print"/>
            <a:stretch>
              <a:fillRect/>
            </a:stretch>
          </a:blipFill>
        </p:spPr>
        <p:txBody>
          <a:bodyPr wrap="square" lIns="0" tIns="0" rIns="0" bIns="0" rtlCol="0"/>
          <a:lstStyle/>
          <a:p>
            <a:endParaRPr/>
          </a:p>
        </p:txBody>
      </p:sp>
      <p:sp>
        <p:nvSpPr>
          <p:cNvPr id="35" name="object 10">
            <a:extLst>
              <a:ext uri="{FF2B5EF4-FFF2-40B4-BE49-F238E27FC236}">
                <a16:creationId xmlns:a16="http://schemas.microsoft.com/office/drawing/2014/main" id="{8955C0D6-900B-4E45-AD1A-EA64B0A69E54}"/>
              </a:ext>
            </a:extLst>
          </p:cNvPr>
          <p:cNvSpPr txBox="1"/>
          <p:nvPr/>
        </p:nvSpPr>
        <p:spPr>
          <a:xfrm>
            <a:off x="2189006" y="2516330"/>
            <a:ext cx="1968254" cy="637354"/>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a:latin typeface="Times New Roman" panose="02020603050405020304" pitchFamily="18" charset="0"/>
                <a:cs typeface="Times New Roman" panose="02020603050405020304" pitchFamily="18" charset="0"/>
              </a:rPr>
              <a:t>Bộ điều khiển điều hòa VRV </a:t>
            </a:r>
          </a:p>
          <a:p>
            <a:pPr marL="12700" algn="ctr">
              <a:lnSpc>
                <a:spcPct val="100000"/>
              </a:lnSpc>
              <a:spcBef>
                <a:spcPts val="110"/>
              </a:spcBef>
            </a:pPr>
            <a:r>
              <a:rPr lang="en-US" sz="1000" spc="5" dirty="0">
                <a:latin typeface="Times New Roman" panose="02020603050405020304" pitchFamily="18" charset="0"/>
                <a:cs typeface="Times New Roman" panose="02020603050405020304" pitchFamily="18" charset="0"/>
              </a:rPr>
              <a:t>(multi-units)</a:t>
            </a:r>
          </a:p>
          <a:p>
            <a:pPr marL="12700" algn="ctr">
              <a:spcBef>
                <a:spcPts val="110"/>
              </a:spcBef>
            </a:pPr>
            <a:r>
              <a:rPr lang="en-US" sz="800" spc="20" dirty="0">
                <a:latin typeface="Times New Roman" panose="02020603050405020304" pitchFamily="18" charset="0"/>
                <a:cs typeface="Times New Roman" panose="02020603050405020304" pitchFamily="18" charset="0"/>
              </a:rPr>
              <a:t>WL01XRT</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sz="1000" dirty="0">
              <a:latin typeface="Times New Roman" panose="02020603050405020304" pitchFamily="18" charset="0"/>
              <a:cs typeface="Times New Roman" panose="02020603050405020304" pitchFamily="18" charset="0"/>
            </a:endParaRPr>
          </a:p>
        </p:txBody>
      </p:sp>
      <p:sp>
        <p:nvSpPr>
          <p:cNvPr id="36" name="object 11">
            <a:extLst>
              <a:ext uri="{FF2B5EF4-FFF2-40B4-BE49-F238E27FC236}">
                <a16:creationId xmlns:a16="http://schemas.microsoft.com/office/drawing/2014/main" id="{F44C135D-A9B9-4559-B61A-9573C2F5118C}"/>
              </a:ext>
            </a:extLst>
          </p:cNvPr>
          <p:cNvSpPr txBox="1"/>
          <p:nvPr/>
        </p:nvSpPr>
        <p:spPr>
          <a:xfrm>
            <a:off x="2251399" y="3082064"/>
            <a:ext cx="1955524" cy="670696"/>
          </a:xfrm>
          <a:prstGeom prst="rect">
            <a:avLst/>
          </a:prstGeom>
        </p:spPr>
        <p:txBody>
          <a:bodyPr vert="horz" wrap="square" lIns="0" tIns="16510" rIns="0" bIns="0" rtlCol="0">
            <a:spAutoFit/>
          </a:bodyPr>
          <a:lstStyle/>
          <a:p>
            <a:pPr marL="184150" marR="493395" indent="-171450" algn="just">
              <a:spcBef>
                <a:spcPts val="65"/>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marR="493395" indent="-171450" algn="just">
              <a:spcBef>
                <a:spcPts val="65"/>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12V DC</a:t>
            </a:r>
          </a:p>
          <a:p>
            <a:pPr marL="184150" marR="493395" indent="-171450" algn="just">
              <a:spcBef>
                <a:spcPts val="65"/>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Số</a:t>
            </a:r>
            <a:r>
              <a:rPr lang="en-US" sz="700" spc="30" dirty="0">
                <a:latin typeface="Times New Roman" panose="02020603050405020304" pitchFamily="18" charset="0"/>
                <a:cs typeface="Times New Roman" panose="02020603050405020304" pitchFamily="18" charset="0"/>
              </a:rPr>
              <a:t> l</a:t>
            </a:r>
            <a:r>
              <a:rPr lang="vi-VN" sz="700" spc="30" dirty="0">
                <a:latin typeface="Times New Roman" panose="02020603050405020304" pitchFamily="18" charset="0"/>
                <a:cs typeface="Times New Roman" panose="02020603050405020304" pitchFamily="18" charset="0"/>
              </a:rPr>
              <a:t>ư</a:t>
            </a:r>
            <a:r>
              <a:rPr lang="en-US" sz="700" spc="30" dirty="0" err="1">
                <a:latin typeface="Times New Roman" panose="02020603050405020304" pitchFamily="18" charset="0"/>
                <a:cs typeface="Times New Roman" panose="02020603050405020304" pitchFamily="18" charset="0"/>
              </a:rPr>
              <a:t>ợng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tối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đa</a:t>
            </a:r>
            <a:r>
              <a:rPr lang="en-US" sz="700" spc="30" dirty="0">
                <a:latin typeface="Times New Roman" panose="02020603050405020304" pitchFamily="18" charset="0"/>
                <a:cs typeface="Times New Roman" panose="02020603050405020304" pitchFamily="18" charset="0"/>
              </a:rPr>
              <a:t>: </a:t>
            </a:r>
            <a:r>
              <a:rPr sz="700" spc="30" dirty="0">
                <a:latin typeface="Times New Roman" panose="02020603050405020304" pitchFamily="18" charset="0"/>
                <a:cs typeface="Times New Roman" panose="02020603050405020304" pitchFamily="18" charset="0"/>
              </a:rPr>
              <a:t>64</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điều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hòa</a:t>
            </a:r>
            <a:endParaRPr lang="vi-VN" sz="700" spc="30" dirty="0">
              <a:latin typeface="Times New Roman" panose="02020603050405020304" pitchFamily="18" charset="0"/>
              <a:cs typeface="Times New Roman" panose="02020603050405020304" pitchFamily="18" charset="0"/>
            </a:endParaRPr>
          </a:p>
          <a:p>
            <a:pPr marL="184150" marR="493395" indent="-171450" algn="just">
              <a:spcBef>
                <a:spcPts val="65"/>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Chất liệu &amp; màu sắc: PC, trắng</a:t>
            </a:r>
          </a:p>
          <a:p>
            <a:pPr marL="184150" indent="-171450">
              <a:spcBef>
                <a:spcPts val="635"/>
              </a:spcBef>
              <a:buFont typeface="Arial" panose="020B0604020202020204" pitchFamily="34" charset="0"/>
              <a:buChar char="•"/>
            </a:pPr>
            <a:endParaRPr lang="vi-VN" sz="700" spc="20" dirty="0">
              <a:latin typeface="Times New Roman" panose="02020603050405020304" pitchFamily="18" charset="0"/>
              <a:cs typeface="Times New Roman" panose="02020603050405020304" pitchFamily="18" charset="0"/>
            </a:endParaRPr>
          </a:p>
        </p:txBody>
      </p:sp>
      <p:sp>
        <p:nvSpPr>
          <p:cNvPr id="37" name="object 14">
            <a:extLst>
              <a:ext uri="{FF2B5EF4-FFF2-40B4-BE49-F238E27FC236}">
                <a16:creationId xmlns:a16="http://schemas.microsoft.com/office/drawing/2014/main" id="{B4D9B5E8-4EBC-42CD-92D1-B87E47DB01E0}"/>
              </a:ext>
            </a:extLst>
          </p:cNvPr>
          <p:cNvSpPr/>
          <p:nvPr/>
        </p:nvSpPr>
        <p:spPr>
          <a:xfrm>
            <a:off x="2555319" y="1078085"/>
            <a:ext cx="1117582" cy="1341995"/>
          </a:xfrm>
          <a:prstGeom prst="rect">
            <a:avLst/>
          </a:prstGeom>
          <a:blipFill>
            <a:blip r:embed="rId5" cstate="print"/>
            <a:stretch>
              <a:fillRect t="-17196" b="-1"/>
            </a:stretch>
          </a:blipFill>
        </p:spPr>
        <p:txBody>
          <a:bodyPr wrap="square" lIns="0" tIns="0" rIns="0" bIns="0" rtlCol="0"/>
          <a:lstStyle/>
          <a:p>
            <a:endParaRPr/>
          </a:p>
        </p:txBody>
      </p:sp>
      <p:sp>
        <p:nvSpPr>
          <p:cNvPr id="38" name="object 7">
            <a:extLst>
              <a:ext uri="{FF2B5EF4-FFF2-40B4-BE49-F238E27FC236}">
                <a16:creationId xmlns:a16="http://schemas.microsoft.com/office/drawing/2014/main" id="{59802429-20CC-4E6C-AEBE-3DB4EAFD86C8}"/>
              </a:ext>
            </a:extLst>
          </p:cNvPr>
          <p:cNvSpPr txBox="1"/>
          <p:nvPr/>
        </p:nvSpPr>
        <p:spPr>
          <a:xfrm>
            <a:off x="4170206" y="2514296"/>
            <a:ext cx="1654068" cy="886140"/>
          </a:xfrm>
          <a:prstGeom prst="rect">
            <a:avLst/>
          </a:prstGeom>
        </p:spPr>
        <p:txBody>
          <a:bodyPr vert="horz" wrap="square" lIns="0" tIns="13970" rIns="0" bIns="0" rtlCol="0">
            <a:spAutoFit/>
          </a:bodyPr>
          <a:lstStyle>
            <a:lvl1pPr>
              <a:defRPr sz="1400">
                <a:solidFill>
                  <a:srgbClr val="92D050"/>
                </a:solidFill>
                <a:latin typeface="Times New Roman" panose="02020603050405020304" pitchFamily="18" charset="0"/>
                <a:ea typeface="+mj-ea"/>
                <a:cs typeface="Times New Roman" panose="02020603050405020304" pitchFamily="18" charset="0"/>
              </a:defRPr>
            </a:lvl1pPr>
          </a:lstStyle>
          <a:p>
            <a:pPr marL="12700" algn="ctr">
              <a:spcBef>
                <a:spcPts val="110"/>
              </a:spcBef>
            </a:pPr>
            <a:r>
              <a:rPr lang="en-US" sz="1000" b="1" kern="0" dirty="0" err="1">
                <a:solidFill>
                  <a:schemeClr val="tx1"/>
                </a:solidFill>
              </a:rPr>
              <a:t>Bộ</a:t>
            </a:r>
            <a:r>
              <a:rPr lang="en-US" sz="1000" b="1" kern="0" dirty="0">
                <a:solidFill>
                  <a:schemeClr val="tx1"/>
                </a:solidFill>
              </a:rPr>
              <a:t> </a:t>
            </a:r>
            <a:r>
              <a:rPr lang="en-US" sz="1000" b="1" kern="0" dirty="0" err="1">
                <a:solidFill>
                  <a:schemeClr val="tx1"/>
                </a:solidFill>
              </a:rPr>
              <a:t>điều</a:t>
            </a:r>
            <a:r>
              <a:rPr lang="en-US" sz="1000" b="1" kern="0" dirty="0">
                <a:solidFill>
                  <a:schemeClr val="tx1"/>
                </a:solidFill>
              </a:rPr>
              <a:t> </a:t>
            </a:r>
            <a:r>
              <a:rPr lang="en-US" sz="1000" b="1" kern="0" dirty="0" err="1">
                <a:solidFill>
                  <a:schemeClr val="tx1"/>
                </a:solidFill>
              </a:rPr>
              <a:t>khiển</a:t>
            </a:r>
            <a:r>
              <a:rPr lang="en-US" sz="1000" b="1" kern="0" dirty="0">
                <a:solidFill>
                  <a:schemeClr val="tx1"/>
                </a:solidFill>
              </a:rPr>
              <a:t> </a:t>
            </a:r>
            <a:r>
              <a:rPr lang="en-US" sz="1000" b="1" kern="0" dirty="0" err="1">
                <a:solidFill>
                  <a:schemeClr val="tx1"/>
                </a:solidFill>
              </a:rPr>
              <a:t>hồng</a:t>
            </a:r>
            <a:r>
              <a:rPr lang="en-US" sz="1000" b="1" kern="0" dirty="0">
                <a:solidFill>
                  <a:schemeClr val="tx1"/>
                </a:solidFill>
              </a:rPr>
              <a:t> </a:t>
            </a:r>
            <a:r>
              <a:rPr lang="en-US" sz="1000" b="1" kern="0" dirty="0" err="1">
                <a:solidFill>
                  <a:schemeClr val="tx1"/>
                </a:solidFill>
              </a:rPr>
              <a:t>ngoại</a:t>
            </a:r>
            <a:r>
              <a:rPr lang="en-US" sz="1000" b="1" kern="0" dirty="0">
                <a:solidFill>
                  <a:schemeClr val="tx1"/>
                </a:solidFill>
              </a:rPr>
              <a:t> </a:t>
            </a:r>
            <a:r>
              <a:rPr lang="en-US" sz="1000" b="1" kern="0" dirty="0" err="1">
                <a:solidFill>
                  <a:schemeClr val="tx1"/>
                </a:solidFill>
              </a:rPr>
              <a:t>thông</a:t>
            </a:r>
            <a:r>
              <a:rPr lang="en-US" sz="1000" b="1" kern="0" dirty="0">
                <a:solidFill>
                  <a:schemeClr val="tx1"/>
                </a:solidFill>
              </a:rPr>
              <a:t> </a:t>
            </a:r>
            <a:r>
              <a:rPr lang="en-US" sz="1000" b="1" kern="0" dirty="0" err="1">
                <a:solidFill>
                  <a:schemeClr val="tx1"/>
                </a:solidFill>
              </a:rPr>
              <a:t>minh</a:t>
            </a:r>
            <a:r>
              <a:rPr lang="en-US" sz="1000" b="1" kern="0" dirty="0">
                <a:solidFill>
                  <a:schemeClr val="tx1"/>
                </a:solidFill>
              </a:rPr>
              <a:t> </a:t>
            </a:r>
            <a:r>
              <a:rPr lang="en-US" sz="1000" kern="0" dirty="0">
                <a:solidFill>
                  <a:schemeClr val="tx1"/>
                </a:solidFill>
              </a:rPr>
              <a:t>(top emitted)</a:t>
            </a:r>
          </a:p>
          <a:p>
            <a:pPr marL="12700" algn="ctr">
              <a:lnSpc>
                <a:spcPct val="100000"/>
              </a:lnSpc>
              <a:spcBef>
                <a:spcPts val="130"/>
              </a:spcBef>
            </a:pPr>
            <a:r>
              <a:rPr lang="en-US" sz="800" spc="20" dirty="0">
                <a:solidFill>
                  <a:schemeClr val="tx1"/>
                </a:solidFill>
                <a:latin typeface="Times New Roman" panose="02020603050405020304" pitchFamily="18" charset="0"/>
                <a:cs typeface="Times New Roman" panose="02020603050405020304" pitchFamily="18" charset="0"/>
              </a:rPr>
              <a:t>WL-ZTPWBPW-I001-02</a:t>
            </a:r>
            <a:endParaRPr lang="en-US" sz="800" dirty="0">
              <a:solidFill>
                <a:schemeClr val="tx1"/>
              </a:solidFill>
              <a:latin typeface="Times New Roman" panose="02020603050405020304" pitchFamily="18" charset="0"/>
              <a:cs typeface="Times New Roman" panose="02020603050405020304" pitchFamily="18" charset="0"/>
            </a:endParaRPr>
          </a:p>
          <a:p>
            <a:pPr marL="12700" algn="ctr">
              <a:lnSpc>
                <a:spcPct val="100000"/>
              </a:lnSpc>
              <a:spcBef>
                <a:spcPts val="570"/>
              </a:spcBef>
            </a:pPr>
            <a:endParaRPr lang="en-US" sz="1000" dirty="0">
              <a:solidFill>
                <a:schemeClr val="tx1"/>
              </a:solidFill>
              <a:latin typeface="Times New Roman" panose="02020603050405020304" pitchFamily="18" charset="0"/>
              <a:cs typeface="Times New Roman" panose="02020603050405020304" pitchFamily="18" charset="0"/>
            </a:endParaRPr>
          </a:p>
          <a:p>
            <a:pPr marL="12700" algn="ctr">
              <a:spcBef>
                <a:spcPts val="110"/>
              </a:spcBef>
            </a:pPr>
            <a:endParaRPr lang="en-US" sz="1000" kern="0" spc="5" dirty="0">
              <a:solidFill>
                <a:schemeClr val="tx1"/>
              </a:solidFill>
            </a:endParaRPr>
          </a:p>
        </p:txBody>
      </p:sp>
      <p:sp>
        <p:nvSpPr>
          <p:cNvPr id="39" name="object 9">
            <a:extLst>
              <a:ext uri="{FF2B5EF4-FFF2-40B4-BE49-F238E27FC236}">
                <a16:creationId xmlns:a16="http://schemas.microsoft.com/office/drawing/2014/main" id="{2F433BE0-1C17-49CC-8C8C-206923749177}"/>
              </a:ext>
            </a:extLst>
          </p:cNvPr>
          <p:cNvSpPr txBox="1"/>
          <p:nvPr/>
        </p:nvSpPr>
        <p:spPr>
          <a:xfrm>
            <a:off x="4173729" y="3085613"/>
            <a:ext cx="1968253" cy="847668"/>
          </a:xfrm>
          <a:prstGeom prst="rect">
            <a:avLst/>
          </a:prstGeom>
        </p:spPr>
        <p:txBody>
          <a:bodyPr vert="horz" wrap="square" lIns="0" tIns="16510" rIns="0" bIns="0" rtlCol="0">
            <a:spAutoFit/>
          </a:bodyPr>
          <a:lstStyle/>
          <a:p>
            <a:pPr marL="184150" marR="493395" indent="-171450" algn="just">
              <a:spcBef>
                <a:spcPts val="65"/>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marR="493395" indent="-171450" algn="just">
              <a:spcBef>
                <a:spcPts val="65"/>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25" dirty="0">
                <a:latin typeface="Times New Roman" panose="02020603050405020304" pitchFamily="18" charset="0"/>
                <a:cs typeface="Times New Roman" panose="02020603050405020304" pitchFamily="18" charset="0"/>
              </a:rPr>
              <a:t>pin CR2*1</a:t>
            </a:r>
            <a:endParaRPr lang="vi-VN" sz="700" spc="20" dirty="0">
              <a:latin typeface="Times New Roman" panose="02020603050405020304" pitchFamily="18" charset="0"/>
              <a:cs typeface="Times New Roman" panose="02020603050405020304" pitchFamily="18" charset="0"/>
            </a:endParaRPr>
          </a:p>
          <a:p>
            <a:pPr marL="184150" marR="493395" indent="-171450" algn="just">
              <a:spcBef>
                <a:spcPts val="65"/>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Khoảng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cách</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điều</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khiển</a:t>
            </a:r>
            <a:r>
              <a:rPr lang="en-US" sz="700" spc="25" dirty="0">
                <a:latin typeface="Times New Roman" panose="02020603050405020304" pitchFamily="18" charset="0"/>
                <a:cs typeface="Times New Roman" panose="02020603050405020304" pitchFamily="18" charset="0"/>
              </a:rPr>
              <a:t>: </a:t>
            </a:r>
            <a:r>
              <a:rPr sz="700" spc="25" dirty="0">
                <a:latin typeface="Times New Roman" panose="02020603050405020304" pitchFamily="18" charset="0"/>
                <a:cs typeface="Times New Roman" panose="02020603050405020304" pitchFamily="18" charset="0"/>
              </a:rPr>
              <a:t>5m</a:t>
            </a:r>
            <a:endParaRPr lang="en-US" sz="700" spc="25" dirty="0">
              <a:latin typeface="Times New Roman" panose="02020603050405020304" pitchFamily="18" charset="0"/>
              <a:cs typeface="Times New Roman" panose="02020603050405020304" pitchFamily="18" charset="0"/>
            </a:endParaRPr>
          </a:p>
          <a:p>
            <a:pPr marL="184150" marR="493395" indent="-171450" algn="just">
              <a:spcBef>
                <a:spcPts val="65"/>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Kích</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thước</a:t>
            </a:r>
            <a:r>
              <a:rPr lang="en-US" sz="700" spc="25" dirty="0">
                <a:latin typeface="Times New Roman" panose="02020603050405020304" pitchFamily="18" charset="0"/>
                <a:cs typeface="Times New Roman" panose="02020603050405020304" pitchFamily="18" charset="0"/>
              </a:rPr>
              <a:t>: 64*32mm</a:t>
            </a:r>
            <a:endParaRPr lang="vi-VN" sz="700" spc="25" dirty="0">
              <a:latin typeface="Times New Roman" panose="02020603050405020304" pitchFamily="18" charset="0"/>
              <a:cs typeface="Times New Roman" panose="02020603050405020304" pitchFamily="18" charset="0"/>
            </a:endParaRPr>
          </a:p>
          <a:p>
            <a:pPr marL="184150" marR="493395" indent="-171450" algn="just">
              <a:spcBef>
                <a:spcPts val="65"/>
              </a:spcBef>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Cấp độ chống cháy: UL94 - V2</a:t>
            </a:r>
          </a:p>
          <a:p>
            <a:pPr marL="184150" marR="493395" indent="-171450" algn="just">
              <a:spcBef>
                <a:spcPts val="65"/>
              </a:spcBef>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Chất liệu &amp; màu sắc: PC, tr</a:t>
            </a:r>
            <a:r>
              <a:rPr lang="en-US" sz="700" spc="25" dirty="0" err="1">
                <a:latin typeface="Times New Roman" panose="02020603050405020304" pitchFamily="18" charset="0"/>
                <a:cs typeface="Times New Roman" panose="02020603050405020304" pitchFamily="18" charset="0"/>
              </a:rPr>
              <a:t>ắng</a:t>
            </a:r>
            <a:endParaRPr lang="en-US" sz="700" dirty="0">
              <a:latin typeface="Times New Roman" panose="02020603050405020304" pitchFamily="18" charset="0"/>
              <a:cs typeface="Times New Roman" panose="02020603050405020304" pitchFamily="18" charset="0"/>
            </a:endParaRPr>
          </a:p>
          <a:p>
            <a:pPr marL="12700" marR="493395" indent="0" algn="just">
              <a:spcBef>
                <a:spcPts val="65"/>
              </a:spcBef>
              <a:buFont typeface="Arial" panose="020B0604020202020204" pitchFamily="34" charset="0"/>
              <a:buNone/>
            </a:pPr>
            <a:endParaRPr sz="700" dirty="0">
              <a:latin typeface="Times New Roman" panose="02020603050405020304" pitchFamily="18" charset="0"/>
              <a:cs typeface="Times New Roman" panose="02020603050405020304" pitchFamily="18" charset="0"/>
            </a:endParaRPr>
          </a:p>
        </p:txBody>
      </p:sp>
      <p:sp>
        <p:nvSpPr>
          <p:cNvPr id="40" name="object 13">
            <a:extLst>
              <a:ext uri="{FF2B5EF4-FFF2-40B4-BE49-F238E27FC236}">
                <a16:creationId xmlns:a16="http://schemas.microsoft.com/office/drawing/2014/main" id="{DD3D8A5D-5A48-47F1-808E-214131400F1C}"/>
              </a:ext>
            </a:extLst>
          </p:cNvPr>
          <p:cNvSpPr/>
          <p:nvPr/>
        </p:nvSpPr>
        <p:spPr>
          <a:xfrm>
            <a:off x="4074228" y="950233"/>
            <a:ext cx="1699744" cy="1347250"/>
          </a:xfrm>
          <a:prstGeom prst="rect">
            <a:avLst/>
          </a:prstGeom>
          <a:blipFill>
            <a:blip r:embed="rId6" cstate="print"/>
            <a:stretch>
              <a:fillRect/>
            </a:stretch>
          </a:blipFill>
        </p:spPr>
        <p:txBody>
          <a:bodyPr wrap="square" lIns="0" tIns="0" rIns="0" bIns="0" rtlCol="0"/>
          <a:lstStyle/>
          <a:p>
            <a:endParaRPr/>
          </a:p>
        </p:txBody>
      </p:sp>
      <p:sp>
        <p:nvSpPr>
          <p:cNvPr id="41" name="object 24">
            <a:extLst>
              <a:ext uri="{FF2B5EF4-FFF2-40B4-BE49-F238E27FC236}">
                <a16:creationId xmlns:a16="http://schemas.microsoft.com/office/drawing/2014/main" id="{82D4B2B3-2EDD-4184-BFD4-B49B694B6266}"/>
              </a:ext>
            </a:extLst>
          </p:cNvPr>
          <p:cNvSpPr/>
          <p:nvPr/>
        </p:nvSpPr>
        <p:spPr>
          <a:xfrm>
            <a:off x="7951978" y="1058490"/>
            <a:ext cx="1499623" cy="1216318"/>
          </a:xfrm>
          <a:prstGeom prst="rect">
            <a:avLst/>
          </a:prstGeom>
          <a:blipFill>
            <a:blip r:embed="rId7" cstate="print"/>
            <a:stretch>
              <a:fillRect/>
            </a:stretch>
          </a:blipFill>
        </p:spPr>
        <p:txBody>
          <a:bodyPr wrap="square" lIns="0" tIns="0" rIns="0" bIns="0" rtlCol="0"/>
          <a:lstStyle/>
          <a:p>
            <a:endParaRPr/>
          </a:p>
        </p:txBody>
      </p:sp>
      <p:sp>
        <p:nvSpPr>
          <p:cNvPr id="42" name="object 4">
            <a:extLst>
              <a:ext uri="{FF2B5EF4-FFF2-40B4-BE49-F238E27FC236}">
                <a16:creationId xmlns:a16="http://schemas.microsoft.com/office/drawing/2014/main" id="{5F205087-75F7-4B28-B657-C50193AEA2FA}"/>
              </a:ext>
            </a:extLst>
          </p:cNvPr>
          <p:cNvSpPr txBox="1"/>
          <p:nvPr/>
        </p:nvSpPr>
        <p:spPr>
          <a:xfrm>
            <a:off x="5751324" y="2534622"/>
            <a:ext cx="2147431" cy="637354"/>
          </a:xfrm>
          <a:prstGeom prst="rect">
            <a:avLst/>
          </a:prstGeom>
        </p:spPr>
        <p:txBody>
          <a:bodyPr vert="horz" wrap="square" lIns="0" tIns="13970" rIns="0" bIns="0" rtlCol="0">
            <a:spAutoFit/>
          </a:bodyPr>
          <a:lstStyle/>
          <a:p>
            <a:pPr marL="12700" algn="ctr">
              <a:lnSpc>
                <a:spcPct val="100000"/>
              </a:lnSpc>
              <a:spcBef>
                <a:spcPts val="110"/>
              </a:spcBef>
            </a:pPr>
            <a:r>
              <a:rPr lang="en-US" sz="1000" b="1" dirty="0" err="1">
                <a:latin typeface="Times New Roman" panose="02020603050405020304" pitchFamily="18" charset="0"/>
                <a:cs typeface="Times New Roman" panose="02020603050405020304" pitchFamily="18" charset="0"/>
              </a:rPr>
              <a:t>Bộ</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điều</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khiển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hồng</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ngoại</a:t>
            </a:r>
            <a:r>
              <a:rPr lang="en-US" sz="1000" b="1" dirty="0">
                <a:latin typeface="Times New Roman" panose="02020603050405020304" pitchFamily="18" charset="0"/>
                <a:cs typeface="Times New Roman" panose="02020603050405020304" pitchFamily="18" charset="0"/>
              </a:rPr>
              <a:t> </a:t>
            </a:r>
          </a:p>
          <a:p>
            <a:pPr marL="12700" algn="ctr">
              <a:lnSpc>
                <a:spcPct val="100000"/>
              </a:lnSpc>
              <a:spcBef>
                <a:spcPts val="110"/>
              </a:spcBef>
            </a:pPr>
            <a:r>
              <a:rPr lang="en-US" sz="1000" dirty="0">
                <a:latin typeface="Times New Roman" panose="02020603050405020304" pitchFamily="18" charset="0"/>
                <a:cs typeface="Times New Roman" panose="02020603050405020304" pitchFamily="18" charset="0"/>
              </a:rPr>
              <a:t>(</a:t>
            </a:r>
            <a:r>
              <a:rPr lang="en-US" sz="1000" dirty="0" err="1">
                <a:latin typeface="Times New Roman" panose="02020603050405020304" pitchFamily="18" charset="0"/>
                <a:cs typeface="Times New Roman" panose="02020603050405020304" pitchFamily="18" charset="0"/>
              </a:rPr>
              <a:t>có</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kết</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nối</a:t>
            </a:r>
            <a:r>
              <a:rPr lang="en-US" sz="1000" dirty="0">
                <a:latin typeface="Times New Roman" panose="02020603050405020304" pitchFamily="18" charset="0"/>
                <a:cs typeface="Times New Roman" panose="02020603050405020304" pitchFamily="18" charset="0"/>
              </a:rPr>
              <a:t> Wi-Fi)</a:t>
            </a:r>
          </a:p>
          <a:p>
            <a:pPr marL="12700" algn="ctr">
              <a:spcBef>
                <a:spcPts val="110"/>
              </a:spcBef>
            </a:pPr>
            <a:r>
              <a:rPr lang="en-US" sz="800" spc="20" dirty="0">
                <a:latin typeface="Times New Roman" panose="02020603050405020304" pitchFamily="18" charset="0"/>
                <a:cs typeface="Times New Roman" panose="02020603050405020304" pitchFamily="18" charset="0"/>
              </a:rPr>
              <a:t>WL-WTPMUPB-1327-0</a:t>
            </a:r>
          </a:p>
          <a:p>
            <a:pPr marL="12700" algn="ctr">
              <a:lnSpc>
                <a:spcPct val="100000"/>
              </a:lnSpc>
              <a:spcBef>
                <a:spcPts val="110"/>
              </a:spcBef>
            </a:pPr>
            <a:endParaRPr lang="en-US" sz="1000" dirty="0">
              <a:latin typeface="PingFang SC Medium"/>
              <a:cs typeface="PingFang SC Medium"/>
            </a:endParaRPr>
          </a:p>
        </p:txBody>
      </p:sp>
      <p:sp>
        <p:nvSpPr>
          <p:cNvPr id="43" name="object 5">
            <a:extLst>
              <a:ext uri="{FF2B5EF4-FFF2-40B4-BE49-F238E27FC236}">
                <a16:creationId xmlns:a16="http://schemas.microsoft.com/office/drawing/2014/main" id="{1A523858-BA57-40B3-A60C-2C537D4367F5}"/>
              </a:ext>
            </a:extLst>
          </p:cNvPr>
          <p:cNvSpPr txBox="1"/>
          <p:nvPr/>
        </p:nvSpPr>
        <p:spPr>
          <a:xfrm>
            <a:off x="5941119" y="3079790"/>
            <a:ext cx="1739566" cy="770724"/>
          </a:xfrm>
          <a:prstGeom prst="rect">
            <a:avLst/>
          </a:prstGeom>
        </p:spPr>
        <p:txBody>
          <a:bodyPr vert="horz" wrap="square" lIns="0" tIns="16510" rIns="0" bIns="0" rtlCol="0">
            <a:spAutoFit/>
          </a:bodyPr>
          <a:lstStyle/>
          <a:p>
            <a:pPr marL="184150" indent="-171450">
              <a:buFont typeface="Arial" panose="020B0604020202020204" pitchFamily="34" charset="0"/>
              <a:buChar char="•"/>
            </a:pPr>
            <a:r>
              <a:rPr lang="en-US" altLang="zh-CN" sz="700" spc="30" dirty="0">
                <a:latin typeface="Times New Roman" panose="02020603050405020304" pitchFamily="18" charset="0"/>
                <a:cs typeface="Times New Roman" panose="02020603050405020304" pitchFamily="18" charset="0"/>
              </a:rPr>
              <a:t>Giao </a:t>
            </a:r>
            <a:r>
              <a:rPr lang="en-US" altLang="zh-CN" sz="700" spc="30" dirty="0" err="1">
                <a:latin typeface="Times New Roman" panose="02020603050405020304" pitchFamily="18" charset="0"/>
                <a:cs typeface="Times New Roman" panose="02020603050405020304" pitchFamily="18" charset="0"/>
              </a:rPr>
              <a:t>thức</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truyền</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thông</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WiFi</a:t>
            </a:r>
            <a:r>
              <a:rPr lang="en-US" altLang="zh-CN" sz="700" spc="30" dirty="0">
                <a:latin typeface="Times New Roman" panose="02020603050405020304" pitchFamily="18" charset="0"/>
                <a:cs typeface="Times New Roman" panose="02020603050405020304" pitchFamily="18" charset="0"/>
              </a:rPr>
              <a:t> 2.4GHz</a:t>
            </a:r>
          </a:p>
          <a:p>
            <a:pPr marL="184150" indent="-171450">
              <a:buFont typeface="Arial" panose="020B0604020202020204" pitchFamily="34" charset="0"/>
              <a:buChar char="•"/>
            </a:pP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Điện</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nguồn</a:t>
            </a:r>
            <a:r>
              <a:rPr lang="en-US" altLang="zh-CN" sz="700" spc="30" dirty="0">
                <a:latin typeface="Times New Roman" panose="02020603050405020304" pitchFamily="18" charset="0"/>
                <a:cs typeface="Times New Roman" panose="02020603050405020304" pitchFamily="18" charset="0"/>
              </a:rPr>
              <a:t>: </a:t>
            </a:r>
            <a:r>
              <a:rPr lang="en-US" sz="700" spc="25" dirty="0">
                <a:latin typeface="Times New Roman" panose="02020603050405020304" pitchFamily="18" charset="0"/>
                <a:cs typeface="Times New Roman" panose="02020603050405020304" pitchFamily="18" charset="0"/>
              </a:rPr>
              <a:t>DC</a:t>
            </a:r>
            <a:r>
              <a:rPr lang="en-US" sz="700" spc="5"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5V/1A, </a:t>
            </a:r>
            <a:r>
              <a:rPr lang="en-US" sz="700" spc="20" dirty="0" err="1">
                <a:latin typeface="Times New Roman" panose="02020603050405020304" pitchFamily="18" charset="0"/>
                <a:cs typeface="Times New Roman" panose="02020603050405020304" pitchFamily="18" charset="0"/>
              </a:rPr>
              <a:t>bộ</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chuyển</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đổi</a:t>
            </a:r>
            <a:r>
              <a:rPr lang="en-US" sz="700" spc="20" dirty="0">
                <a:latin typeface="Times New Roman" panose="02020603050405020304" pitchFamily="18" charset="0"/>
                <a:cs typeface="Times New Roman" panose="02020603050405020304" pitchFamily="18" charset="0"/>
              </a:rPr>
              <a:t> AC/DC</a:t>
            </a:r>
          </a:p>
          <a:p>
            <a:pPr marL="184150" indent="-171450">
              <a:buFont typeface="Arial" panose="020B0604020202020204" pitchFamily="34" charset="0"/>
              <a:buChar char="•"/>
            </a:pPr>
            <a:r>
              <a:rPr lang="en-US" sz="700" spc="20" dirty="0" err="1">
                <a:highlight>
                  <a:srgbClr val="FFFFFF"/>
                </a:highlight>
                <a:latin typeface="Times New Roman" panose="02020603050405020304" pitchFamily="18" charset="0"/>
                <a:cs typeface="Times New Roman" panose="02020603050405020304" pitchFamily="18" charset="0"/>
              </a:rPr>
              <a:t>Khoảng</a:t>
            </a:r>
            <a:r>
              <a:rPr lang="en-US" sz="700" spc="20" dirty="0">
                <a:highlight>
                  <a:srgbClr val="FFFFFF"/>
                </a:highlight>
                <a:latin typeface="Times New Roman" panose="02020603050405020304" pitchFamily="18" charset="0"/>
                <a:cs typeface="Times New Roman" panose="02020603050405020304" pitchFamily="18" charset="0"/>
              </a:rPr>
              <a:t> </a:t>
            </a:r>
            <a:r>
              <a:rPr lang="en-US" sz="700" spc="20" dirty="0" err="1">
                <a:highlight>
                  <a:srgbClr val="FFFFFF"/>
                </a:highlight>
                <a:latin typeface="Times New Roman" panose="02020603050405020304" pitchFamily="18" charset="0"/>
                <a:cs typeface="Times New Roman" panose="02020603050405020304" pitchFamily="18" charset="0"/>
              </a:rPr>
              <a:t>cách</a:t>
            </a:r>
            <a:r>
              <a:rPr lang="en-US" sz="700" spc="20" dirty="0">
                <a:highlight>
                  <a:srgbClr val="FFFFFF"/>
                </a:highlight>
                <a:latin typeface="Times New Roman" panose="02020603050405020304" pitchFamily="18" charset="0"/>
                <a:cs typeface="Times New Roman" panose="02020603050405020304" pitchFamily="18" charset="0"/>
              </a:rPr>
              <a:t> </a:t>
            </a:r>
            <a:r>
              <a:rPr lang="en-US" sz="700" spc="20" dirty="0" err="1">
                <a:highlight>
                  <a:srgbClr val="FFFFFF"/>
                </a:highlight>
                <a:latin typeface="Times New Roman" panose="02020603050405020304" pitchFamily="18" charset="0"/>
                <a:cs typeface="Times New Roman" panose="02020603050405020304" pitchFamily="18" charset="0"/>
              </a:rPr>
              <a:t>điều</a:t>
            </a:r>
            <a:r>
              <a:rPr lang="en-US" sz="700" spc="20" dirty="0">
                <a:highlight>
                  <a:srgbClr val="FFFFFF"/>
                </a:highlight>
                <a:latin typeface="Times New Roman" panose="02020603050405020304" pitchFamily="18" charset="0"/>
                <a:cs typeface="Times New Roman" panose="02020603050405020304" pitchFamily="18" charset="0"/>
              </a:rPr>
              <a:t> </a:t>
            </a:r>
            <a:r>
              <a:rPr lang="en-US" sz="700" spc="20" dirty="0" err="1">
                <a:highlight>
                  <a:srgbClr val="FFFFFF"/>
                </a:highlight>
                <a:latin typeface="Times New Roman" panose="02020603050405020304" pitchFamily="18" charset="0"/>
                <a:cs typeface="Times New Roman" panose="02020603050405020304" pitchFamily="18" charset="0"/>
              </a:rPr>
              <a:t>khiển</a:t>
            </a:r>
            <a:r>
              <a:rPr lang="en-US" sz="700" spc="20" dirty="0">
                <a:highlight>
                  <a:srgbClr val="FFFFFF"/>
                </a:highlight>
                <a:latin typeface="Times New Roman" panose="02020603050405020304" pitchFamily="18" charset="0"/>
                <a:cs typeface="Times New Roman" panose="02020603050405020304" pitchFamily="18" charset="0"/>
              </a:rPr>
              <a:t>: 10m</a:t>
            </a:r>
            <a:endParaRPr lang="vi-VN" sz="700" spc="20" dirty="0">
              <a:highlight>
                <a:srgbClr val="FFFFFF"/>
              </a:highlight>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Kích</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th</a:t>
            </a:r>
            <a:r>
              <a:rPr lang="vi-VN" sz="700" spc="25" dirty="0">
                <a:latin typeface="Times New Roman" panose="02020603050405020304" pitchFamily="18" charset="0"/>
                <a:cs typeface="Times New Roman" panose="02020603050405020304" pitchFamily="18" charset="0"/>
              </a:rPr>
              <a:t>ư</a:t>
            </a:r>
            <a:r>
              <a:rPr lang="en-US" sz="700" spc="25" dirty="0" err="1">
                <a:latin typeface="Times New Roman" panose="02020603050405020304" pitchFamily="18" charset="0"/>
                <a:cs typeface="Times New Roman" panose="02020603050405020304" pitchFamily="18" charset="0"/>
              </a:rPr>
              <a:t>ớc</a:t>
            </a:r>
            <a:r>
              <a:rPr lang="en-US" sz="700" spc="25" dirty="0">
                <a:latin typeface="Times New Roman" panose="02020603050405020304" pitchFamily="18" charset="0"/>
                <a:cs typeface="Times New Roman" panose="02020603050405020304" pitchFamily="18" charset="0"/>
              </a:rPr>
              <a:t>: </a:t>
            </a:r>
            <a:r>
              <a:rPr lang="vi-VN" sz="700" spc="25" dirty="0">
                <a:latin typeface="Times New Roman" panose="02020603050405020304" pitchFamily="18" charset="0"/>
                <a:cs typeface="Times New Roman" panose="02020603050405020304" pitchFamily="18" charset="0"/>
              </a:rPr>
              <a:t>70*</a:t>
            </a:r>
            <a:r>
              <a:rPr lang="en-US" sz="700" spc="25" dirty="0">
                <a:latin typeface="Times New Roman" panose="02020603050405020304" pitchFamily="18" charset="0"/>
                <a:cs typeface="Times New Roman" panose="02020603050405020304" pitchFamily="18" charset="0"/>
              </a:rPr>
              <a:t>17mm</a:t>
            </a:r>
            <a:endParaRPr lang="vi-VN" sz="700" spc="25" dirty="0">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Cấp độ chống cháy: UL94 - V2</a:t>
            </a:r>
          </a:p>
          <a:p>
            <a:pPr marL="184150" indent="-171450">
              <a:buFont typeface="Arial" panose="020B0604020202020204" pitchFamily="34" charset="0"/>
              <a:buChar char="•"/>
            </a:pPr>
            <a:r>
              <a:rPr lang="vi-VN" sz="700" spc="25" dirty="0">
                <a:latin typeface="Times New Roman" panose="02020603050405020304" pitchFamily="18" charset="0"/>
                <a:cs typeface="Times New Roman" panose="02020603050405020304" pitchFamily="18" charset="0"/>
              </a:rPr>
              <a:t>Chất liệu &amp; màu sắc: PC, đen</a:t>
            </a:r>
            <a:endParaRPr lang="en-US" sz="700" spc="25" dirty="0">
              <a:latin typeface="Times New Roman" panose="02020603050405020304" pitchFamily="18" charset="0"/>
              <a:cs typeface="Times New Roman" panose="02020603050405020304" pitchFamily="18" charset="0"/>
            </a:endParaRPr>
          </a:p>
        </p:txBody>
      </p:sp>
      <p:sp>
        <p:nvSpPr>
          <p:cNvPr id="44" name="object 10">
            <a:extLst>
              <a:ext uri="{FF2B5EF4-FFF2-40B4-BE49-F238E27FC236}">
                <a16:creationId xmlns:a16="http://schemas.microsoft.com/office/drawing/2014/main" id="{A1410DB3-E1D9-4A00-B952-49E4702976C0}"/>
              </a:ext>
            </a:extLst>
          </p:cNvPr>
          <p:cNvSpPr/>
          <p:nvPr/>
        </p:nvSpPr>
        <p:spPr>
          <a:xfrm>
            <a:off x="5953656" y="922843"/>
            <a:ext cx="1587978" cy="1497237"/>
          </a:xfrm>
          <a:prstGeom prst="rect">
            <a:avLst/>
          </a:prstGeom>
          <a:blipFill>
            <a:blip r:embed="rId8" cstate="print"/>
            <a:stretch>
              <a:fillRect/>
            </a:stretch>
          </a:blipFill>
        </p:spPr>
        <p:txBody>
          <a:bodyPr wrap="square" lIns="0" tIns="0" rIns="0" bIns="0" rtlCol="0"/>
          <a:lstStyle/>
          <a:p>
            <a:endParaRPr/>
          </a:p>
        </p:txBody>
      </p:sp>
      <p:sp>
        <p:nvSpPr>
          <p:cNvPr id="45" name="TextBox 44">
            <a:extLst>
              <a:ext uri="{FF2B5EF4-FFF2-40B4-BE49-F238E27FC236}">
                <a16:creationId xmlns:a16="http://schemas.microsoft.com/office/drawing/2014/main" id="{AAD61EA2-9978-40CC-BBC5-CC74C624E242}"/>
              </a:ext>
            </a:extLst>
          </p:cNvPr>
          <p:cNvSpPr txBox="1"/>
          <p:nvPr/>
        </p:nvSpPr>
        <p:spPr>
          <a:xfrm>
            <a:off x="7669266" y="2504282"/>
            <a:ext cx="1959112" cy="702756"/>
          </a:xfrm>
          <a:prstGeom prst="rect">
            <a:avLst/>
          </a:prstGeom>
          <a:noFill/>
        </p:spPr>
        <p:txBody>
          <a:bodyPr wrap="square">
            <a:spAutoFit/>
          </a:bodyPr>
          <a:lstStyle/>
          <a:p>
            <a:pPr marL="12700" algn="ctr">
              <a:spcBef>
                <a:spcPts val="110"/>
              </a:spcBef>
            </a:pPr>
            <a:r>
              <a:rPr lang="en-US" sz="1000" b="1" spc="5" dirty="0" err="1">
                <a:uFill>
                  <a:solidFill>
                    <a:srgbClr val="3E3A39"/>
                  </a:solidFill>
                </a:uFill>
                <a:latin typeface="Times New Roman" panose="02020603050405020304" pitchFamily="18" charset="0"/>
                <a:cs typeface="Times New Roman" panose="02020603050405020304" pitchFamily="18" charset="0"/>
              </a:rPr>
              <a:t>Bộ</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chuyển</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đổi</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tín</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hiệu</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có</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dây-không</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dây</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spc="5" dirty="0">
                <a:uFill>
                  <a:solidFill>
                    <a:srgbClr val="3E3A39"/>
                  </a:solidFill>
                </a:uFill>
                <a:latin typeface="Times New Roman" panose="02020603050405020304" pitchFamily="18" charset="0"/>
                <a:cs typeface="Times New Roman" panose="02020603050405020304" pitchFamily="18" charset="0"/>
              </a:rPr>
              <a:t>(</a:t>
            </a:r>
            <a:r>
              <a:rPr lang="en-US" sz="1000" spc="5" dirty="0" err="1">
                <a:uFill>
                  <a:solidFill>
                    <a:srgbClr val="3E3A39"/>
                  </a:solidFill>
                </a:uFill>
                <a:latin typeface="Times New Roman" panose="02020603050405020304" pitchFamily="18" charset="0"/>
                <a:cs typeface="Times New Roman" panose="02020603050405020304" pitchFamily="18" charset="0"/>
              </a:rPr>
              <a:t>cổng</a:t>
            </a:r>
            <a:r>
              <a:rPr lang="en-US" sz="1000" spc="5" dirty="0">
                <a:uFill>
                  <a:solidFill>
                    <a:srgbClr val="3E3A39"/>
                  </a:solidFill>
                </a:uFill>
                <a:latin typeface="Times New Roman" panose="02020603050405020304" pitchFamily="18" charset="0"/>
                <a:cs typeface="Times New Roman" panose="02020603050405020304" pitchFamily="18" charset="0"/>
              </a:rPr>
              <a:t> </a:t>
            </a:r>
            <a:r>
              <a:rPr lang="en-US" sz="1000" spc="5" dirty="0" err="1">
                <a:uFill>
                  <a:solidFill>
                    <a:srgbClr val="3E3A39"/>
                  </a:solidFill>
                </a:uFill>
                <a:latin typeface="Times New Roman" panose="02020603050405020304" pitchFamily="18" charset="0"/>
                <a:cs typeface="Times New Roman" panose="02020603050405020304" pitchFamily="18" charset="0"/>
              </a:rPr>
              <a:t>nối</a:t>
            </a:r>
            <a:r>
              <a:rPr lang="en-US" sz="1000" spc="5" dirty="0">
                <a:uFill>
                  <a:solidFill>
                    <a:srgbClr val="3E3A39"/>
                  </a:solidFill>
                </a:uFill>
                <a:latin typeface="Times New Roman" panose="02020603050405020304" pitchFamily="18" charset="0"/>
                <a:cs typeface="Times New Roman" panose="02020603050405020304" pitchFamily="18" charset="0"/>
              </a:rPr>
              <a:t> </a:t>
            </a:r>
            <a:r>
              <a:rPr lang="en-US" sz="1000" spc="5" dirty="0" err="1">
                <a:uFill>
                  <a:solidFill>
                    <a:srgbClr val="3E3A39"/>
                  </a:solidFill>
                </a:uFill>
                <a:latin typeface="Times New Roman" panose="02020603050405020304" pitchFamily="18" charset="0"/>
                <a:cs typeface="Times New Roman" panose="02020603050405020304" pitchFamily="18" charset="0"/>
              </a:rPr>
              <a:t>tiếp</a:t>
            </a:r>
            <a:r>
              <a:rPr lang="en-US" sz="1000" spc="5" dirty="0">
                <a:uFill>
                  <a:solidFill>
                    <a:srgbClr val="3E3A39"/>
                  </a:solidFill>
                </a:uFill>
                <a:latin typeface="Times New Roman" panose="02020603050405020304" pitchFamily="18" charset="0"/>
                <a:cs typeface="Times New Roman" panose="02020603050405020304" pitchFamily="18" charset="0"/>
              </a:rPr>
              <a:t>)</a:t>
            </a:r>
          </a:p>
          <a:p>
            <a:pPr marL="12700" algn="ctr">
              <a:spcBef>
                <a:spcPts val="110"/>
              </a:spcBef>
            </a:pPr>
            <a:r>
              <a:rPr lang="en-US" sz="800" spc="20" dirty="0">
                <a:latin typeface="Times New Roman" panose="02020603050405020304" pitchFamily="18" charset="0"/>
                <a:cs typeface="Times New Roman" panose="02020603050405020304" pitchFamily="18" charset="0"/>
              </a:rPr>
              <a:t>WL-ZWWWDPW-0101-01</a:t>
            </a:r>
            <a:endParaRPr lang="en-US" sz="800" dirty="0">
              <a:latin typeface="Times New Roman" panose="02020603050405020304" pitchFamily="18" charset="0"/>
              <a:cs typeface="Times New Roman" panose="02020603050405020304" pitchFamily="18" charset="0"/>
            </a:endParaRPr>
          </a:p>
          <a:p>
            <a:pPr marL="12700" algn="ctr">
              <a:spcBef>
                <a:spcPts val="110"/>
              </a:spcBef>
            </a:pPr>
            <a:endParaRPr lang="en-US" sz="1000" dirty="0">
              <a:latin typeface="Times New Roman" panose="02020603050405020304" pitchFamily="18" charset="0"/>
              <a:cs typeface="Times New Roman" panose="02020603050405020304" pitchFamily="18" charset="0"/>
            </a:endParaRPr>
          </a:p>
        </p:txBody>
      </p:sp>
      <p:sp>
        <p:nvSpPr>
          <p:cNvPr id="46" name="object 22">
            <a:extLst>
              <a:ext uri="{FF2B5EF4-FFF2-40B4-BE49-F238E27FC236}">
                <a16:creationId xmlns:a16="http://schemas.microsoft.com/office/drawing/2014/main" id="{D4DE3190-8903-48EA-9EF8-58B70CF4238D}"/>
              </a:ext>
            </a:extLst>
          </p:cNvPr>
          <p:cNvSpPr/>
          <p:nvPr/>
        </p:nvSpPr>
        <p:spPr>
          <a:xfrm>
            <a:off x="4150428" y="3856441"/>
            <a:ext cx="1702443" cy="1567353"/>
          </a:xfrm>
          <a:prstGeom prst="rect">
            <a:avLst/>
          </a:prstGeom>
          <a:blipFill>
            <a:blip r:embed="rId3" cstate="print"/>
            <a:stretch>
              <a:fillRect/>
            </a:stretch>
          </a:blipFill>
        </p:spPr>
        <p:txBody>
          <a:bodyPr wrap="square" lIns="0" tIns="0" rIns="0" bIns="0" rtlCol="0"/>
          <a:lstStyle/>
          <a:p>
            <a:endParaRPr/>
          </a:p>
        </p:txBody>
      </p:sp>
      <p:sp>
        <p:nvSpPr>
          <p:cNvPr id="47" name="object 22">
            <a:extLst>
              <a:ext uri="{FF2B5EF4-FFF2-40B4-BE49-F238E27FC236}">
                <a16:creationId xmlns:a16="http://schemas.microsoft.com/office/drawing/2014/main" id="{8F216728-A053-4158-8CAD-D8B7F9081C18}"/>
              </a:ext>
            </a:extLst>
          </p:cNvPr>
          <p:cNvSpPr/>
          <p:nvPr/>
        </p:nvSpPr>
        <p:spPr>
          <a:xfrm>
            <a:off x="2290873" y="3870411"/>
            <a:ext cx="1702443" cy="1567353"/>
          </a:xfrm>
          <a:prstGeom prst="rect">
            <a:avLst/>
          </a:prstGeom>
          <a:blipFill>
            <a:blip r:embed="rId3" cstate="print"/>
            <a:stretch>
              <a:fillRect/>
            </a:stretch>
          </a:blipFill>
        </p:spPr>
        <p:txBody>
          <a:bodyPr wrap="square" lIns="0" tIns="0" rIns="0" bIns="0" rtlCol="0"/>
          <a:lstStyle/>
          <a:p>
            <a:endParaRPr/>
          </a:p>
        </p:txBody>
      </p:sp>
      <p:sp>
        <p:nvSpPr>
          <p:cNvPr id="48" name="object 22">
            <a:extLst>
              <a:ext uri="{FF2B5EF4-FFF2-40B4-BE49-F238E27FC236}">
                <a16:creationId xmlns:a16="http://schemas.microsoft.com/office/drawing/2014/main" id="{E2B0766E-050D-4117-A83A-0A6E4310BAEC}"/>
              </a:ext>
            </a:extLst>
          </p:cNvPr>
          <p:cNvSpPr/>
          <p:nvPr/>
        </p:nvSpPr>
        <p:spPr>
          <a:xfrm>
            <a:off x="485867" y="3870411"/>
            <a:ext cx="1702443" cy="1567353"/>
          </a:xfrm>
          <a:prstGeom prst="rect">
            <a:avLst/>
          </a:prstGeom>
          <a:blipFill>
            <a:blip r:embed="rId3" cstate="print"/>
            <a:stretch>
              <a:fillRect/>
            </a:stretch>
          </a:blipFill>
        </p:spPr>
        <p:txBody>
          <a:bodyPr wrap="square" lIns="0" tIns="0" rIns="0" bIns="0" rtlCol="0"/>
          <a:lstStyle/>
          <a:p>
            <a:endParaRPr/>
          </a:p>
        </p:txBody>
      </p:sp>
      <p:sp>
        <p:nvSpPr>
          <p:cNvPr id="49" name="object 17">
            <a:extLst>
              <a:ext uri="{FF2B5EF4-FFF2-40B4-BE49-F238E27FC236}">
                <a16:creationId xmlns:a16="http://schemas.microsoft.com/office/drawing/2014/main" id="{220320D2-6E6F-4031-BFAA-D7B2D04EDDCE}"/>
              </a:ext>
            </a:extLst>
          </p:cNvPr>
          <p:cNvSpPr txBox="1"/>
          <p:nvPr/>
        </p:nvSpPr>
        <p:spPr>
          <a:xfrm>
            <a:off x="7681504" y="5519092"/>
            <a:ext cx="1934636" cy="470642"/>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Máy đo</a:t>
            </a:r>
            <a:r>
              <a:rPr lang="en-US" sz="1000" b="1" spc="5" dirty="0">
                <a:solidFill>
                  <a:srgbClr val="3E3A39"/>
                </a:solidFill>
                <a:uFill>
                  <a:solidFill>
                    <a:srgbClr val="3E3A39"/>
                  </a:solidFill>
                </a:uFill>
                <a:latin typeface="Times New Roman" panose="02020603050405020304" pitchFamily="18" charset="0"/>
                <a:cs typeface="Times New Roman" panose="02020603050405020304" pitchFamily="18" charset="0"/>
              </a:rPr>
              <a:t> </a:t>
            </a:r>
            <a:r>
              <a:rPr lang="en-US" sz="1000" b="1"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môi</a:t>
            </a:r>
            <a:r>
              <a:rPr lang="en-US" sz="1000" b="1" spc="5" dirty="0">
                <a:solidFill>
                  <a:srgbClr val="3E3A39"/>
                </a:solidFill>
                <a:uFill>
                  <a:solidFill>
                    <a:srgbClr val="3E3A39"/>
                  </a:solidFill>
                </a:uFill>
                <a:latin typeface="Times New Roman" panose="02020603050405020304" pitchFamily="18" charset="0"/>
                <a:cs typeface="Times New Roman" panose="02020603050405020304" pitchFamily="18" charset="0"/>
              </a:rPr>
              <a:t> tr</a:t>
            </a:r>
            <a:r>
              <a:rPr lang="vi-VN" sz="1000" b="1" spc="5" dirty="0">
                <a:solidFill>
                  <a:srgbClr val="3E3A39"/>
                </a:solidFill>
                <a:uFill>
                  <a:solidFill>
                    <a:srgbClr val="3E3A39"/>
                  </a:solidFill>
                </a:uFill>
                <a:latin typeface="Times New Roman" panose="02020603050405020304" pitchFamily="18" charset="0"/>
                <a:cs typeface="Times New Roman" panose="02020603050405020304" pitchFamily="18" charset="0"/>
              </a:rPr>
              <a:t>ư</a:t>
            </a:r>
            <a:r>
              <a:rPr lang="en-US" sz="1000" b="1"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ờng</a:t>
            </a:r>
            <a:r>
              <a:rPr lang="en-US" sz="1000" b="1" spc="5" dirty="0">
                <a:solidFill>
                  <a:srgbClr val="3E3A39"/>
                </a:solidFill>
                <a:uFill>
                  <a:solidFill>
                    <a:srgbClr val="3E3A39"/>
                  </a:solidFill>
                </a:uFill>
                <a:latin typeface="Times New Roman" panose="02020603050405020304" pitchFamily="18" charset="0"/>
                <a:cs typeface="Times New Roman" panose="02020603050405020304" pitchFamily="18" charset="0"/>
              </a:rPr>
              <a:t> </a:t>
            </a:r>
          </a:p>
          <a:p>
            <a:pPr marL="12700" algn="ctr">
              <a:lnSpc>
                <a:spcPct val="100000"/>
              </a:lnSpc>
              <a:spcBef>
                <a:spcPts val="110"/>
              </a:spcBef>
            </a:pPr>
            <a:r>
              <a:rPr lang="en-US" sz="1000" b="1"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thông</a:t>
            </a:r>
            <a:r>
              <a:rPr lang="en-US" sz="1000" b="1" spc="5" dirty="0">
                <a:solidFill>
                  <a:srgbClr val="3E3A39"/>
                </a:solidFill>
                <a:uFill>
                  <a:solidFill>
                    <a:srgbClr val="3E3A39"/>
                  </a:solidFill>
                </a:uFill>
                <a:latin typeface="Times New Roman" panose="02020603050405020304" pitchFamily="18" charset="0"/>
                <a:cs typeface="Times New Roman" panose="02020603050405020304" pitchFamily="18" charset="0"/>
              </a:rPr>
              <a:t> </a:t>
            </a:r>
            <a:r>
              <a:rPr lang="en-US" sz="1000" b="1" spc="5" dirty="0" err="1">
                <a:solidFill>
                  <a:srgbClr val="3E3A39"/>
                </a:solidFill>
                <a:uFill>
                  <a:solidFill>
                    <a:srgbClr val="3E3A39"/>
                  </a:solidFill>
                </a:uFill>
                <a:latin typeface="Times New Roman" panose="02020603050405020304" pitchFamily="18" charset="0"/>
                <a:cs typeface="Times New Roman" panose="02020603050405020304" pitchFamily="18" charset="0"/>
              </a:rPr>
              <a:t>minh</a:t>
            </a:r>
            <a:endParaRPr lang="en-US" sz="1000" b="1" spc="5" dirty="0">
              <a:solidFill>
                <a:srgbClr val="3E3A39"/>
              </a:solidFill>
              <a:uFill>
                <a:solidFill>
                  <a:srgbClr val="3E3A39"/>
                </a:solidFill>
              </a:uFill>
              <a:latin typeface="Times New Roman" panose="02020603050405020304" pitchFamily="18" charset="0"/>
              <a:cs typeface="Times New Roman" panose="02020603050405020304" pitchFamily="18" charset="0"/>
            </a:endParaRPr>
          </a:p>
          <a:p>
            <a:pPr marL="12700" algn="ctr">
              <a:lnSpc>
                <a:spcPct val="100000"/>
              </a:lnSpc>
              <a:spcBef>
                <a:spcPts val="110"/>
              </a:spcBef>
            </a:pPr>
            <a:r>
              <a:rPr sz="800" spc="20" dirty="0">
                <a:latin typeface="Times New Roman" panose="02020603050405020304" pitchFamily="18" charset="0"/>
                <a:cs typeface="Times New Roman" panose="02020603050405020304" pitchFamily="18" charset="0"/>
              </a:rPr>
              <a:t>ET200</a:t>
            </a:r>
            <a:endParaRPr sz="800" dirty="0">
              <a:latin typeface="Times New Roman" panose="02020603050405020304" pitchFamily="18" charset="0"/>
              <a:cs typeface="Times New Roman" panose="02020603050405020304" pitchFamily="18" charset="0"/>
            </a:endParaRPr>
          </a:p>
        </p:txBody>
      </p:sp>
      <p:sp>
        <p:nvSpPr>
          <p:cNvPr id="51" name="object 2">
            <a:extLst>
              <a:ext uri="{FF2B5EF4-FFF2-40B4-BE49-F238E27FC236}">
                <a16:creationId xmlns:a16="http://schemas.microsoft.com/office/drawing/2014/main" id="{31C24ACA-2985-41ED-BE2A-35ED267855BF}"/>
              </a:ext>
            </a:extLst>
          </p:cNvPr>
          <p:cNvSpPr/>
          <p:nvPr/>
        </p:nvSpPr>
        <p:spPr>
          <a:xfrm>
            <a:off x="8014091" y="4066690"/>
            <a:ext cx="1272730" cy="1209963"/>
          </a:xfrm>
          <a:prstGeom prst="rect">
            <a:avLst/>
          </a:prstGeom>
          <a:blipFill>
            <a:blip r:embed="rId9" cstate="print">
              <a:extLst>
                <a:ext uri="{BEBA8EAE-BF5A-486C-A8C5-ECC9F3942E4B}">
                  <a14:imgProps xmlns:a14="http://schemas.microsoft.com/office/drawing/2010/main">
                    <a14:imgLayer r:embed="rId10">
                      <a14:imgEffect>
                        <a14:brightnessContrast contrast="40000"/>
                      </a14:imgEffect>
                    </a14:imgLayer>
                  </a14:imgProps>
                </a:ext>
              </a:extLst>
            </a:blip>
            <a:stretch>
              <a:fillRect l="-22024" t="-85461" r="-323148" b="-152903"/>
            </a:stretch>
          </a:blipFill>
        </p:spPr>
        <p:txBody>
          <a:bodyPr wrap="square" lIns="0" tIns="0" rIns="0" bIns="0" rtlCol="0"/>
          <a:lstStyle/>
          <a:p>
            <a:endParaRPr/>
          </a:p>
        </p:txBody>
      </p:sp>
      <p:sp>
        <p:nvSpPr>
          <p:cNvPr id="52" name="object 12">
            <a:extLst>
              <a:ext uri="{FF2B5EF4-FFF2-40B4-BE49-F238E27FC236}">
                <a16:creationId xmlns:a16="http://schemas.microsoft.com/office/drawing/2014/main" id="{15499F6D-2346-4790-AC50-8865C98CFF27}"/>
              </a:ext>
            </a:extLst>
          </p:cNvPr>
          <p:cNvSpPr txBox="1"/>
          <p:nvPr/>
        </p:nvSpPr>
        <p:spPr>
          <a:xfrm>
            <a:off x="10750242" y="2551108"/>
            <a:ext cx="2200274" cy="501419"/>
          </a:xfrm>
          <a:prstGeom prst="rect">
            <a:avLst/>
          </a:prstGeom>
        </p:spPr>
        <p:txBody>
          <a:bodyPr vert="horz" wrap="square" lIns="0" tIns="13970" rIns="0" bIns="0" rtlCol="0">
            <a:spAutoFit/>
          </a:bodyPr>
          <a:lstStyle>
            <a:lvl1pPr>
              <a:defRPr>
                <a:latin typeface="+mj-lt"/>
                <a:ea typeface="+mj-ea"/>
                <a:cs typeface="+mj-cs"/>
              </a:defRPr>
            </a:lvl1pPr>
          </a:lstStyle>
          <a:p>
            <a:pPr marL="12700" algn="ctr">
              <a:spcBef>
                <a:spcPts val="110"/>
              </a:spcBef>
            </a:pPr>
            <a:r>
              <a:rPr lang="vi-VN" sz="1000" b="1" kern="0" spc="5" dirty="0">
                <a:uFill>
                  <a:solidFill>
                    <a:srgbClr val="3E3A39"/>
                  </a:solidFill>
                </a:uFill>
                <a:latin typeface="Times New Roman" panose="02020603050405020304" pitchFamily="18" charset="0"/>
                <a:cs typeface="Times New Roman" panose="02020603050405020304" pitchFamily="18" charset="0"/>
              </a:rPr>
              <a:t>M</a:t>
            </a:r>
            <a:r>
              <a:rPr lang="en-US" sz="1000" b="1" kern="0" spc="5" dirty="0" err="1">
                <a:uFill>
                  <a:solidFill>
                    <a:srgbClr val="3E3A39"/>
                  </a:solidFill>
                </a:uFill>
                <a:latin typeface="Times New Roman" panose="02020603050405020304" pitchFamily="18" charset="0"/>
                <a:cs typeface="Times New Roman" panose="02020603050405020304" pitchFamily="18" charset="0"/>
              </a:rPr>
              <a:t>áy</a:t>
            </a:r>
            <a:r>
              <a:rPr lang="en-US" sz="1000" b="1" kern="0" spc="5" dirty="0">
                <a:uFill>
                  <a:solidFill>
                    <a:srgbClr val="3E3A39"/>
                  </a:solidFill>
                </a:uFill>
                <a:latin typeface="Times New Roman" panose="02020603050405020304" pitchFamily="18" charset="0"/>
                <a:cs typeface="Times New Roman" panose="02020603050405020304" pitchFamily="18" charset="0"/>
              </a:rPr>
              <a:t> </a:t>
            </a:r>
            <a:r>
              <a:rPr lang="en-US" sz="1000" b="1" kern="0" spc="5" dirty="0" err="1">
                <a:uFill>
                  <a:solidFill>
                    <a:srgbClr val="3E3A39"/>
                  </a:solidFill>
                </a:uFill>
                <a:latin typeface="Times New Roman" panose="02020603050405020304" pitchFamily="18" charset="0"/>
                <a:cs typeface="Times New Roman" panose="02020603050405020304" pitchFamily="18" charset="0"/>
              </a:rPr>
              <a:t>đo</a:t>
            </a:r>
            <a:r>
              <a:rPr lang="en-US" sz="1000" b="1" kern="0" spc="5" dirty="0">
                <a:uFill>
                  <a:solidFill>
                    <a:srgbClr val="3E3A39"/>
                  </a:solidFill>
                </a:uFill>
                <a:latin typeface="Times New Roman" panose="02020603050405020304" pitchFamily="18" charset="0"/>
                <a:cs typeface="Times New Roman" panose="02020603050405020304" pitchFamily="18" charset="0"/>
              </a:rPr>
              <a:t> </a:t>
            </a:r>
            <a:r>
              <a:rPr lang="vi-VN" sz="1000" b="1" kern="0" spc="5" dirty="0">
                <a:uFill>
                  <a:solidFill>
                    <a:srgbClr val="3E3A39"/>
                  </a:solidFill>
                </a:uFill>
                <a:latin typeface="Times New Roman" panose="02020603050405020304" pitchFamily="18" charset="0"/>
                <a:cs typeface="Times New Roman" panose="02020603050405020304" pitchFamily="18" charset="0"/>
              </a:rPr>
              <a:t>môi trường thông minh</a:t>
            </a:r>
            <a:endParaRPr lang="en-US" sz="1000" b="1" kern="0" spc="5" dirty="0">
              <a:uFill>
                <a:solidFill>
                  <a:srgbClr val="3E3A39"/>
                </a:solidFill>
              </a:uFill>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PMT200</a:t>
            </a:r>
          </a:p>
          <a:p>
            <a:pPr marL="12700" algn="ctr">
              <a:spcBef>
                <a:spcPts val="110"/>
              </a:spcBef>
            </a:pPr>
            <a:endParaRPr lang="vi-VN" sz="1200" b="1" kern="0" spc="5" dirty="0">
              <a:uFill>
                <a:solidFill>
                  <a:srgbClr val="3E3A39"/>
                </a:solidFill>
              </a:uFill>
              <a:latin typeface="Times New Roman" panose="02020603050405020304" pitchFamily="18" charset="0"/>
              <a:cs typeface="Times New Roman" panose="02020603050405020304" pitchFamily="18" charset="0"/>
            </a:endParaRPr>
          </a:p>
        </p:txBody>
      </p:sp>
      <p:sp>
        <p:nvSpPr>
          <p:cNvPr id="54" name="object 14">
            <a:extLst>
              <a:ext uri="{FF2B5EF4-FFF2-40B4-BE49-F238E27FC236}">
                <a16:creationId xmlns:a16="http://schemas.microsoft.com/office/drawing/2014/main" id="{0EAD270A-99A4-485B-B97A-EC7D54DDAC88}"/>
              </a:ext>
            </a:extLst>
          </p:cNvPr>
          <p:cNvSpPr/>
          <p:nvPr/>
        </p:nvSpPr>
        <p:spPr>
          <a:xfrm>
            <a:off x="11054103" y="1071440"/>
            <a:ext cx="1358184" cy="1252943"/>
          </a:xfrm>
          <a:prstGeom prst="rect">
            <a:avLst/>
          </a:prstGeom>
          <a:blipFill>
            <a:blip r:embed="rId11" cstate="print"/>
            <a:stretch>
              <a:fillRect/>
            </a:stretch>
          </a:blipFill>
        </p:spPr>
        <p:txBody>
          <a:bodyPr wrap="square" lIns="0" tIns="0" rIns="0" bIns="0" rtlCol="0"/>
          <a:lstStyle/>
          <a:p>
            <a:endParaRPr/>
          </a:p>
        </p:txBody>
      </p:sp>
      <p:sp>
        <p:nvSpPr>
          <p:cNvPr id="55" name="object 18">
            <a:extLst>
              <a:ext uri="{FF2B5EF4-FFF2-40B4-BE49-F238E27FC236}">
                <a16:creationId xmlns:a16="http://schemas.microsoft.com/office/drawing/2014/main" id="{5B0E182A-0D14-4C41-A941-5401666B4653}"/>
              </a:ext>
            </a:extLst>
          </p:cNvPr>
          <p:cNvSpPr txBox="1"/>
          <p:nvPr/>
        </p:nvSpPr>
        <p:spPr>
          <a:xfrm>
            <a:off x="13528779" y="2559678"/>
            <a:ext cx="1514290" cy="501419"/>
          </a:xfrm>
          <a:prstGeom prst="rect">
            <a:avLst/>
          </a:prstGeom>
        </p:spPr>
        <p:txBody>
          <a:bodyPr vert="horz" wrap="square" lIns="0" tIns="13970" rIns="0" bIns="0" rtlCol="0">
            <a:spAutoFit/>
          </a:bodyPr>
          <a:lstStyle/>
          <a:p>
            <a:pPr marL="12700">
              <a:lnSpc>
                <a:spcPct val="100000"/>
              </a:lnSpc>
              <a:spcBef>
                <a:spcPts val="110"/>
              </a:spcBef>
            </a:pPr>
            <a:r>
              <a:rPr lang="en-US" sz="1000" b="1" spc="5" dirty="0">
                <a:uFill>
                  <a:solidFill>
                    <a:srgbClr val="3E3A39"/>
                  </a:solidFill>
                </a:uFill>
                <a:latin typeface="Times New Roman" panose="02020603050405020304" pitchFamily="18" charset="0"/>
                <a:cs typeface="Times New Roman" panose="02020603050405020304" pitchFamily="18" charset="0"/>
              </a:rPr>
              <a:t>Van </a:t>
            </a:r>
            <a:r>
              <a:rPr lang="en-US" sz="1000" b="1" spc="5" dirty="0" err="1">
                <a:uFill>
                  <a:solidFill>
                    <a:srgbClr val="3E3A39"/>
                  </a:solidFill>
                </a:uFill>
                <a:latin typeface="Times New Roman" panose="02020603050405020304" pitchFamily="18" charset="0"/>
                <a:cs typeface="Times New Roman" panose="02020603050405020304" pitchFamily="18" charset="0"/>
              </a:rPr>
              <a:t>khóa</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tự</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b="1" spc="5" dirty="0" err="1">
                <a:uFill>
                  <a:solidFill>
                    <a:srgbClr val="3E3A39"/>
                  </a:solidFill>
                </a:uFill>
                <a:latin typeface="Times New Roman" panose="02020603050405020304" pitchFamily="18" charset="0"/>
                <a:cs typeface="Times New Roman" panose="02020603050405020304" pitchFamily="18" charset="0"/>
              </a:rPr>
              <a:t>động</a:t>
            </a:r>
            <a:endParaRPr lang="en-US" sz="1000" b="1" spc="5" dirty="0">
              <a:uFill>
                <a:solidFill>
                  <a:srgbClr val="3E3A39"/>
                </a:solidFill>
              </a:uFill>
              <a:latin typeface="Times New Roman" panose="02020603050405020304" pitchFamily="18" charset="0"/>
              <a:cs typeface="Times New Roman" panose="02020603050405020304" pitchFamily="18" charset="0"/>
            </a:endParaRPr>
          </a:p>
          <a:p>
            <a:pPr marL="12700">
              <a:spcBef>
                <a:spcPts val="110"/>
              </a:spcBef>
            </a:pPr>
            <a:r>
              <a:rPr lang="en-US" sz="800" spc="20" dirty="0">
                <a:latin typeface="Times New Roman" panose="02020603050405020304" pitchFamily="18" charset="0"/>
                <a:cs typeface="Times New Roman" panose="02020603050405020304" pitchFamily="18" charset="0"/>
              </a:rPr>
              <a:t>WL-ZSPOBPW-MA-01</a:t>
            </a:r>
            <a:endParaRPr lang="en-US" sz="800" dirty="0">
              <a:latin typeface="Times New Roman" panose="02020603050405020304" pitchFamily="18" charset="0"/>
              <a:cs typeface="Times New Roman" panose="02020603050405020304" pitchFamily="18" charset="0"/>
            </a:endParaRPr>
          </a:p>
          <a:p>
            <a:pPr marL="12700">
              <a:lnSpc>
                <a:spcPct val="100000"/>
              </a:lnSpc>
              <a:spcBef>
                <a:spcPts val="110"/>
              </a:spcBef>
            </a:pPr>
            <a:endParaRPr sz="1200" b="1" dirty="0">
              <a:latin typeface="Times New Roman" panose="02020603050405020304" pitchFamily="18" charset="0"/>
              <a:cs typeface="Times New Roman" panose="02020603050405020304" pitchFamily="18" charset="0"/>
            </a:endParaRPr>
          </a:p>
        </p:txBody>
      </p:sp>
      <p:sp>
        <p:nvSpPr>
          <p:cNvPr id="56" name="object 19">
            <a:extLst>
              <a:ext uri="{FF2B5EF4-FFF2-40B4-BE49-F238E27FC236}">
                <a16:creationId xmlns:a16="http://schemas.microsoft.com/office/drawing/2014/main" id="{2993C196-9809-4B74-8504-F80D5174FBE1}"/>
              </a:ext>
            </a:extLst>
          </p:cNvPr>
          <p:cNvSpPr txBox="1"/>
          <p:nvPr/>
        </p:nvSpPr>
        <p:spPr>
          <a:xfrm>
            <a:off x="12992556" y="3088160"/>
            <a:ext cx="2036329" cy="834844"/>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indent="-171450">
              <a:spcBef>
                <a:spcPts val="130"/>
              </a:spcBef>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Điện</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nguồn</a:t>
            </a:r>
            <a:r>
              <a:rPr lang="en-US" sz="700" spc="25" dirty="0">
                <a:latin typeface="Times New Roman" panose="02020603050405020304" pitchFamily="18" charset="0"/>
                <a:cs typeface="Times New Roman" panose="02020603050405020304" pitchFamily="18" charset="0"/>
              </a:rPr>
              <a:t>: </a:t>
            </a:r>
            <a:r>
              <a:rPr sz="700" spc="25" dirty="0">
                <a:latin typeface="Times New Roman" panose="02020603050405020304" pitchFamily="18" charset="0"/>
                <a:cs typeface="Times New Roman" panose="02020603050405020304" pitchFamily="18" charset="0"/>
              </a:rPr>
              <a:t>6V；DC</a:t>
            </a:r>
            <a:r>
              <a:rPr sz="700" spc="5" dirty="0">
                <a:latin typeface="Times New Roman" panose="02020603050405020304" pitchFamily="18" charset="0"/>
                <a:cs typeface="Times New Roman" panose="02020603050405020304" pitchFamily="18" charset="0"/>
              </a:rPr>
              <a:t> </a:t>
            </a:r>
            <a:r>
              <a:rPr sz="700" spc="20" dirty="0">
                <a:latin typeface="Times New Roman" panose="02020603050405020304" pitchFamily="18" charset="0"/>
                <a:cs typeface="Times New Roman" panose="02020603050405020304" pitchFamily="18" charset="0"/>
              </a:rPr>
              <a:t>5V</a:t>
            </a:r>
            <a:r>
              <a:rPr sz="700" spc="10" dirty="0">
                <a:latin typeface="Times New Roman" panose="02020603050405020304" pitchFamily="18" charset="0"/>
                <a:cs typeface="Times New Roman" panose="02020603050405020304" pitchFamily="18" charset="0"/>
              </a:rPr>
              <a:t> </a:t>
            </a:r>
            <a:r>
              <a:rPr sz="700" spc="20" dirty="0">
                <a:latin typeface="Times New Roman" panose="02020603050405020304" pitchFamily="18" charset="0"/>
                <a:cs typeface="Times New Roman" panose="02020603050405020304" pitchFamily="18" charset="0"/>
              </a:rPr>
              <a:t>1A</a:t>
            </a:r>
            <a:endParaRPr lang="en-US" sz="700"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cấp</a:t>
            </a:r>
            <a:r>
              <a:rPr lang="en-US" sz="700" spc="30" dirty="0">
                <a:latin typeface="Times New Roman" panose="02020603050405020304" pitchFamily="18" charset="0"/>
                <a:cs typeface="Times New Roman" panose="02020603050405020304" pitchFamily="18" charset="0"/>
              </a:rPr>
              <a:t>: </a:t>
            </a:r>
            <a:r>
              <a:rPr sz="700" spc="25" dirty="0">
                <a:latin typeface="Times New Roman" panose="02020603050405020304" pitchFamily="18" charset="0"/>
                <a:cs typeface="Times New Roman" panose="02020603050405020304" pitchFamily="18" charset="0"/>
              </a:rPr>
              <a:t>4</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viên</a:t>
            </a:r>
            <a:r>
              <a:rPr lang="en-US" sz="700" spc="30" dirty="0">
                <a:latin typeface="Times New Roman" panose="02020603050405020304" pitchFamily="18" charset="0"/>
                <a:cs typeface="Times New Roman" panose="02020603050405020304" pitchFamily="18" charset="0"/>
              </a:rPr>
              <a:t> pin </a:t>
            </a:r>
            <a:r>
              <a:rPr sz="700" spc="20" dirty="0">
                <a:latin typeface="Times New Roman" panose="02020603050405020304" pitchFamily="18" charset="0"/>
                <a:cs typeface="Times New Roman" panose="02020603050405020304" pitchFamily="18" charset="0"/>
              </a:rPr>
              <a:t>AA</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hoặc</a:t>
            </a:r>
            <a:r>
              <a:rPr lang="en-US" sz="700" spc="30" dirty="0">
                <a:latin typeface="Times New Roman" panose="02020603050405020304" pitchFamily="18" charset="0"/>
                <a:cs typeface="Times New Roman" panose="02020603050405020304" pitchFamily="18" charset="0"/>
              </a:rPr>
              <a:t> </a:t>
            </a:r>
            <a:r>
              <a:rPr sz="700" spc="20" dirty="0">
                <a:latin typeface="Times New Roman" panose="02020603050405020304" pitchFamily="18" charset="0"/>
                <a:cs typeface="Times New Roman" panose="02020603050405020304" pitchFamily="18" charset="0"/>
              </a:rPr>
              <a:t>DC</a:t>
            </a:r>
            <a:r>
              <a:rPr sz="700" dirty="0">
                <a:latin typeface="Times New Roman" panose="02020603050405020304" pitchFamily="18" charset="0"/>
                <a:cs typeface="Times New Roman" panose="02020603050405020304" pitchFamily="18" charset="0"/>
              </a:rPr>
              <a:t> </a:t>
            </a:r>
            <a:r>
              <a:rPr sz="700" spc="20" dirty="0">
                <a:latin typeface="Times New Roman" panose="02020603050405020304" pitchFamily="18" charset="0"/>
                <a:cs typeface="Times New Roman" panose="02020603050405020304" pitchFamily="18" charset="0"/>
              </a:rPr>
              <a:t>5V</a:t>
            </a:r>
            <a:r>
              <a:rPr sz="700" spc="5" dirty="0">
                <a:latin typeface="Times New Roman" panose="02020603050405020304" pitchFamily="18" charset="0"/>
                <a:cs typeface="Times New Roman" panose="02020603050405020304" pitchFamily="18" charset="0"/>
              </a:rPr>
              <a:t> </a:t>
            </a:r>
            <a:r>
              <a:rPr sz="700" spc="20" dirty="0">
                <a:latin typeface="Times New Roman" panose="02020603050405020304" pitchFamily="18" charset="0"/>
                <a:cs typeface="Times New Roman" panose="02020603050405020304" pitchFamily="18" charset="0"/>
              </a:rPr>
              <a:t>1A</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Bộ</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chuyển</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đổi</a:t>
            </a:r>
            <a:r>
              <a:rPr lang="en-US" sz="700" spc="20" dirty="0">
                <a:latin typeface="Times New Roman" panose="02020603050405020304" pitchFamily="18" charset="0"/>
                <a:cs typeface="Times New Roman" panose="02020603050405020304" pitchFamily="18" charset="0"/>
              </a:rPr>
              <a:t> </a:t>
            </a:r>
            <a:r>
              <a:rPr sz="700" spc="20" dirty="0">
                <a:latin typeface="Times New Roman" panose="02020603050405020304" pitchFamily="18" charset="0"/>
                <a:cs typeface="Times New Roman" panose="02020603050405020304" pitchFamily="18" charset="0"/>
              </a:rPr>
              <a:t>AC/DC</a:t>
            </a:r>
            <a:r>
              <a:rPr sz="700" spc="30" dirty="0">
                <a:latin typeface="Times New Roman" panose="02020603050405020304" pitchFamily="18" charset="0"/>
                <a:cs typeface="Times New Roman" panose="02020603050405020304" pitchFamily="18" charset="0"/>
              </a:rPr>
              <a:t> </a:t>
            </a:r>
            <a:endParaRPr lang="en-US" sz="700" spc="30"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Mô</a:t>
            </a:r>
            <a:r>
              <a:rPr lang="en-US" sz="700" spc="30" dirty="0">
                <a:latin typeface="Times New Roman" panose="02020603050405020304" pitchFamily="18" charset="0"/>
                <a:cs typeface="Times New Roman" panose="02020603050405020304" pitchFamily="18" charset="0"/>
              </a:rPr>
              <a:t> men lực</a:t>
            </a:r>
            <a:r>
              <a:rPr sz="700" spc="20" dirty="0">
                <a:latin typeface="Times New Roman" panose="02020603050405020304" pitchFamily="18" charset="0"/>
                <a:cs typeface="Times New Roman" panose="02020603050405020304" pitchFamily="18" charset="0"/>
              </a:rPr>
              <a:t>：35kg·cm</a:t>
            </a:r>
            <a:endParaRPr lang="vi-VN" sz="700" spc="20"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vi-VN" sz="700" dirty="0">
                <a:latin typeface="Times New Roman" panose="02020603050405020304" pitchFamily="18" charset="0"/>
                <a:cs typeface="Times New Roman" panose="02020603050405020304" pitchFamily="18" charset="0"/>
              </a:rPr>
              <a:t>Màu sắc: trắng</a:t>
            </a:r>
            <a:endParaRPr lang="en-US" sz="70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endParaRPr sz="700" dirty="0">
              <a:latin typeface="Times New Roman" panose="02020603050405020304" pitchFamily="18" charset="0"/>
              <a:cs typeface="Times New Roman" panose="02020603050405020304" pitchFamily="18" charset="0"/>
            </a:endParaRPr>
          </a:p>
        </p:txBody>
      </p:sp>
      <p:sp>
        <p:nvSpPr>
          <p:cNvPr id="57" name="object 20">
            <a:extLst>
              <a:ext uri="{FF2B5EF4-FFF2-40B4-BE49-F238E27FC236}">
                <a16:creationId xmlns:a16="http://schemas.microsoft.com/office/drawing/2014/main" id="{865FB23A-EACA-42B2-A8D8-9E2B94809F3A}"/>
              </a:ext>
            </a:extLst>
          </p:cNvPr>
          <p:cNvSpPr/>
          <p:nvPr/>
        </p:nvSpPr>
        <p:spPr>
          <a:xfrm>
            <a:off x="13008003" y="1072240"/>
            <a:ext cx="2118504" cy="1328994"/>
          </a:xfrm>
          <a:prstGeom prst="rect">
            <a:avLst/>
          </a:prstGeom>
          <a:blipFill>
            <a:blip r:embed="rId12" cstate="print"/>
            <a:stretch>
              <a:fillRect/>
            </a:stretch>
          </a:blipFill>
        </p:spPr>
        <p:txBody>
          <a:bodyPr wrap="square" lIns="0" tIns="0" rIns="0" bIns="0" rtlCol="0"/>
          <a:lstStyle/>
          <a:p>
            <a:endParaRPr/>
          </a:p>
        </p:txBody>
      </p:sp>
      <p:sp>
        <p:nvSpPr>
          <p:cNvPr id="59" name="object 12">
            <a:extLst>
              <a:ext uri="{FF2B5EF4-FFF2-40B4-BE49-F238E27FC236}">
                <a16:creationId xmlns:a16="http://schemas.microsoft.com/office/drawing/2014/main" id="{F9A84EBA-FBEE-44ED-AF99-B269BB1B7FDA}"/>
              </a:ext>
            </a:extLst>
          </p:cNvPr>
          <p:cNvSpPr/>
          <p:nvPr/>
        </p:nvSpPr>
        <p:spPr>
          <a:xfrm>
            <a:off x="15617036" y="1068837"/>
            <a:ext cx="654955" cy="1323998"/>
          </a:xfrm>
          <a:prstGeom prst="rect">
            <a:avLst/>
          </a:prstGeom>
          <a:blipFill>
            <a:blip r:embed="rId13" cstate="print"/>
            <a:stretch>
              <a:fillRect l="-26048" r="-1"/>
            </a:stretch>
          </a:blipFill>
        </p:spPr>
        <p:txBody>
          <a:bodyPr wrap="square" lIns="0" tIns="0" rIns="0" bIns="0" rtlCol="0"/>
          <a:lstStyle/>
          <a:p>
            <a:endParaRPr/>
          </a:p>
        </p:txBody>
      </p:sp>
      <p:sp>
        <p:nvSpPr>
          <p:cNvPr id="60" name="object 13">
            <a:extLst>
              <a:ext uri="{FF2B5EF4-FFF2-40B4-BE49-F238E27FC236}">
                <a16:creationId xmlns:a16="http://schemas.microsoft.com/office/drawing/2014/main" id="{3D1FB2E2-1157-423F-B792-55FA0A4B0241}"/>
              </a:ext>
            </a:extLst>
          </p:cNvPr>
          <p:cNvSpPr/>
          <p:nvPr/>
        </p:nvSpPr>
        <p:spPr>
          <a:xfrm>
            <a:off x="16281316" y="1079997"/>
            <a:ext cx="900387" cy="1211676"/>
          </a:xfrm>
          <a:prstGeom prst="rect">
            <a:avLst/>
          </a:prstGeom>
          <a:blipFill>
            <a:blip r:embed="rId14" cstate="print"/>
            <a:stretch>
              <a:fillRect/>
            </a:stretch>
          </a:blipFill>
        </p:spPr>
        <p:txBody>
          <a:bodyPr wrap="square" lIns="0" tIns="0" rIns="0" bIns="0" rtlCol="0"/>
          <a:lstStyle/>
          <a:p>
            <a:endParaRPr/>
          </a:p>
        </p:txBody>
      </p:sp>
      <p:sp>
        <p:nvSpPr>
          <p:cNvPr id="61" name="object 8">
            <a:extLst>
              <a:ext uri="{FF2B5EF4-FFF2-40B4-BE49-F238E27FC236}">
                <a16:creationId xmlns:a16="http://schemas.microsoft.com/office/drawing/2014/main" id="{47D63416-0834-47CE-A8C2-CCD7EC4179C7}"/>
              </a:ext>
            </a:extLst>
          </p:cNvPr>
          <p:cNvSpPr txBox="1"/>
          <p:nvPr/>
        </p:nvSpPr>
        <p:spPr>
          <a:xfrm>
            <a:off x="15627265" y="2552730"/>
            <a:ext cx="1514290" cy="501419"/>
          </a:xfrm>
          <a:prstGeom prst="rect">
            <a:avLst/>
          </a:prstGeom>
        </p:spPr>
        <p:txBody>
          <a:bodyPr vert="horz" wrap="square" lIns="0" tIns="13970" rIns="0" bIns="0" rtlCol="0">
            <a:spAutoFit/>
          </a:bodyPr>
          <a:lstStyle>
            <a:lvl1pPr>
              <a:defRPr>
                <a:latin typeface="+mj-lt"/>
                <a:ea typeface="+mj-ea"/>
                <a:cs typeface="+mj-cs"/>
              </a:defRPr>
            </a:lvl1pPr>
          </a:lstStyle>
          <a:p>
            <a:pPr marL="12700" algn="ctr">
              <a:spcBef>
                <a:spcPts val="110"/>
              </a:spcBef>
            </a:pPr>
            <a:r>
              <a:rPr lang="vi-VN" sz="1000" b="1" kern="0" spc="5" dirty="0">
                <a:solidFill>
                  <a:sysClr val="windowText" lastClr="000000"/>
                </a:solidFill>
                <a:latin typeface="Times New Roman" panose="02020603050405020304" pitchFamily="18" charset="0"/>
                <a:cs typeface="Times New Roman" panose="02020603050405020304" pitchFamily="18" charset="0"/>
              </a:rPr>
              <a:t>Gương thông minh</a:t>
            </a:r>
            <a:endParaRPr lang="en-US" sz="1000" b="1" kern="0" spc="5" dirty="0">
              <a:solidFill>
                <a:sysClr val="windowText" lastClr="000000"/>
              </a:solidFill>
              <a:latin typeface="Times New Roman" panose="02020603050405020304" pitchFamily="18" charset="0"/>
              <a:cs typeface="Times New Roman" panose="02020603050405020304" pitchFamily="18" charset="0"/>
            </a:endParaRPr>
          </a:p>
          <a:p>
            <a:pPr marL="12700" algn="ctr">
              <a:spcBef>
                <a:spcPts val="110"/>
              </a:spcBef>
            </a:pPr>
            <a:r>
              <a:rPr lang="en-US" sz="800" dirty="0">
                <a:latin typeface="Times New Roman" panose="02020603050405020304" pitchFamily="18" charset="0"/>
                <a:cs typeface="Times New Roman" panose="02020603050405020304" pitchFamily="18" charset="0"/>
              </a:rPr>
              <a:t>WL-WOEWNGS-M1-01</a:t>
            </a:r>
          </a:p>
          <a:p>
            <a:pPr marL="12700" algn="ctr">
              <a:spcBef>
                <a:spcPts val="110"/>
              </a:spcBef>
            </a:pPr>
            <a:endParaRPr lang="vi-VN" sz="1200" b="1" kern="0" spc="5" dirty="0">
              <a:solidFill>
                <a:sysClr val="windowText" lastClr="000000"/>
              </a:solidFill>
              <a:latin typeface="Times New Roman" panose="02020603050405020304" pitchFamily="18" charset="0"/>
              <a:cs typeface="Times New Roman" panose="02020603050405020304" pitchFamily="18" charset="0"/>
            </a:endParaRPr>
          </a:p>
        </p:txBody>
      </p:sp>
      <p:sp>
        <p:nvSpPr>
          <p:cNvPr id="62" name="object 5">
            <a:extLst>
              <a:ext uri="{FF2B5EF4-FFF2-40B4-BE49-F238E27FC236}">
                <a16:creationId xmlns:a16="http://schemas.microsoft.com/office/drawing/2014/main" id="{F52BC187-35A6-4326-B96C-145C788D6B22}"/>
              </a:ext>
            </a:extLst>
          </p:cNvPr>
          <p:cNvSpPr/>
          <p:nvPr/>
        </p:nvSpPr>
        <p:spPr>
          <a:xfrm>
            <a:off x="17672050" y="1108032"/>
            <a:ext cx="1813492" cy="1161256"/>
          </a:xfrm>
          <a:prstGeom prst="rect">
            <a:avLst/>
          </a:prstGeom>
          <a:blipFill>
            <a:blip r:embed="rId15" cstate="print"/>
            <a:stretch>
              <a:fillRect/>
            </a:stretch>
          </a:blipFill>
        </p:spPr>
        <p:txBody>
          <a:bodyPr wrap="square" lIns="0" tIns="0" rIns="0" bIns="0" rtlCol="0"/>
          <a:lstStyle/>
          <a:p>
            <a:endParaRPr/>
          </a:p>
        </p:txBody>
      </p:sp>
      <p:sp>
        <p:nvSpPr>
          <p:cNvPr id="64" name="object 11">
            <a:extLst>
              <a:ext uri="{FF2B5EF4-FFF2-40B4-BE49-F238E27FC236}">
                <a16:creationId xmlns:a16="http://schemas.microsoft.com/office/drawing/2014/main" id="{D286E0FB-B6D5-4E36-BD56-5F10550B3D45}"/>
              </a:ext>
            </a:extLst>
          </p:cNvPr>
          <p:cNvSpPr txBox="1"/>
          <p:nvPr/>
        </p:nvSpPr>
        <p:spPr>
          <a:xfrm>
            <a:off x="17882882" y="2579283"/>
            <a:ext cx="1650507" cy="167995"/>
          </a:xfrm>
          <a:prstGeom prst="rect">
            <a:avLst/>
          </a:prstGeom>
        </p:spPr>
        <p:txBody>
          <a:bodyPr vert="horz" wrap="square" lIns="0" tIns="13970" rIns="0" bIns="0" rtlCol="0">
            <a:spAutoFit/>
          </a:bodyPr>
          <a:lstStyle/>
          <a:p>
            <a:pPr marL="12700">
              <a:lnSpc>
                <a:spcPct val="100000"/>
              </a:lnSpc>
              <a:spcBef>
                <a:spcPts val="110"/>
              </a:spcBef>
            </a:pPr>
            <a:r>
              <a:rPr lang="en-US" sz="1000" b="1" spc="5" dirty="0" err="1">
                <a:latin typeface="Times New Roman" panose="02020603050405020304" pitchFamily="18" charset="0"/>
                <a:cs typeface="Times New Roman" panose="02020603050405020304" pitchFamily="18" charset="0"/>
              </a:rPr>
              <a:t>Giá</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treo</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quần</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áo</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thông</a:t>
            </a:r>
            <a:r>
              <a:rPr lang="en-US" sz="1000" b="1" spc="5" dirty="0">
                <a:latin typeface="Times New Roman" panose="02020603050405020304" pitchFamily="18" charset="0"/>
                <a:cs typeface="Times New Roman" panose="02020603050405020304" pitchFamily="18" charset="0"/>
              </a:rPr>
              <a:t> </a:t>
            </a:r>
            <a:r>
              <a:rPr lang="en-US" sz="1000" b="1" spc="5" dirty="0" err="1">
                <a:latin typeface="Times New Roman" panose="02020603050405020304" pitchFamily="18" charset="0"/>
                <a:cs typeface="Times New Roman" panose="02020603050405020304" pitchFamily="18" charset="0"/>
              </a:rPr>
              <a:t>minh</a:t>
            </a:r>
            <a:endParaRPr sz="1000" b="1" dirty="0">
              <a:latin typeface="Times New Roman" panose="02020603050405020304" pitchFamily="18" charset="0"/>
              <a:cs typeface="Times New Roman" panose="02020603050405020304" pitchFamily="18" charset="0"/>
            </a:endParaRPr>
          </a:p>
        </p:txBody>
      </p:sp>
      <p:sp>
        <p:nvSpPr>
          <p:cNvPr id="65" name="object 6">
            <a:extLst>
              <a:ext uri="{FF2B5EF4-FFF2-40B4-BE49-F238E27FC236}">
                <a16:creationId xmlns:a16="http://schemas.microsoft.com/office/drawing/2014/main" id="{B143F776-E832-4E43-82FB-5C318C345AAB}"/>
              </a:ext>
            </a:extLst>
          </p:cNvPr>
          <p:cNvSpPr txBox="1"/>
          <p:nvPr/>
        </p:nvSpPr>
        <p:spPr>
          <a:xfrm>
            <a:off x="11139540" y="5552405"/>
            <a:ext cx="1421059" cy="501419"/>
          </a:xfrm>
          <a:prstGeom prst="rect">
            <a:avLst/>
          </a:prstGeom>
        </p:spPr>
        <p:txBody>
          <a:bodyPr vert="horz" wrap="square" lIns="0" tIns="13970" rIns="0" bIns="0" rtlCol="0">
            <a:spAutoFit/>
          </a:bodyPr>
          <a:lstStyle>
            <a:lvl1pPr>
              <a:defRPr>
                <a:latin typeface="+mj-lt"/>
                <a:ea typeface="+mj-ea"/>
                <a:cs typeface="+mj-cs"/>
              </a:defRPr>
            </a:lvl1pPr>
          </a:lstStyle>
          <a:p>
            <a:pPr marL="12700" algn="ctr">
              <a:spcBef>
                <a:spcPts val="110"/>
              </a:spcBef>
            </a:pPr>
            <a:r>
              <a:rPr lang="en-US" sz="1000" b="1" kern="0" spc="5" dirty="0">
                <a:uFill>
                  <a:solidFill>
                    <a:srgbClr val="3E3A39"/>
                  </a:solidFill>
                </a:uFill>
                <a:latin typeface="Times New Roman" panose="02020603050405020304" pitchFamily="18" charset="0"/>
                <a:cs typeface="Times New Roman" panose="02020603050405020304" pitchFamily="18" charset="0"/>
              </a:rPr>
              <a:t>Motor </a:t>
            </a:r>
            <a:r>
              <a:rPr lang="en-US" sz="1000" b="1" kern="0" spc="5" dirty="0" err="1">
                <a:uFill>
                  <a:solidFill>
                    <a:srgbClr val="3E3A39"/>
                  </a:solidFill>
                </a:uFill>
                <a:latin typeface="Times New Roman" panose="02020603050405020304" pitchFamily="18" charset="0"/>
                <a:cs typeface="Times New Roman" panose="02020603050405020304" pitchFamily="18" charset="0"/>
              </a:rPr>
              <a:t>rèm</a:t>
            </a:r>
            <a:r>
              <a:rPr lang="en-US" sz="1000" b="1" kern="0" spc="5" dirty="0">
                <a:uFill>
                  <a:solidFill>
                    <a:srgbClr val="3E3A39"/>
                  </a:solidFill>
                </a:uFill>
                <a:latin typeface="Times New Roman" panose="02020603050405020304" pitchFamily="18" charset="0"/>
                <a:cs typeface="Times New Roman" panose="02020603050405020304" pitchFamily="18" charset="0"/>
              </a:rPr>
              <a:t> 1 </a:t>
            </a:r>
            <a:r>
              <a:rPr lang="en-US" sz="1000" b="1" kern="0" spc="5" dirty="0" err="1">
                <a:uFill>
                  <a:solidFill>
                    <a:srgbClr val="3E3A39"/>
                  </a:solidFill>
                </a:uFill>
                <a:latin typeface="Times New Roman" panose="02020603050405020304" pitchFamily="18" charset="0"/>
                <a:cs typeface="Times New Roman" panose="02020603050405020304" pitchFamily="18" charset="0"/>
              </a:rPr>
              <a:t>chiều</a:t>
            </a:r>
            <a:endParaRPr lang="en-US" sz="1000" b="1" kern="0" spc="5" dirty="0">
              <a:uFill>
                <a:solidFill>
                  <a:srgbClr val="3E3A39"/>
                </a:solidFill>
              </a:uFill>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WL-ZCCEDPW-M252010-01</a:t>
            </a:r>
            <a:endParaRPr lang="en-US" sz="800" dirty="0">
              <a:latin typeface="Times New Roman" panose="02020603050405020304" pitchFamily="18" charset="0"/>
              <a:cs typeface="Times New Roman" panose="02020603050405020304" pitchFamily="18" charset="0"/>
            </a:endParaRPr>
          </a:p>
          <a:p>
            <a:pPr marL="12700" algn="ctr">
              <a:spcBef>
                <a:spcPts val="110"/>
              </a:spcBef>
            </a:pPr>
            <a:endParaRPr lang="en-US" sz="1200" b="1" kern="0" spc="5" dirty="0">
              <a:uFill>
                <a:solidFill>
                  <a:srgbClr val="3E3A39"/>
                </a:solidFill>
              </a:uFill>
              <a:latin typeface="Times New Roman" panose="02020603050405020304" pitchFamily="18" charset="0"/>
              <a:cs typeface="Times New Roman" panose="02020603050405020304" pitchFamily="18" charset="0"/>
            </a:endParaRPr>
          </a:p>
        </p:txBody>
      </p:sp>
      <p:sp>
        <p:nvSpPr>
          <p:cNvPr id="66" name="object 2">
            <a:extLst>
              <a:ext uri="{FF2B5EF4-FFF2-40B4-BE49-F238E27FC236}">
                <a16:creationId xmlns:a16="http://schemas.microsoft.com/office/drawing/2014/main" id="{C29E0311-D722-4B37-BE65-439404E9D283}"/>
              </a:ext>
            </a:extLst>
          </p:cNvPr>
          <p:cNvSpPr/>
          <p:nvPr/>
        </p:nvSpPr>
        <p:spPr>
          <a:xfrm>
            <a:off x="10823560" y="4417773"/>
            <a:ext cx="1901214" cy="419660"/>
          </a:xfrm>
          <a:prstGeom prst="rect">
            <a:avLst/>
          </a:prstGeom>
          <a:blipFill>
            <a:blip r:embed="rId16" cstate="print"/>
            <a:stretch>
              <a:fillRect/>
            </a:stretch>
          </a:blipFill>
        </p:spPr>
        <p:txBody>
          <a:bodyPr wrap="square" lIns="0" tIns="0" rIns="0" bIns="0" rtlCol="0"/>
          <a:lstStyle/>
          <a:p>
            <a:endParaRPr/>
          </a:p>
        </p:txBody>
      </p:sp>
      <p:sp>
        <p:nvSpPr>
          <p:cNvPr id="67" name="object 9">
            <a:extLst>
              <a:ext uri="{FF2B5EF4-FFF2-40B4-BE49-F238E27FC236}">
                <a16:creationId xmlns:a16="http://schemas.microsoft.com/office/drawing/2014/main" id="{05BDFDA2-68B3-47D3-A597-A25E6158BCE7}"/>
              </a:ext>
            </a:extLst>
          </p:cNvPr>
          <p:cNvSpPr txBox="1"/>
          <p:nvPr/>
        </p:nvSpPr>
        <p:spPr>
          <a:xfrm>
            <a:off x="10797182" y="6077234"/>
            <a:ext cx="2292921" cy="714298"/>
          </a:xfrm>
          <a:prstGeom prst="rect">
            <a:avLst/>
          </a:prstGeom>
        </p:spPr>
        <p:txBody>
          <a:bodyPr vert="horz" wrap="square" lIns="0" tIns="16510" rIns="0" bIns="0" rtlCol="0">
            <a:spAutoFit/>
          </a:bodyPr>
          <a:lstStyle/>
          <a:p>
            <a:pPr marL="184150" marR="5080" indent="-171450">
              <a:spcBef>
                <a:spcPts val="160"/>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marR="5080" indent="-171450">
              <a:spcBef>
                <a:spcPts val="16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220V±10%</a:t>
            </a:r>
            <a:r>
              <a:rPr lang="en-US" sz="700" spc="-30"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AC，50/60Hz </a:t>
            </a:r>
            <a:endParaRPr lang="vi-VN" sz="700" spc="2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Công</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suất</a:t>
            </a:r>
            <a:r>
              <a:rPr lang="en-US" sz="700" spc="20" dirty="0">
                <a:latin typeface="Times New Roman" panose="02020603050405020304" pitchFamily="18" charset="0"/>
                <a:cs typeface="Times New Roman" panose="02020603050405020304" pitchFamily="18" charset="0"/>
              </a:rPr>
              <a:t>: </a:t>
            </a:r>
            <a:r>
              <a:rPr lang="en-US" sz="700" spc="25" dirty="0">
                <a:latin typeface="Times New Roman" panose="02020603050405020304" pitchFamily="18" charset="0"/>
                <a:cs typeface="Times New Roman" panose="02020603050405020304" pitchFamily="18" charset="0"/>
              </a:rPr>
              <a:t>50W</a:t>
            </a:r>
            <a:endParaRPr lang="en-US" sz="700" dirty="0">
              <a:latin typeface="Times New Roman" panose="02020603050405020304" pitchFamily="18" charset="0"/>
              <a:cs typeface="Times New Roman" panose="02020603050405020304" pitchFamily="18" charset="0"/>
            </a:endParaRPr>
          </a:p>
          <a:p>
            <a:pPr marL="184150" marR="908685" indent="-171450">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Tải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trọng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tối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đa</a:t>
            </a:r>
            <a:r>
              <a:rPr lang="en-US" sz="700" spc="25" dirty="0">
                <a:latin typeface="Times New Roman" panose="02020603050405020304" pitchFamily="18" charset="0"/>
                <a:cs typeface="Times New Roman" panose="02020603050405020304" pitchFamily="18" charset="0"/>
              </a:rPr>
              <a:t>: </a:t>
            </a:r>
            <a:r>
              <a:rPr sz="700" spc="25" dirty="0">
                <a:latin typeface="Times New Roman" panose="02020603050405020304" pitchFamily="18" charset="0"/>
                <a:cs typeface="Times New Roman" panose="02020603050405020304" pitchFamily="18" charset="0"/>
              </a:rPr>
              <a:t>100kg </a:t>
            </a:r>
            <a:endParaRPr lang="en-US" sz="700" spc="25" dirty="0">
              <a:latin typeface="Times New Roman" panose="02020603050405020304" pitchFamily="18" charset="0"/>
              <a:cs typeface="Times New Roman" panose="02020603050405020304" pitchFamily="18" charset="0"/>
            </a:endParaRPr>
          </a:p>
          <a:p>
            <a:pPr marL="184150" marR="908685" indent="-171450">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Tốc</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độ</a:t>
            </a:r>
            <a:r>
              <a:rPr lang="en-US" sz="700" spc="25" dirty="0">
                <a:latin typeface="Times New Roman" panose="02020603050405020304" pitchFamily="18" charset="0"/>
                <a:cs typeface="Times New Roman" panose="02020603050405020304" pitchFamily="18" charset="0"/>
              </a:rPr>
              <a:t> quay:</a:t>
            </a:r>
            <a:r>
              <a:rPr lang="en-US" sz="700" spc="30" dirty="0">
                <a:latin typeface="Times New Roman" panose="02020603050405020304" pitchFamily="18" charset="0"/>
                <a:cs typeface="Times New Roman" panose="02020603050405020304" pitchFamily="18" charset="0"/>
              </a:rPr>
              <a:t> </a:t>
            </a:r>
            <a:r>
              <a:rPr sz="700" spc="15" dirty="0">
                <a:latin typeface="Times New Roman" panose="02020603050405020304" pitchFamily="18" charset="0"/>
                <a:cs typeface="Times New Roman" panose="02020603050405020304" pitchFamily="18" charset="0"/>
              </a:rPr>
              <a:t>112r/min  </a:t>
            </a:r>
            <a:endParaRPr lang="en-US" sz="700" spc="15" dirty="0">
              <a:latin typeface="Times New Roman" panose="02020603050405020304" pitchFamily="18" charset="0"/>
              <a:cs typeface="Times New Roman" panose="02020603050405020304" pitchFamily="18" charset="0"/>
            </a:endParaRPr>
          </a:p>
          <a:p>
            <a:pPr marL="12700" marR="908685" indent="0">
              <a:buFont typeface="Arial" panose="020B0604020202020204" pitchFamily="34" charset="0"/>
              <a:buNone/>
            </a:pPr>
            <a:endParaRPr sz="700" dirty="0">
              <a:latin typeface="Times New Roman" panose="02020603050405020304" pitchFamily="18" charset="0"/>
              <a:cs typeface="Times New Roman" panose="02020603050405020304" pitchFamily="18" charset="0"/>
            </a:endParaRPr>
          </a:p>
        </p:txBody>
      </p:sp>
      <p:sp>
        <p:nvSpPr>
          <p:cNvPr id="68" name="object 16">
            <a:extLst>
              <a:ext uri="{FF2B5EF4-FFF2-40B4-BE49-F238E27FC236}">
                <a16:creationId xmlns:a16="http://schemas.microsoft.com/office/drawing/2014/main" id="{9E864F61-78BC-4B0A-BA8D-F3383AE6B479}"/>
              </a:ext>
            </a:extLst>
          </p:cNvPr>
          <p:cNvSpPr txBox="1"/>
          <p:nvPr/>
        </p:nvSpPr>
        <p:spPr>
          <a:xfrm>
            <a:off x="13025069" y="5564704"/>
            <a:ext cx="1906876" cy="30392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a:uFill>
                  <a:solidFill>
                    <a:srgbClr val="3E3A39"/>
                  </a:solidFill>
                </a:uFill>
                <a:latin typeface="Times New Roman" panose="02020603050405020304" pitchFamily="18" charset="0"/>
                <a:cs typeface="Times New Roman" panose="02020603050405020304" pitchFamily="18" charset="0"/>
              </a:rPr>
              <a:t>Motor </a:t>
            </a:r>
            <a:r>
              <a:rPr lang="en-US" sz="1000" b="1" spc="5" dirty="0" err="1">
                <a:uFill>
                  <a:solidFill>
                    <a:srgbClr val="3E3A39"/>
                  </a:solidFill>
                </a:uFill>
                <a:latin typeface="Times New Roman" panose="02020603050405020304" pitchFamily="18" charset="0"/>
                <a:cs typeface="Times New Roman" panose="02020603050405020304" pitchFamily="18" charset="0"/>
              </a:rPr>
              <a:t>rèm cửa lăn Somfy</a:t>
            </a:r>
          </a:p>
          <a:p>
            <a:pPr marL="12700" algn="ctr">
              <a:lnSpc>
                <a:spcPct val="100000"/>
              </a:lnSpc>
              <a:spcBef>
                <a:spcPts val="110"/>
              </a:spcBef>
            </a:pPr>
            <a:r>
              <a:rPr sz="800" spc="15" dirty="0">
                <a:latin typeface="Times New Roman" panose="02020603050405020304" pitchFamily="18" charset="0"/>
                <a:cs typeface="Times New Roman" panose="02020603050405020304" pitchFamily="18" charset="0"/>
              </a:rPr>
              <a:t>SIT40</a:t>
            </a:r>
            <a:endParaRPr sz="800" dirty="0">
              <a:latin typeface="Times New Roman" panose="02020603050405020304" pitchFamily="18" charset="0"/>
              <a:cs typeface="Times New Roman" panose="02020603050405020304" pitchFamily="18" charset="0"/>
            </a:endParaRPr>
          </a:p>
        </p:txBody>
      </p:sp>
      <p:sp>
        <p:nvSpPr>
          <p:cNvPr id="69" name="object 21">
            <a:extLst>
              <a:ext uri="{FF2B5EF4-FFF2-40B4-BE49-F238E27FC236}">
                <a16:creationId xmlns:a16="http://schemas.microsoft.com/office/drawing/2014/main" id="{3B5C4FF0-7910-41B9-8C96-8AFDE03B2368}"/>
              </a:ext>
            </a:extLst>
          </p:cNvPr>
          <p:cNvSpPr/>
          <p:nvPr/>
        </p:nvSpPr>
        <p:spPr>
          <a:xfrm>
            <a:off x="12950516" y="4439434"/>
            <a:ext cx="2154260" cy="419659"/>
          </a:xfrm>
          <a:prstGeom prst="rect">
            <a:avLst/>
          </a:prstGeom>
          <a:blipFill>
            <a:blip r:embed="rId17" cstate="print"/>
            <a:stretch>
              <a:fillRect/>
            </a:stretch>
          </a:blipFill>
        </p:spPr>
        <p:txBody>
          <a:bodyPr wrap="square" lIns="0" tIns="0" rIns="0" bIns="0" rtlCol="0"/>
          <a:lstStyle/>
          <a:p>
            <a:endParaRPr/>
          </a:p>
        </p:txBody>
      </p:sp>
      <p:sp>
        <p:nvSpPr>
          <p:cNvPr id="70" name="object 18">
            <a:extLst>
              <a:ext uri="{FF2B5EF4-FFF2-40B4-BE49-F238E27FC236}">
                <a16:creationId xmlns:a16="http://schemas.microsoft.com/office/drawing/2014/main" id="{7DC8442F-5F48-49F0-AB99-489995419413}"/>
              </a:ext>
            </a:extLst>
          </p:cNvPr>
          <p:cNvSpPr txBox="1"/>
          <p:nvPr/>
        </p:nvSpPr>
        <p:spPr>
          <a:xfrm>
            <a:off x="13041100" y="6058297"/>
            <a:ext cx="2230666" cy="770724"/>
          </a:xfrm>
          <a:prstGeom prst="rect">
            <a:avLst/>
          </a:prstGeom>
        </p:spPr>
        <p:txBody>
          <a:bodyPr vert="horz" wrap="square" lIns="0" tIns="16510" rIns="0" bIns="0" rtlCol="0">
            <a:spAutoFit/>
          </a:bodyPr>
          <a:lstStyle/>
          <a:p>
            <a:pPr marL="184150" marR="5080" indent="-171450">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endParaRPr lang="en-US" sz="700" spc="30" dirty="0">
              <a:latin typeface="Times New Roman" panose="02020603050405020304" pitchFamily="18" charset="0"/>
              <a:cs typeface="Times New Roman" panose="02020603050405020304" pitchFamily="18" charset="0"/>
            </a:endParaRPr>
          </a:p>
          <a:p>
            <a:pPr marL="184150" marR="5080" indent="-171450">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220V±10%</a:t>
            </a:r>
            <a:r>
              <a:rPr lang="en-US" sz="700" spc="-30"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AC，50/60Hz </a:t>
            </a:r>
            <a:endParaRPr lang="vi-VN" sz="700" spc="30" dirty="0">
              <a:latin typeface="Times New Roman" panose="02020603050405020304" pitchFamily="18" charset="0"/>
              <a:cs typeface="Times New Roman" panose="02020603050405020304" pitchFamily="18" charset="0"/>
            </a:endParaRPr>
          </a:p>
          <a:p>
            <a:pPr marL="184150" marR="5080" indent="-171450">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Công</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suất</a:t>
            </a:r>
            <a:r>
              <a:rPr lang="en-US" sz="700" spc="15" dirty="0">
                <a:latin typeface="Times New Roman" panose="02020603050405020304" pitchFamily="18" charset="0"/>
                <a:cs typeface="Times New Roman" panose="02020603050405020304" pitchFamily="18" charset="0"/>
              </a:rPr>
              <a:t>: </a:t>
            </a:r>
            <a:r>
              <a:rPr lang="en-US" sz="700" spc="25" dirty="0">
                <a:latin typeface="Times New Roman" panose="02020603050405020304" pitchFamily="18" charset="0"/>
                <a:cs typeface="Times New Roman" panose="02020603050405020304" pitchFamily="18" charset="0"/>
              </a:rPr>
              <a:t>45W</a:t>
            </a:r>
          </a:p>
          <a:p>
            <a:pPr marL="184150" marR="5080" indent="-171450">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Tải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trọng</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tối</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đa</a:t>
            </a:r>
            <a:r>
              <a:rPr lang="en-US" sz="700" spc="25" dirty="0">
                <a:latin typeface="Times New Roman" panose="02020603050405020304" pitchFamily="18" charset="0"/>
                <a:cs typeface="Times New Roman" panose="02020603050405020304" pitchFamily="18" charset="0"/>
              </a:rPr>
              <a:t>: </a:t>
            </a:r>
          </a:p>
          <a:p>
            <a:pPr marL="184150" marR="5080" indent="-171450">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Tốc</a:t>
            </a:r>
            <a:r>
              <a:rPr lang="en-US" sz="700" spc="25" dirty="0">
                <a:latin typeface="Times New Roman" panose="02020603050405020304" pitchFamily="18" charset="0"/>
                <a:cs typeface="Times New Roman" panose="02020603050405020304" pitchFamily="18" charset="0"/>
              </a:rPr>
              <a:t> </a:t>
            </a:r>
            <a:r>
              <a:rPr lang="en-US" sz="700" spc="25" dirty="0" err="1">
                <a:latin typeface="Times New Roman" panose="02020603050405020304" pitchFamily="18" charset="0"/>
                <a:cs typeface="Times New Roman" panose="02020603050405020304" pitchFamily="18" charset="0"/>
              </a:rPr>
              <a:t>độ</a:t>
            </a:r>
            <a:r>
              <a:rPr lang="en-US" sz="700" spc="25" dirty="0">
                <a:latin typeface="Times New Roman" panose="02020603050405020304" pitchFamily="18" charset="0"/>
                <a:cs typeface="Times New Roman" panose="02020603050405020304" pitchFamily="18" charset="0"/>
              </a:rPr>
              <a:t> quay: 18rpm/min</a:t>
            </a:r>
            <a:endParaRPr sz="700" dirty="0">
              <a:latin typeface="Times New Roman" panose="02020603050405020304" pitchFamily="18" charset="0"/>
              <a:cs typeface="Times New Roman" panose="02020603050405020304" pitchFamily="18" charset="0"/>
            </a:endParaRPr>
          </a:p>
          <a:p>
            <a:pPr marL="184150" marR="757555" indent="-171450">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Mô</a:t>
            </a:r>
            <a:r>
              <a:rPr lang="en-US" sz="700" spc="30" dirty="0">
                <a:latin typeface="Times New Roman" panose="02020603050405020304" pitchFamily="18" charset="0"/>
                <a:cs typeface="Times New Roman" panose="02020603050405020304" pitchFamily="18" charset="0"/>
              </a:rPr>
              <a:t> men </a:t>
            </a:r>
            <a:r>
              <a:rPr lang="en-US" sz="700" spc="30" dirty="0" err="1">
                <a:latin typeface="Times New Roman" panose="02020603050405020304" pitchFamily="18" charset="0"/>
                <a:cs typeface="Times New Roman" panose="02020603050405020304" pitchFamily="18" charset="0"/>
              </a:rPr>
              <a:t>lực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định</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mức</a:t>
            </a:r>
            <a:r>
              <a:rPr lang="en-US" sz="700" spc="20" dirty="0">
                <a:latin typeface="Times New Roman" panose="02020603050405020304" pitchFamily="18" charset="0"/>
                <a:cs typeface="Times New Roman" panose="02020603050405020304" pitchFamily="18" charset="0"/>
              </a:rPr>
              <a:t>: 3N/</a:t>
            </a:r>
            <a:r>
              <a:rPr sz="700" spc="20" dirty="0">
                <a:latin typeface="Times New Roman" panose="02020603050405020304" pitchFamily="18" charset="0"/>
                <a:cs typeface="Times New Roman" panose="02020603050405020304" pitchFamily="18" charset="0"/>
              </a:rPr>
              <a:t>.m  </a:t>
            </a:r>
            <a:endParaRPr lang="en-US" sz="700" spc="20" dirty="0">
              <a:latin typeface="Times New Roman" panose="02020603050405020304" pitchFamily="18" charset="0"/>
              <a:cs typeface="Times New Roman" panose="02020603050405020304" pitchFamily="18" charset="0"/>
            </a:endParaRPr>
          </a:p>
          <a:p>
            <a:pPr marL="184150" marR="757555" indent="-171450">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Chế</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độ</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làm</a:t>
            </a:r>
            <a:r>
              <a:rPr lang="en-US" sz="700" spc="20" dirty="0">
                <a:latin typeface="Times New Roman" panose="02020603050405020304" pitchFamily="18" charset="0"/>
                <a:cs typeface="Times New Roman" panose="02020603050405020304" pitchFamily="18" charset="0"/>
              </a:rPr>
              <a:t> việc</a:t>
            </a:r>
            <a:r>
              <a:rPr sz="700" spc="20" dirty="0">
                <a:latin typeface="Times New Roman" panose="02020603050405020304" pitchFamily="18" charset="0"/>
                <a:cs typeface="Times New Roman" panose="02020603050405020304" pitchFamily="18" charset="0"/>
              </a:rPr>
              <a:t>：S2-8min</a:t>
            </a:r>
            <a:endParaRPr sz="700" dirty="0">
              <a:latin typeface="Times New Roman" panose="02020603050405020304" pitchFamily="18" charset="0"/>
              <a:cs typeface="Times New Roman" panose="02020603050405020304" pitchFamily="18" charset="0"/>
            </a:endParaRPr>
          </a:p>
        </p:txBody>
      </p:sp>
      <p:sp>
        <p:nvSpPr>
          <p:cNvPr id="71" name="object 14">
            <a:extLst>
              <a:ext uri="{FF2B5EF4-FFF2-40B4-BE49-F238E27FC236}">
                <a16:creationId xmlns:a16="http://schemas.microsoft.com/office/drawing/2014/main" id="{B59132FA-636F-4C74-AE92-37DBCEBB94D9}"/>
              </a:ext>
            </a:extLst>
          </p:cNvPr>
          <p:cNvSpPr txBox="1"/>
          <p:nvPr/>
        </p:nvSpPr>
        <p:spPr>
          <a:xfrm>
            <a:off x="15394098" y="5566808"/>
            <a:ext cx="1979188" cy="303929"/>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a:uFill>
                  <a:solidFill>
                    <a:srgbClr val="3E3A39"/>
                  </a:solidFill>
                </a:uFill>
                <a:latin typeface="Times New Roman" panose="02020603050405020304" pitchFamily="18" charset="0"/>
                <a:cs typeface="Times New Roman" panose="02020603050405020304" pitchFamily="18" charset="0"/>
              </a:rPr>
              <a:t>Motor </a:t>
            </a:r>
            <a:r>
              <a:rPr lang="en-US" sz="1000" b="1" spc="5" dirty="0" err="1">
                <a:uFill>
                  <a:solidFill>
                    <a:srgbClr val="3E3A39"/>
                  </a:solidFill>
                </a:uFill>
                <a:latin typeface="Times New Roman" panose="02020603050405020304" pitchFamily="18" charset="0"/>
                <a:cs typeface="Times New Roman" panose="02020603050405020304" pitchFamily="18" charset="0"/>
              </a:rPr>
              <a:t>rèm</a:t>
            </a:r>
            <a:r>
              <a:rPr lang="en-US" sz="1000" b="1" spc="5" dirty="0">
                <a:uFill>
                  <a:solidFill>
                    <a:srgbClr val="3E3A39"/>
                  </a:solidFill>
                </a:uFill>
                <a:latin typeface="Times New Roman" panose="02020603050405020304" pitchFamily="18" charset="0"/>
                <a:cs typeface="Times New Roman" panose="02020603050405020304" pitchFamily="18" charset="0"/>
              </a:rPr>
              <a:t> 1 </a:t>
            </a:r>
            <a:r>
              <a:rPr lang="en-US" sz="1000" b="1" spc="5" dirty="0" err="1">
                <a:uFill>
                  <a:solidFill>
                    <a:srgbClr val="3E3A39"/>
                  </a:solidFill>
                </a:uFill>
                <a:latin typeface="Times New Roman" panose="02020603050405020304" pitchFamily="18" charset="0"/>
                <a:cs typeface="Times New Roman" panose="02020603050405020304" pitchFamily="18" charset="0"/>
              </a:rPr>
              <a:t>chiều</a:t>
            </a:r>
            <a:r>
              <a:rPr lang="en-US" sz="1000" b="1" spc="5" dirty="0">
                <a:uFill>
                  <a:solidFill>
                    <a:srgbClr val="3E3A39"/>
                  </a:solidFill>
                </a:uFill>
                <a:latin typeface="Times New Roman" panose="02020603050405020304" pitchFamily="18" charset="0"/>
                <a:cs typeface="Times New Roman" panose="02020603050405020304" pitchFamily="18" charset="0"/>
              </a:rPr>
              <a:t> </a:t>
            </a:r>
            <a:r>
              <a:rPr lang="en-US" sz="1000" spc="5" dirty="0">
                <a:uFill>
                  <a:solidFill>
                    <a:srgbClr val="3E3A39"/>
                  </a:solidFill>
                </a:uFill>
                <a:latin typeface="Times New Roman" panose="02020603050405020304" pitchFamily="18" charset="0"/>
                <a:cs typeface="Times New Roman" panose="02020603050405020304" pitchFamily="18" charset="0"/>
              </a:rPr>
              <a:t>( </a:t>
            </a:r>
            <a:r>
              <a:rPr lang="en-US" sz="1000" spc="5" dirty="0" err="1">
                <a:uFill>
                  <a:solidFill>
                    <a:srgbClr val="3E3A39"/>
                  </a:solidFill>
                </a:uFill>
                <a:latin typeface="Times New Roman" panose="02020603050405020304" pitchFamily="18" charset="0"/>
                <a:cs typeface="Times New Roman" panose="02020603050405020304" pitchFamily="18" charset="0"/>
              </a:rPr>
              <a:t>Doya</a:t>
            </a:r>
            <a:r>
              <a:rPr lang="en-US" sz="1000" spc="5" dirty="0">
                <a:uFill>
                  <a:solidFill>
                    <a:srgbClr val="3E3A39"/>
                  </a:solidFill>
                </a:uFill>
                <a:latin typeface="Times New Roman" panose="02020603050405020304" pitchFamily="18" charset="0"/>
                <a:cs typeface="Times New Roman" panose="02020603050405020304" pitchFamily="18" charset="0"/>
              </a:rPr>
              <a:t>)</a:t>
            </a:r>
          </a:p>
          <a:p>
            <a:pPr marL="12700" algn="ctr">
              <a:lnSpc>
                <a:spcPct val="100000"/>
              </a:lnSpc>
              <a:spcBef>
                <a:spcPts val="110"/>
              </a:spcBef>
            </a:pPr>
            <a:r>
              <a:rPr sz="800" spc="20" dirty="0">
                <a:latin typeface="Times New Roman" panose="02020603050405020304" pitchFamily="18" charset="0"/>
                <a:cs typeface="Times New Roman" panose="02020603050405020304" pitchFamily="18" charset="0"/>
              </a:rPr>
              <a:t>WL-ZCCWNPW-M16-0</a:t>
            </a:r>
            <a:endParaRPr sz="800" dirty="0">
              <a:latin typeface="Times New Roman" panose="02020603050405020304" pitchFamily="18" charset="0"/>
              <a:cs typeface="Times New Roman" panose="02020603050405020304" pitchFamily="18" charset="0"/>
            </a:endParaRPr>
          </a:p>
        </p:txBody>
      </p:sp>
      <p:sp>
        <p:nvSpPr>
          <p:cNvPr id="72" name="object 15">
            <a:extLst>
              <a:ext uri="{FF2B5EF4-FFF2-40B4-BE49-F238E27FC236}">
                <a16:creationId xmlns:a16="http://schemas.microsoft.com/office/drawing/2014/main" id="{97445E83-A65E-4170-8549-621259CAE486}"/>
              </a:ext>
            </a:extLst>
          </p:cNvPr>
          <p:cNvSpPr txBox="1"/>
          <p:nvPr/>
        </p:nvSpPr>
        <p:spPr>
          <a:xfrm>
            <a:off x="15318556" y="6047924"/>
            <a:ext cx="1870730" cy="632224"/>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a:t>
            </a:r>
            <a:endParaRPr lang="en-US" sz="700" spc="3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altLang="zh-CN" sz="700" spc="25" dirty="0" err="1">
                <a:latin typeface="Times New Roman" panose="02020603050405020304" pitchFamily="18" charset="0"/>
                <a:cs typeface="Times New Roman" panose="02020603050405020304" pitchFamily="18" charset="0"/>
              </a:rPr>
              <a:t>Điện</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nguồn</a:t>
            </a:r>
            <a:r>
              <a:rPr lang="en-US" altLang="zh-CN" sz="700" spc="25"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220V±10%</a:t>
            </a:r>
            <a:r>
              <a:rPr lang="en-US" sz="700" spc="-30" dirty="0">
                <a:latin typeface="Times New Roman" panose="02020603050405020304" pitchFamily="18" charset="0"/>
                <a:cs typeface="Times New Roman" panose="02020603050405020304" pitchFamily="18" charset="0"/>
              </a:rPr>
              <a:t> </a:t>
            </a:r>
            <a:r>
              <a:rPr lang="en-US" sz="700" spc="20" dirty="0">
                <a:latin typeface="Times New Roman" panose="02020603050405020304" pitchFamily="18" charset="0"/>
                <a:cs typeface="Times New Roman" panose="02020603050405020304" pitchFamily="18" charset="0"/>
              </a:rPr>
              <a:t>AC，50/60Hz</a:t>
            </a:r>
          </a:p>
          <a:p>
            <a:pPr marL="184150" marR="5080" indent="-171450">
              <a:spcBef>
                <a:spcPts val="160"/>
              </a:spcBef>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Công</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suất</a:t>
            </a:r>
            <a:r>
              <a:rPr lang="en-US" sz="700" spc="15" dirty="0">
                <a:latin typeface="Times New Roman" panose="02020603050405020304" pitchFamily="18" charset="0"/>
                <a:cs typeface="Times New Roman" panose="02020603050405020304" pitchFamily="18" charset="0"/>
              </a:rPr>
              <a:t>: 75W</a:t>
            </a:r>
            <a:r>
              <a:rPr lang="vi-VN" sz="700" spc="30" dirty="0">
                <a:latin typeface="Times New Roman" panose="02020603050405020304" pitchFamily="18" charset="0"/>
                <a:cs typeface="Times New Roman" panose="02020603050405020304" pitchFamily="18" charset="0"/>
              </a:rPr>
              <a:t> </a:t>
            </a:r>
            <a:endParaRPr lang="en-US" sz="700" spc="15"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Tải</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trọng</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tối</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đa</a:t>
            </a:r>
            <a:r>
              <a:rPr lang="en-US" sz="700" spc="15" dirty="0">
                <a:latin typeface="Times New Roman" panose="02020603050405020304" pitchFamily="18" charset="0"/>
                <a:cs typeface="Times New Roman" panose="02020603050405020304" pitchFamily="18" charset="0"/>
              </a:rPr>
              <a:t>: 100 kg</a:t>
            </a:r>
          </a:p>
          <a:p>
            <a:pPr marL="184150" indent="-171450">
              <a:spcBef>
                <a:spcPts val="130"/>
              </a:spcBef>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Tốc</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độ</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đóng</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mở</a:t>
            </a:r>
            <a:r>
              <a:rPr lang="en-US" sz="700" spc="15" dirty="0">
                <a:latin typeface="Times New Roman" panose="02020603050405020304" pitchFamily="18" charset="0"/>
                <a:cs typeface="Times New Roman" panose="02020603050405020304" pitchFamily="18" charset="0"/>
              </a:rPr>
              <a:t>: 20cm/s</a:t>
            </a:r>
            <a:endParaRPr lang="en-US" sz="700" spc="20" dirty="0">
              <a:latin typeface="Times New Roman" panose="02020603050405020304" pitchFamily="18" charset="0"/>
              <a:cs typeface="Times New Roman" panose="02020603050405020304" pitchFamily="18" charset="0"/>
            </a:endParaRPr>
          </a:p>
        </p:txBody>
      </p:sp>
      <p:sp>
        <p:nvSpPr>
          <p:cNvPr id="73" name="object 25">
            <a:extLst>
              <a:ext uri="{FF2B5EF4-FFF2-40B4-BE49-F238E27FC236}">
                <a16:creationId xmlns:a16="http://schemas.microsoft.com/office/drawing/2014/main" id="{D8D796A2-3D97-498D-8EF9-E3A1945FC952}"/>
              </a:ext>
            </a:extLst>
          </p:cNvPr>
          <p:cNvSpPr/>
          <p:nvPr/>
        </p:nvSpPr>
        <p:spPr>
          <a:xfrm>
            <a:off x="15401300" y="4311724"/>
            <a:ext cx="1847998" cy="723786"/>
          </a:xfrm>
          <a:prstGeom prst="rect">
            <a:avLst/>
          </a:prstGeom>
          <a:blipFill>
            <a:blip r:embed="rId18" cstate="print"/>
            <a:stretch>
              <a:fillRect/>
            </a:stretch>
          </a:blipFill>
        </p:spPr>
        <p:txBody>
          <a:bodyPr wrap="square" lIns="0" tIns="0" rIns="0" bIns="0" rtlCol="0"/>
          <a:lstStyle/>
          <a:p>
            <a:endParaRPr/>
          </a:p>
        </p:txBody>
      </p:sp>
      <p:sp>
        <p:nvSpPr>
          <p:cNvPr id="74" name="object 12">
            <a:extLst>
              <a:ext uri="{FF2B5EF4-FFF2-40B4-BE49-F238E27FC236}">
                <a16:creationId xmlns:a16="http://schemas.microsoft.com/office/drawing/2014/main" id="{1544130F-31BB-4164-817E-ECA7ECC7EAA2}"/>
              </a:ext>
            </a:extLst>
          </p:cNvPr>
          <p:cNvSpPr txBox="1"/>
          <p:nvPr/>
        </p:nvSpPr>
        <p:spPr>
          <a:xfrm>
            <a:off x="17700573" y="6041294"/>
            <a:ext cx="1875457" cy="257763"/>
          </a:xfrm>
          <a:prstGeom prst="rect">
            <a:avLst/>
          </a:prstGeom>
        </p:spPr>
        <p:txBody>
          <a:bodyPr vert="horz" wrap="square" lIns="0" tIns="16510" rIns="0" bIns="0" rtlCol="0">
            <a:spAutoFit/>
          </a:bodyPr>
          <a:lstStyle/>
          <a:p>
            <a:pPr marL="184150" marR="5080" indent="-171450">
              <a:spcBef>
                <a:spcPts val="160"/>
              </a:spcBef>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Tải</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trọng</a:t>
            </a:r>
            <a:r>
              <a:rPr lang="en-US" sz="700" spc="15" dirty="0">
                <a:latin typeface="Times New Roman" panose="02020603050405020304" pitchFamily="18" charset="0"/>
                <a:cs typeface="Times New Roman" panose="02020603050405020304" pitchFamily="18" charset="0"/>
              </a:rPr>
              <a:t>:</a:t>
            </a:r>
            <a:r>
              <a:rPr lang="pl-PL" sz="700" spc="15" dirty="0">
                <a:latin typeface="Times New Roman" panose="02020603050405020304" pitchFamily="18" charset="0"/>
                <a:cs typeface="Times New Roman" panose="02020603050405020304" pitchFamily="18" charset="0"/>
              </a:rPr>
              <a:t> </a:t>
            </a:r>
            <a:r>
              <a:rPr lang="en-US" sz="700" spc="15" dirty="0">
                <a:latin typeface="Times New Roman" panose="02020603050405020304" pitchFamily="18" charset="0"/>
                <a:cs typeface="Times New Roman" panose="02020603050405020304" pitchFamily="18" charset="0"/>
              </a:rPr>
              <a:t>12kg</a:t>
            </a:r>
          </a:p>
          <a:p>
            <a:pPr marL="184150" marR="5080" indent="-171450">
              <a:spcBef>
                <a:spcPts val="160"/>
              </a:spcBef>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Chất</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liệu</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và</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màu</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sắc</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nhôm</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trắng</a:t>
            </a:r>
            <a:endParaRPr sz="700" dirty="0">
              <a:latin typeface="Times New Roman" panose="02020603050405020304" pitchFamily="18" charset="0"/>
              <a:cs typeface="Times New Roman" panose="02020603050405020304" pitchFamily="18" charset="0"/>
            </a:endParaRPr>
          </a:p>
        </p:txBody>
      </p:sp>
      <p:sp>
        <p:nvSpPr>
          <p:cNvPr id="75" name="object 26">
            <a:extLst>
              <a:ext uri="{FF2B5EF4-FFF2-40B4-BE49-F238E27FC236}">
                <a16:creationId xmlns:a16="http://schemas.microsoft.com/office/drawing/2014/main" id="{01421D2C-684B-4886-AA6A-A1F07F2D0223}"/>
              </a:ext>
            </a:extLst>
          </p:cNvPr>
          <p:cNvSpPr/>
          <p:nvPr/>
        </p:nvSpPr>
        <p:spPr>
          <a:xfrm>
            <a:off x="17550747" y="4238625"/>
            <a:ext cx="2170479" cy="614406"/>
          </a:xfrm>
          <a:prstGeom prst="rect">
            <a:avLst/>
          </a:prstGeom>
          <a:blipFill>
            <a:blip r:embed="rId19" cstate="print"/>
            <a:stretch>
              <a:fillRect/>
            </a:stretch>
          </a:blipFill>
        </p:spPr>
        <p:txBody>
          <a:bodyPr wrap="square" lIns="0" tIns="0" rIns="0" bIns="0" rtlCol="0"/>
          <a:lstStyle/>
          <a:p>
            <a:endParaRPr/>
          </a:p>
        </p:txBody>
      </p:sp>
      <p:cxnSp>
        <p:nvCxnSpPr>
          <p:cNvPr id="76" name="Straight Connector 75">
            <a:extLst>
              <a:ext uri="{FF2B5EF4-FFF2-40B4-BE49-F238E27FC236}">
                <a16:creationId xmlns:a16="http://schemas.microsoft.com/office/drawing/2014/main" id="{630A0378-27BD-4E87-B32F-FC3247362B6D}"/>
              </a:ext>
            </a:extLst>
          </p:cNvPr>
          <p:cNvCxnSpPr>
            <a:cxnSpLocks/>
          </p:cNvCxnSpPr>
          <p:nvPr/>
        </p:nvCxnSpPr>
        <p:spPr>
          <a:xfrm>
            <a:off x="2180661" y="3055520"/>
            <a:ext cx="0" cy="82483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Straight Connector 76">
            <a:extLst>
              <a:ext uri="{FF2B5EF4-FFF2-40B4-BE49-F238E27FC236}">
                <a16:creationId xmlns:a16="http://schemas.microsoft.com/office/drawing/2014/main" id="{79839819-2437-469B-AB36-5E0FABCAEA14}"/>
              </a:ext>
            </a:extLst>
          </p:cNvPr>
          <p:cNvCxnSpPr>
            <a:cxnSpLocks/>
          </p:cNvCxnSpPr>
          <p:nvPr/>
        </p:nvCxnSpPr>
        <p:spPr>
          <a:xfrm>
            <a:off x="12923097" y="3063303"/>
            <a:ext cx="0" cy="85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0DF397BE-E37B-4B69-A579-ECFB0125B7AC}"/>
              </a:ext>
            </a:extLst>
          </p:cNvPr>
          <p:cNvCxnSpPr>
            <a:cxnSpLocks/>
          </p:cNvCxnSpPr>
          <p:nvPr/>
        </p:nvCxnSpPr>
        <p:spPr>
          <a:xfrm>
            <a:off x="483121" y="2444437"/>
            <a:ext cx="9046075" cy="0"/>
          </a:xfrm>
          <a:prstGeom prst="line">
            <a:avLst/>
          </a:prstGeom>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9E92CF93-EEE5-4B4E-AD14-8DF061B4B8C6}"/>
              </a:ext>
            </a:extLst>
          </p:cNvPr>
          <p:cNvSpPr txBox="1"/>
          <p:nvPr/>
        </p:nvSpPr>
        <p:spPr>
          <a:xfrm>
            <a:off x="200421" y="6905625"/>
            <a:ext cx="40282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21</a:t>
            </a:r>
          </a:p>
        </p:txBody>
      </p:sp>
      <p:sp>
        <p:nvSpPr>
          <p:cNvPr id="80" name="TextBox 79">
            <a:extLst>
              <a:ext uri="{FF2B5EF4-FFF2-40B4-BE49-F238E27FC236}">
                <a16:creationId xmlns:a16="http://schemas.microsoft.com/office/drawing/2014/main" id="{6E228E02-0E13-4C9F-AF37-F041CAAD628D}"/>
              </a:ext>
            </a:extLst>
          </p:cNvPr>
          <p:cNvSpPr txBox="1"/>
          <p:nvPr/>
        </p:nvSpPr>
        <p:spPr>
          <a:xfrm>
            <a:off x="19577050" y="6905625"/>
            <a:ext cx="3644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22</a:t>
            </a:r>
          </a:p>
        </p:txBody>
      </p:sp>
      <p:cxnSp>
        <p:nvCxnSpPr>
          <p:cNvPr id="81" name="Straight Connector 80">
            <a:extLst>
              <a:ext uri="{FF2B5EF4-FFF2-40B4-BE49-F238E27FC236}">
                <a16:creationId xmlns:a16="http://schemas.microsoft.com/office/drawing/2014/main" id="{4274894E-83F3-4C97-B5CE-C6A984F3B31D}"/>
              </a:ext>
            </a:extLst>
          </p:cNvPr>
          <p:cNvCxnSpPr>
            <a:cxnSpLocks/>
          </p:cNvCxnSpPr>
          <p:nvPr/>
        </p:nvCxnSpPr>
        <p:spPr>
          <a:xfrm>
            <a:off x="483121" y="3054037"/>
            <a:ext cx="9046075" cy="1499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2" name="Straight Connector 81">
            <a:extLst>
              <a:ext uri="{FF2B5EF4-FFF2-40B4-BE49-F238E27FC236}">
                <a16:creationId xmlns:a16="http://schemas.microsoft.com/office/drawing/2014/main" id="{7E43D307-7402-4AE5-8637-F41E5812CE78}"/>
              </a:ext>
            </a:extLst>
          </p:cNvPr>
          <p:cNvCxnSpPr>
            <a:cxnSpLocks/>
          </p:cNvCxnSpPr>
          <p:nvPr/>
        </p:nvCxnSpPr>
        <p:spPr>
          <a:xfrm flipV="1">
            <a:off x="10688966" y="3031997"/>
            <a:ext cx="9040484" cy="3687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3" name="object 14">
            <a:extLst>
              <a:ext uri="{FF2B5EF4-FFF2-40B4-BE49-F238E27FC236}">
                <a16:creationId xmlns:a16="http://schemas.microsoft.com/office/drawing/2014/main" id="{4E213DE9-CE28-410B-9E67-79368E50A4E2}"/>
              </a:ext>
            </a:extLst>
          </p:cNvPr>
          <p:cNvSpPr txBox="1"/>
          <p:nvPr/>
        </p:nvSpPr>
        <p:spPr>
          <a:xfrm>
            <a:off x="17684139" y="5564704"/>
            <a:ext cx="1979188" cy="439864"/>
          </a:xfrm>
          <a:prstGeom prst="rect">
            <a:avLst/>
          </a:prstGeom>
        </p:spPr>
        <p:txBody>
          <a:bodyPr vert="horz" wrap="square" lIns="0" tIns="13970" rIns="0" bIns="0" rtlCol="0">
            <a:spAutoFit/>
          </a:bodyPr>
          <a:lstStyle/>
          <a:p>
            <a:pPr marL="12700" algn="ctr">
              <a:lnSpc>
                <a:spcPct val="100000"/>
              </a:lnSpc>
              <a:spcBef>
                <a:spcPts val="110"/>
              </a:spcBef>
            </a:pPr>
            <a:r>
              <a:rPr lang="en-US" sz="1000" b="1" spc="5" dirty="0">
                <a:uFill>
                  <a:solidFill>
                    <a:srgbClr val="3E3A39"/>
                  </a:solidFill>
                </a:uFill>
                <a:latin typeface="Times New Roman" panose="02020603050405020304" pitchFamily="18" charset="0"/>
                <a:cs typeface="Times New Roman" panose="02020603050405020304" pitchFamily="18" charset="0"/>
              </a:rPr>
              <a:t>Thanh </a:t>
            </a:r>
            <a:r>
              <a:rPr lang="en-US" sz="1000" b="1" spc="5" dirty="0" err="1">
                <a:uFill>
                  <a:solidFill>
                    <a:srgbClr val="3E3A39"/>
                  </a:solidFill>
                </a:uFill>
                <a:latin typeface="Times New Roman" panose="02020603050405020304" pitchFamily="18" charset="0"/>
                <a:cs typeface="Times New Roman" panose="02020603050405020304" pitchFamily="18" charset="0"/>
              </a:rPr>
              <a:t>rèm</a:t>
            </a:r>
            <a:endParaRPr lang="en-US" sz="1000" b="1" spc="5" dirty="0">
              <a:uFill>
                <a:solidFill>
                  <a:srgbClr val="3E3A39"/>
                </a:solidFill>
              </a:uFill>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SMS-CMIJZXX-RS485-V1</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sz="800" dirty="0">
              <a:latin typeface="Times New Roman" panose="02020603050405020304" pitchFamily="18" charset="0"/>
              <a:cs typeface="Times New Roman" panose="02020603050405020304" pitchFamily="18" charset="0"/>
            </a:endParaRPr>
          </a:p>
        </p:txBody>
      </p:sp>
      <p:cxnSp>
        <p:nvCxnSpPr>
          <p:cNvPr id="85" name="Straight Connector 84">
            <a:extLst>
              <a:ext uri="{FF2B5EF4-FFF2-40B4-BE49-F238E27FC236}">
                <a16:creationId xmlns:a16="http://schemas.microsoft.com/office/drawing/2014/main" id="{542DE1F0-76D4-4A7F-9E5C-675C3BB3F27D}"/>
              </a:ext>
            </a:extLst>
          </p:cNvPr>
          <p:cNvCxnSpPr>
            <a:cxnSpLocks/>
          </p:cNvCxnSpPr>
          <p:nvPr/>
        </p:nvCxnSpPr>
        <p:spPr>
          <a:xfrm>
            <a:off x="4074228" y="3067616"/>
            <a:ext cx="0" cy="82483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6" name="Straight Connector 85">
            <a:extLst>
              <a:ext uri="{FF2B5EF4-FFF2-40B4-BE49-F238E27FC236}">
                <a16:creationId xmlns:a16="http://schemas.microsoft.com/office/drawing/2014/main" id="{7EF4C104-D32E-4AA0-9F85-C73C2CA96DB0}"/>
              </a:ext>
            </a:extLst>
          </p:cNvPr>
          <p:cNvCxnSpPr>
            <a:cxnSpLocks/>
          </p:cNvCxnSpPr>
          <p:nvPr/>
        </p:nvCxnSpPr>
        <p:spPr>
          <a:xfrm>
            <a:off x="5877456" y="3067616"/>
            <a:ext cx="0" cy="82483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F54532D4-7354-4FF7-8680-C9337A4C08BB}"/>
              </a:ext>
            </a:extLst>
          </p:cNvPr>
          <p:cNvCxnSpPr>
            <a:cxnSpLocks/>
          </p:cNvCxnSpPr>
          <p:nvPr/>
        </p:nvCxnSpPr>
        <p:spPr>
          <a:xfrm>
            <a:off x="7689850" y="3068050"/>
            <a:ext cx="0" cy="82483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72FD0B0D-43AA-41C5-9DF6-5315A470EFFB}"/>
              </a:ext>
            </a:extLst>
          </p:cNvPr>
          <p:cNvCxnSpPr>
            <a:cxnSpLocks/>
          </p:cNvCxnSpPr>
          <p:nvPr/>
        </p:nvCxnSpPr>
        <p:spPr>
          <a:xfrm flipV="1">
            <a:off x="452245" y="5422468"/>
            <a:ext cx="9076951" cy="4240"/>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8225D176-8A8F-4A80-9523-A6E4A1A40D18}"/>
              </a:ext>
            </a:extLst>
          </p:cNvPr>
          <p:cNvCxnSpPr>
            <a:cxnSpLocks/>
          </p:cNvCxnSpPr>
          <p:nvPr/>
        </p:nvCxnSpPr>
        <p:spPr>
          <a:xfrm flipV="1">
            <a:off x="477174" y="6036490"/>
            <a:ext cx="9052022" cy="31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014F4232-C595-4E2D-B645-50E2FCD372CF}"/>
              </a:ext>
            </a:extLst>
          </p:cNvPr>
          <p:cNvCxnSpPr>
            <a:cxnSpLocks/>
          </p:cNvCxnSpPr>
          <p:nvPr/>
        </p:nvCxnSpPr>
        <p:spPr>
          <a:xfrm>
            <a:off x="15209097" y="3072807"/>
            <a:ext cx="0" cy="107776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1" name="Straight Connector 90">
            <a:extLst>
              <a:ext uri="{FF2B5EF4-FFF2-40B4-BE49-F238E27FC236}">
                <a16:creationId xmlns:a16="http://schemas.microsoft.com/office/drawing/2014/main" id="{BACE8436-6F90-4BB5-9BBF-2B5985820F6A}"/>
              </a:ext>
            </a:extLst>
          </p:cNvPr>
          <p:cNvCxnSpPr>
            <a:cxnSpLocks/>
          </p:cNvCxnSpPr>
          <p:nvPr/>
        </p:nvCxnSpPr>
        <p:spPr>
          <a:xfrm>
            <a:off x="17595850" y="3063303"/>
            <a:ext cx="0" cy="108727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Connector 92">
            <a:extLst>
              <a:ext uri="{FF2B5EF4-FFF2-40B4-BE49-F238E27FC236}">
                <a16:creationId xmlns:a16="http://schemas.microsoft.com/office/drawing/2014/main" id="{079DDB02-B101-490D-A5FE-2B4744B3DCDC}"/>
              </a:ext>
            </a:extLst>
          </p:cNvPr>
          <p:cNvCxnSpPr>
            <a:cxnSpLocks/>
          </p:cNvCxnSpPr>
          <p:nvPr/>
        </p:nvCxnSpPr>
        <p:spPr>
          <a:xfrm>
            <a:off x="10688966" y="2440202"/>
            <a:ext cx="9040484" cy="38404"/>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9094900D-259C-4531-88CF-9E11A3BE8D9E}"/>
              </a:ext>
            </a:extLst>
          </p:cNvPr>
          <p:cNvCxnSpPr>
            <a:cxnSpLocks/>
          </p:cNvCxnSpPr>
          <p:nvPr/>
        </p:nvCxnSpPr>
        <p:spPr>
          <a:xfrm>
            <a:off x="12931803" y="6044754"/>
            <a:ext cx="0" cy="85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a:extLst>
              <a:ext uri="{FF2B5EF4-FFF2-40B4-BE49-F238E27FC236}">
                <a16:creationId xmlns:a16="http://schemas.microsoft.com/office/drawing/2014/main" id="{E05297DA-B687-468E-BDBF-0233FB4240BA}"/>
              </a:ext>
            </a:extLst>
          </p:cNvPr>
          <p:cNvCxnSpPr>
            <a:cxnSpLocks/>
          </p:cNvCxnSpPr>
          <p:nvPr/>
        </p:nvCxnSpPr>
        <p:spPr>
          <a:xfrm>
            <a:off x="15209097" y="6036490"/>
            <a:ext cx="0" cy="85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Straight Connector 95">
            <a:extLst>
              <a:ext uri="{FF2B5EF4-FFF2-40B4-BE49-F238E27FC236}">
                <a16:creationId xmlns:a16="http://schemas.microsoft.com/office/drawing/2014/main" id="{646D9657-A393-4C5D-99A1-59D43C1491E9}"/>
              </a:ext>
            </a:extLst>
          </p:cNvPr>
          <p:cNvCxnSpPr>
            <a:cxnSpLocks/>
          </p:cNvCxnSpPr>
          <p:nvPr/>
        </p:nvCxnSpPr>
        <p:spPr>
          <a:xfrm>
            <a:off x="17595850" y="6019158"/>
            <a:ext cx="0" cy="85950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7" name="Straight Connector 96">
            <a:extLst>
              <a:ext uri="{FF2B5EF4-FFF2-40B4-BE49-F238E27FC236}">
                <a16:creationId xmlns:a16="http://schemas.microsoft.com/office/drawing/2014/main" id="{168C0B54-E897-4A33-AF73-4A2B8C0F14EB}"/>
              </a:ext>
            </a:extLst>
          </p:cNvPr>
          <p:cNvCxnSpPr>
            <a:cxnSpLocks/>
          </p:cNvCxnSpPr>
          <p:nvPr/>
        </p:nvCxnSpPr>
        <p:spPr>
          <a:xfrm>
            <a:off x="10675313" y="5422468"/>
            <a:ext cx="9054137" cy="25668"/>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E52B04-163D-4702-B0BE-DFEBE6F06812}"/>
              </a:ext>
            </a:extLst>
          </p:cNvPr>
          <p:cNvCxnSpPr>
            <a:cxnSpLocks/>
          </p:cNvCxnSpPr>
          <p:nvPr/>
        </p:nvCxnSpPr>
        <p:spPr>
          <a:xfrm flipV="1">
            <a:off x="10688966" y="6004568"/>
            <a:ext cx="9040484" cy="433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a:extLst>
              <a:ext uri="{FF2B5EF4-FFF2-40B4-BE49-F238E27FC236}">
                <a16:creationId xmlns:a16="http://schemas.microsoft.com/office/drawing/2014/main" id="{EABABF66-EFEE-484F-A52E-D2ECE1958662}"/>
              </a:ext>
            </a:extLst>
          </p:cNvPr>
          <p:cNvCxnSpPr>
            <a:cxnSpLocks/>
          </p:cNvCxnSpPr>
          <p:nvPr/>
        </p:nvCxnSpPr>
        <p:spPr>
          <a:xfrm>
            <a:off x="2180661" y="6077234"/>
            <a:ext cx="7649" cy="103746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0" name="Straight Connector 99">
            <a:extLst>
              <a:ext uri="{FF2B5EF4-FFF2-40B4-BE49-F238E27FC236}">
                <a16:creationId xmlns:a16="http://schemas.microsoft.com/office/drawing/2014/main" id="{DAD43FEA-EFBF-4935-B023-486D53F01B9E}"/>
              </a:ext>
            </a:extLst>
          </p:cNvPr>
          <p:cNvCxnSpPr>
            <a:cxnSpLocks/>
          </p:cNvCxnSpPr>
          <p:nvPr/>
        </p:nvCxnSpPr>
        <p:spPr>
          <a:xfrm>
            <a:off x="4055656" y="6053390"/>
            <a:ext cx="0" cy="102681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1" name="Straight Connector 100">
            <a:extLst>
              <a:ext uri="{FF2B5EF4-FFF2-40B4-BE49-F238E27FC236}">
                <a16:creationId xmlns:a16="http://schemas.microsoft.com/office/drawing/2014/main" id="{0B235835-5140-4052-80A8-1CFA1DA77418}"/>
              </a:ext>
            </a:extLst>
          </p:cNvPr>
          <p:cNvCxnSpPr>
            <a:cxnSpLocks/>
          </p:cNvCxnSpPr>
          <p:nvPr/>
        </p:nvCxnSpPr>
        <p:spPr>
          <a:xfrm>
            <a:off x="5877456" y="6053390"/>
            <a:ext cx="0" cy="105303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2" name="object 5">
            <a:extLst>
              <a:ext uri="{FF2B5EF4-FFF2-40B4-BE49-F238E27FC236}">
                <a16:creationId xmlns:a16="http://schemas.microsoft.com/office/drawing/2014/main" id="{AF61BDBE-107A-4BB0-816A-DFBBB1412770}"/>
              </a:ext>
            </a:extLst>
          </p:cNvPr>
          <p:cNvSpPr txBox="1"/>
          <p:nvPr/>
        </p:nvSpPr>
        <p:spPr>
          <a:xfrm>
            <a:off x="7768997" y="3095994"/>
            <a:ext cx="1639835" cy="555280"/>
          </a:xfrm>
          <a:prstGeom prst="rect">
            <a:avLst/>
          </a:prstGeom>
        </p:spPr>
        <p:txBody>
          <a:bodyPr vert="horz" wrap="square" lIns="0" tIns="16510" rIns="0" bIns="0" rtlCol="0">
            <a:spAutoFit/>
          </a:bodyPr>
          <a:lstStyle/>
          <a:p>
            <a:pPr marL="184150" indent="-171450">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indent="-171450">
              <a:buFont typeface="Arial" panose="020B0604020202020204" pitchFamily="34" charset="0"/>
              <a:buChar char="•"/>
            </a:pPr>
            <a:r>
              <a:rPr lang="en-US" altLang="zh-CN" sz="700" spc="25" dirty="0" err="1">
                <a:latin typeface="Times New Roman" panose="02020603050405020304" pitchFamily="18" charset="0"/>
                <a:cs typeface="Times New Roman" panose="02020603050405020304" pitchFamily="18" charset="0"/>
              </a:rPr>
              <a:t>Điện</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nguồn</a:t>
            </a:r>
            <a:r>
              <a:rPr lang="en-US" altLang="zh-CN" sz="700" spc="25" dirty="0">
                <a:latin typeface="Times New Roman" panose="02020603050405020304" pitchFamily="18" charset="0"/>
                <a:cs typeface="Times New Roman" panose="02020603050405020304" pitchFamily="18" charset="0"/>
              </a:rPr>
              <a:t>: DC 12V</a:t>
            </a:r>
          </a:p>
          <a:p>
            <a:pPr marL="184150" indent="-171450">
              <a:buFont typeface="Arial" panose="020B0604020202020204" pitchFamily="34" charset="0"/>
              <a:buChar char="•"/>
            </a:pPr>
            <a:r>
              <a:rPr lang="en-US" altLang="zh-CN" sz="700" spc="25" dirty="0" err="1">
                <a:latin typeface="Times New Roman" panose="02020603050405020304" pitchFamily="18" charset="0"/>
                <a:cs typeface="Times New Roman" panose="02020603050405020304" pitchFamily="18" charset="0"/>
              </a:rPr>
              <a:t>Loại</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cổng</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tiếp</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nối</a:t>
            </a:r>
            <a:r>
              <a:rPr lang="en-US" altLang="zh-CN" sz="700" spc="25" dirty="0">
                <a:latin typeface="Times New Roman" panose="02020603050405020304" pitchFamily="18" charset="0"/>
                <a:cs typeface="Times New Roman" panose="02020603050405020304" pitchFamily="18" charset="0"/>
              </a:rPr>
              <a:t>: RS-232, RS-485</a:t>
            </a:r>
            <a:endParaRPr lang="vi-VN" altLang="zh-CN" sz="700" spc="25" dirty="0">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r>
              <a:rPr lang="vi-VN" altLang="zh-CN" sz="700" spc="25" dirty="0">
                <a:latin typeface="Times New Roman" panose="02020603050405020304" pitchFamily="18" charset="0"/>
                <a:cs typeface="Times New Roman" panose="02020603050405020304" pitchFamily="18" charset="0"/>
              </a:rPr>
              <a:t>Cấp độ chống cháy: UL94 – V2</a:t>
            </a:r>
          </a:p>
          <a:p>
            <a:pPr marL="184150" indent="-171450">
              <a:buFont typeface="Arial" panose="020B0604020202020204" pitchFamily="34" charset="0"/>
              <a:buChar char="•"/>
            </a:pPr>
            <a:r>
              <a:rPr lang="vi-VN" altLang="zh-CN" sz="700" spc="25" dirty="0">
                <a:latin typeface="Times New Roman" panose="02020603050405020304" pitchFamily="18" charset="0"/>
                <a:cs typeface="Times New Roman" panose="02020603050405020304" pitchFamily="18" charset="0"/>
              </a:rPr>
              <a:t>Chất liệu &amp; màu sắc: PC, trắng</a:t>
            </a:r>
            <a:endParaRPr lang="zh-CN" altLang="en-US" sz="700" dirty="0">
              <a:latin typeface="Times New Roman" panose="02020603050405020304" pitchFamily="18" charset="0"/>
              <a:cs typeface="Times New Roman" panose="02020603050405020304" pitchFamily="18" charset="0"/>
            </a:endParaRPr>
          </a:p>
        </p:txBody>
      </p:sp>
      <p:cxnSp>
        <p:nvCxnSpPr>
          <p:cNvPr id="105" name="Straight Connector 104">
            <a:extLst>
              <a:ext uri="{FF2B5EF4-FFF2-40B4-BE49-F238E27FC236}">
                <a16:creationId xmlns:a16="http://schemas.microsoft.com/office/drawing/2014/main" id="{5745CD12-B133-4FB1-8411-28D29ED494C0}"/>
              </a:ext>
            </a:extLst>
          </p:cNvPr>
          <p:cNvCxnSpPr>
            <a:cxnSpLocks/>
          </p:cNvCxnSpPr>
          <p:nvPr/>
        </p:nvCxnSpPr>
        <p:spPr>
          <a:xfrm>
            <a:off x="7639109" y="6053390"/>
            <a:ext cx="0" cy="106130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0" name="TextBox 109">
            <a:extLst>
              <a:ext uri="{FF2B5EF4-FFF2-40B4-BE49-F238E27FC236}">
                <a16:creationId xmlns:a16="http://schemas.microsoft.com/office/drawing/2014/main" id="{89459BDF-A3FB-484E-A80C-9E345A7D79C9}"/>
              </a:ext>
            </a:extLst>
          </p:cNvPr>
          <p:cNvSpPr txBox="1"/>
          <p:nvPr/>
        </p:nvSpPr>
        <p:spPr>
          <a:xfrm>
            <a:off x="7897178" y="204468"/>
            <a:ext cx="18500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112" name="object 5">
            <a:extLst>
              <a:ext uri="{FF2B5EF4-FFF2-40B4-BE49-F238E27FC236}">
                <a16:creationId xmlns:a16="http://schemas.microsoft.com/office/drawing/2014/main" id="{8ECEA017-2F24-4674-92C3-7ED4B80AA7DA}"/>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118" name="TextBox 117">
            <a:extLst>
              <a:ext uri="{FF2B5EF4-FFF2-40B4-BE49-F238E27FC236}">
                <a16:creationId xmlns:a16="http://schemas.microsoft.com/office/drawing/2014/main" id="{B915BBA0-0BB2-4326-90C1-B80FCE38A8C6}"/>
              </a:ext>
            </a:extLst>
          </p:cNvPr>
          <p:cNvSpPr txBox="1"/>
          <p:nvPr/>
        </p:nvSpPr>
        <p:spPr>
          <a:xfrm>
            <a:off x="18272269" y="165371"/>
            <a:ext cx="1561490"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wulian.com.vn</a:t>
            </a:r>
          </a:p>
        </p:txBody>
      </p:sp>
      <p:sp>
        <p:nvSpPr>
          <p:cNvPr id="6" name="object 5">
            <a:extLst>
              <a:ext uri="{FF2B5EF4-FFF2-40B4-BE49-F238E27FC236}">
                <a16:creationId xmlns:a16="http://schemas.microsoft.com/office/drawing/2014/main" id="{8703A60A-8C7D-4350-9FCE-51D5B7542D30}"/>
              </a:ext>
            </a:extLst>
          </p:cNvPr>
          <p:cNvSpPr txBox="1"/>
          <p:nvPr/>
        </p:nvSpPr>
        <p:spPr>
          <a:xfrm>
            <a:off x="5972758" y="6094882"/>
            <a:ext cx="1979217" cy="770724"/>
          </a:xfrm>
          <a:prstGeom prst="rect">
            <a:avLst/>
          </a:prstGeom>
        </p:spPr>
        <p:txBody>
          <a:bodyPr vert="horz" wrap="square" lIns="0" tIns="16510" rIns="0" bIns="0" rtlCol="0">
            <a:spAutoFit/>
          </a:bodyPr>
          <a:lstStyle/>
          <a:p>
            <a:pPr marL="184150" marR="535305" indent="-171450">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marR="535305" indent="-171450">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Điện</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nguồn</a:t>
            </a:r>
            <a:r>
              <a:rPr lang="en-US" sz="700" spc="20" dirty="0">
                <a:latin typeface="Times New Roman" panose="02020603050405020304" pitchFamily="18" charset="0"/>
                <a:cs typeface="Times New Roman" panose="02020603050405020304" pitchFamily="18" charset="0"/>
              </a:rPr>
              <a:t>: 220V AC</a:t>
            </a:r>
          </a:p>
          <a:p>
            <a:pPr marL="184150" indent="-171450">
              <a:buFont typeface="Arial" panose="020B0604020202020204" pitchFamily="34" charset="0"/>
              <a:buChar char="•"/>
            </a:pPr>
            <a:r>
              <a:rPr lang="en-US" altLang="zh-CN" sz="700" spc="15" dirty="0" err="1">
                <a:latin typeface="Times New Roman" panose="02020603050405020304" pitchFamily="18" charset="0"/>
                <a:cs typeface="Times New Roman" panose="02020603050405020304" pitchFamily="18" charset="0"/>
              </a:rPr>
              <a:t>Tổn</a:t>
            </a:r>
            <a:r>
              <a:rPr lang="en-US" altLang="zh-CN" sz="700" spc="15" dirty="0">
                <a:latin typeface="Times New Roman" panose="02020603050405020304" pitchFamily="18" charset="0"/>
                <a:cs typeface="Times New Roman" panose="02020603050405020304" pitchFamily="18" charset="0"/>
              </a:rPr>
              <a:t> </a:t>
            </a:r>
            <a:r>
              <a:rPr lang="en-US" altLang="zh-CN" sz="700" spc="15" dirty="0" err="1">
                <a:latin typeface="Times New Roman" panose="02020603050405020304" pitchFamily="18" charset="0"/>
                <a:cs typeface="Times New Roman" panose="02020603050405020304" pitchFamily="18" charset="0"/>
              </a:rPr>
              <a:t>hao</a:t>
            </a:r>
            <a:r>
              <a:rPr lang="en-US" altLang="zh-CN" sz="700" spc="15" dirty="0">
                <a:latin typeface="Times New Roman" panose="02020603050405020304" pitchFamily="18" charset="0"/>
                <a:cs typeface="Times New Roman" panose="02020603050405020304" pitchFamily="18" charset="0"/>
              </a:rPr>
              <a:t> </a:t>
            </a:r>
            <a:r>
              <a:rPr lang="en-US" altLang="zh-CN" sz="700" spc="15" dirty="0" err="1">
                <a:latin typeface="Times New Roman" panose="02020603050405020304" pitchFamily="18" charset="0"/>
                <a:cs typeface="Times New Roman" panose="02020603050405020304" pitchFamily="18" charset="0"/>
              </a:rPr>
              <a:t>công</a:t>
            </a:r>
            <a:r>
              <a:rPr lang="en-US" altLang="zh-CN" sz="700" spc="15" dirty="0">
                <a:latin typeface="Times New Roman" panose="02020603050405020304" pitchFamily="18" charset="0"/>
                <a:cs typeface="Times New Roman" panose="02020603050405020304" pitchFamily="18" charset="0"/>
              </a:rPr>
              <a:t> </a:t>
            </a:r>
            <a:r>
              <a:rPr lang="en-US" altLang="zh-CN" sz="700" spc="15" dirty="0" err="1">
                <a:latin typeface="Times New Roman" panose="02020603050405020304" pitchFamily="18" charset="0"/>
                <a:cs typeface="Times New Roman" panose="02020603050405020304" pitchFamily="18" charset="0"/>
              </a:rPr>
              <a:t>suất</a:t>
            </a:r>
            <a:r>
              <a:rPr lang="en-US" altLang="zh-CN" sz="700" spc="15" dirty="0">
                <a:latin typeface="Times New Roman" panose="02020603050405020304" pitchFamily="18" charset="0"/>
                <a:cs typeface="Times New Roman" panose="02020603050405020304" pitchFamily="18" charset="0"/>
              </a:rPr>
              <a:t>: </a:t>
            </a:r>
            <a:r>
              <a:rPr lang="vi-VN" sz="700" spc="20" dirty="0">
                <a:latin typeface="Times New Roman" panose="02020603050405020304" pitchFamily="18" charset="0"/>
                <a:cs typeface="Times New Roman" panose="02020603050405020304" pitchFamily="18" charset="0"/>
              </a:rPr>
              <a:t>&lt; 2.5W</a:t>
            </a:r>
            <a:endParaRPr lang="en-US" sz="700" spc="20" dirty="0">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r>
              <a:rPr lang="en-US" altLang="zh-CN" sz="700" spc="20" dirty="0" err="1">
                <a:latin typeface="Times New Roman" panose="02020603050405020304" pitchFamily="18" charset="0"/>
                <a:cs typeface="Times New Roman" panose="02020603050405020304" pitchFamily="18" charset="0"/>
              </a:rPr>
              <a:t>Khoảng</a:t>
            </a:r>
            <a:r>
              <a:rPr lang="en-US" altLang="zh-CN" sz="700" spc="20" dirty="0">
                <a:latin typeface="Times New Roman" panose="02020603050405020304" pitchFamily="18" charset="0"/>
                <a:cs typeface="Times New Roman" panose="02020603050405020304" pitchFamily="18" charset="0"/>
              </a:rPr>
              <a:t> </a:t>
            </a:r>
            <a:r>
              <a:rPr lang="en-US" altLang="zh-CN" sz="700" spc="20" dirty="0" err="1">
                <a:latin typeface="Times New Roman" panose="02020603050405020304" pitchFamily="18" charset="0"/>
                <a:cs typeface="Times New Roman" panose="02020603050405020304" pitchFamily="18" charset="0"/>
              </a:rPr>
              <a:t>cách</a:t>
            </a:r>
            <a:r>
              <a:rPr lang="en-US" altLang="zh-CN" sz="700" spc="20" dirty="0">
                <a:latin typeface="Times New Roman" panose="02020603050405020304" pitchFamily="18" charset="0"/>
                <a:cs typeface="Times New Roman" panose="02020603050405020304" pitchFamily="18" charset="0"/>
              </a:rPr>
              <a:t> </a:t>
            </a:r>
            <a:r>
              <a:rPr lang="en-US" altLang="zh-CN" sz="700" spc="20" dirty="0" err="1">
                <a:latin typeface="Times New Roman" panose="02020603050405020304" pitchFamily="18" charset="0"/>
                <a:cs typeface="Times New Roman" panose="02020603050405020304" pitchFamily="18" charset="0"/>
              </a:rPr>
              <a:t>điều</a:t>
            </a:r>
            <a:r>
              <a:rPr lang="en-US" altLang="zh-CN" sz="700" spc="20" dirty="0">
                <a:latin typeface="Times New Roman" panose="02020603050405020304" pitchFamily="18" charset="0"/>
                <a:cs typeface="Times New Roman" panose="02020603050405020304" pitchFamily="18" charset="0"/>
              </a:rPr>
              <a:t> </a:t>
            </a:r>
            <a:r>
              <a:rPr lang="en-US" altLang="zh-CN" sz="700" spc="20" dirty="0" err="1">
                <a:latin typeface="Times New Roman" panose="02020603050405020304" pitchFamily="18" charset="0"/>
                <a:cs typeface="Times New Roman" panose="02020603050405020304" pitchFamily="18" charset="0"/>
              </a:rPr>
              <a:t>khiển</a:t>
            </a:r>
            <a:r>
              <a:rPr lang="en-US" altLang="zh-CN" sz="700" spc="20" dirty="0">
                <a:latin typeface="Times New Roman" panose="02020603050405020304" pitchFamily="18" charset="0"/>
                <a:cs typeface="Times New Roman" panose="02020603050405020304" pitchFamily="18" charset="0"/>
              </a:rPr>
              <a:t>: 100m</a:t>
            </a:r>
          </a:p>
          <a:p>
            <a:pPr marL="184150" indent="-171450">
              <a:buFont typeface="Arial" panose="020B0604020202020204" pitchFamily="34" charset="0"/>
              <a:buChar char="•"/>
            </a:pPr>
            <a:r>
              <a:rPr lang="en-US" altLang="zh-CN" sz="700" spc="20" dirty="0" err="1">
                <a:latin typeface="Times New Roman" panose="02020603050405020304" pitchFamily="18" charset="0"/>
                <a:cs typeface="Times New Roman" panose="02020603050405020304" pitchFamily="18" charset="0"/>
              </a:rPr>
              <a:t>Kích</a:t>
            </a:r>
            <a:r>
              <a:rPr lang="en-US" altLang="zh-CN" sz="700" spc="2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thước</a:t>
            </a:r>
            <a:r>
              <a:rPr lang="en-US" sz="700" spc="30" dirty="0">
                <a:latin typeface="Times New Roman" panose="02020603050405020304" pitchFamily="18" charset="0"/>
                <a:cs typeface="Times New Roman" panose="02020603050405020304" pitchFamily="18" charset="0"/>
              </a:rPr>
              <a:t>: </a:t>
            </a:r>
            <a:r>
              <a:rPr lang="vi-VN" sz="700" spc="15" dirty="0">
                <a:latin typeface="Times New Roman" panose="02020603050405020304" pitchFamily="18" charset="0"/>
                <a:cs typeface="Times New Roman" panose="02020603050405020304" pitchFamily="18" charset="0"/>
              </a:rPr>
              <a:t>86*86*38mm</a:t>
            </a:r>
            <a:endParaRPr lang="en-US" sz="700" spc="15" dirty="0">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r>
              <a:rPr lang="en-US" altLang="zh-CN" sz="700" spc="15" dirty="0" err="1">
                <a:latin typeface="Times New Roman" panose="02020603050405020304" pitchFamily="18" charset="0"/>
                <a:cs typeface="Times New Roman" panose="02020603050405020304" pitchFamily="18" charset="0"/>
              </a:rPr>
              <a:t>Màu</a:t>
            </a:r>
            <a:r>
              <a:rPr lang="en-US" altLang="zh-CN"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sắc</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trắng</a:t>
            </a:r>
            <a:r>
              <a:rPr lang="en-US" sz="700" spc="15" dirty="0">
                <a:latin typeface="Times New Roman" panose="02020603050405020304" pitchFamily="18" charset="0"/>
                <a:cs typeface="Times New Roman" panose="02020603050405020304" pitchFamily="18" charset="0"/>
              </a:rPr>
              <a:t>/</a:t>
            </a:r>
            <a:r>
              <a:rPr lang="en-US" sz="700" spc="15" dirty="0" err="1">
                <a:latin typeface="Times New Roman" panose="02020603050405020304" pitchFamily="18" charset="0"/>
                <a:cs typeface="Times New Roman" panose="02020603050405020304" pitchFamily="18" charset="0"/>
              </a:rPr>
              <a:t>sâm</a:t>
            </a:r>
            <a:r>
              <a:rPr lang="en-US" sz="700" spc="15" dirty="0">
                <a:latin typeface="Times New Roman" panose="02020603050405020304" pitchFamily="18" charset="0"/>
                <a:cs typeface="Times New Roman" panose="02020603050405020304" pitchFamily="18" charset="0"/>
              </a:rPr>
              <a:t> </a:t>
            </a:r>
            <a:r>
              <a:rPr lang="en-US" sz="700" spc="15" dirty="0" err="1">
                <a:latin typeface="Times New Roman" panose="02020603050405020304" pitchFamily="18" charset="0"/>
                <a:cs typeface="Times New Roman" panose="02020603050405020304" pitchFamily="18" charset="0"/>
              </a:rPr>
              <a:t>panh</a:t>
            </a:r>
            <a:endParaRPr lang="en-US" altLang="zh-CN" sz="700" spc="20" dirty="0">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endParaRPr lang="vi-VN" altLang="zh-CN" sz="700" spc="25" dirty="0">
              <a:latin typeface="Times New Roman" panose="02020603050405020304" pitchFamily="18" charset="0"/>
              <a:cs typeface="Times New Roman" panose="02020603050405020304" pitchFamily="18" charset="0"/>
            </a:endParaRPr>
          </a:p>
        </p:txBody>
      </p:sp>
      <p:sp>
        <p:nvSpPr>
          <p:cNvPr id="4" name="object 5">
            <a:extLst>
              <a:ext uri="{FF2B5EF4-FFF2-40B4-BE49-F238E27FC236}">
                <a16:creationId xmlns:a16="http://schemas.microsoft.com/office/drawing/2014/main" id="{9743D6BE-42F7-46FD-AF50-8B6036CBB956}"/>
              </a:ext>
            </a:extLst>
          </p:cNvPr>
          <p:cNvSpPr txBox="1"/>
          <p:nvPr/>
        </p:nvSpPr>
        <p:spPr>
          <a:xfrm>
            <a:off x="15280692" y="3087462"/>
            <a:ext cx="2249378" cy="1063112"/>
          </a:xfrm>
          <a:prstGeom prst="rect">
            <a:avLst/>
          </a:prstGeom>
        </p:spPr>
        <p:txBody>
          <a:bodyPr vert="horz" wrap="square" lIns="0" tIns="16510" rIns="0" bIns="0" rtlCol="0">
            <a:spAutoFit/>
          </a:bodyPr>
          <a:lstStyle/>
          <a:p>
            <a:pPr marL="184150" indent="-171450">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indent="-171450">
              <a:buFont typeface="Arial" panose="020B0604020202020204" pitchFamily="34" charset="0"/>
              <a:buChar char="•"/>
            </a:pPr>
            <a:r>
              <a:rPr lang="en-US" altLang="zh-CN" sz="700" spc="25" dirty="0" err="1">
                <a:latin typeface="Times New Roman" panose="02020603050405020304" pitchFamily="18" charset="0"/>
                <a:cs typeface="Times New Roman" panose="02020603050405020304" pitchFamily="18" charset="0"/>
              </a:rPr>
              <a:t>Màn</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hình</a:t>
            </a:r>
            <a:r>
              <a:rPr lang="en-US" altLang="zh-CN" sz="700" spc="25" dirty="0">
                <a:latin typeface="Times New Roman" panose="02020603050405020304" pitchFamily="18" charset="0"/>
                <a:cs typeface="Times New Roman" panose="02020603050405020304" pitchFamily="18" charset="0"/>
              </a:rPr>
              <a:t> IPS </a:t>
            </a:r>
            <a:r>
              <a:rPr lang="en-US" altLang="zh-CN" sz="700" spc="25" dirty="0" err="1">
                <a:latin typeface="Times New Roman" panose="02020603050405020304" pitchFamily="18" charset="0"/>
                <a:cs typeface="Times New Roman" panose="02020603050405020304" pitchFamily="18" charset="0"/>
              </a:rPr>
              <a:t>độ</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phân</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giải</a:t>
            </a:r>
            <a:r>
              <a:rPr lang="en-US" altLang="zh-CN" sz="700" spc="25" dirty="0">
                <a:latin typeface="Times New Roman" panose="02020603050405020304" pitchFamily="18" charset="0"/>
                <a:cs typeface="Times New Roman" panose="02020603050405020304" pitchFamily="18" charset="0"/>
              </a:rPr>
              <a:t> </a:t>
            </a:r>
            <a:r>
              <a:rPr lang="en-US" sz="700" spc="30" dirty="0">
                <a:latin typeface="Times New Roman" panose="02020603050405020304" pitchFamily="18" charset="0"/>
                <a:cs typeface="Times New Roman" panose="02020603050405020304" pitchFamily="18" charset="0"/>
              </a:rPr>
              <a:t>1920*R.G.B*1080</a:t>
            </a:r>
          </a:p>
          <a:p>
            <a:pPr marL="184150" indent="-171450">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DC 12V (</a:t>
            </a:r>
            <a:r>
              <a:rPr lang="en-US" sz="700" spc="30" dirty="0" err="1">
                <a:latin typeface="Times New Roman" panose="02020603050405020304" pitchFamily="18" charset="0"/>
                <a:cs typeface="Times New Roman" panose="02020603050405020304" pitchFamily="18" charset="0"/>
              </a:rPr>
              <a:t>gương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tròn</a:t>
            </a:r>
            <a:r>
              <a:rPr lang="en-US" sz="700" spc="30" dirty="0">
                <a:latin typeface="Times New Roman" panose="02020603050405020304" pitchFamily="18" charset="0"/>
                <a:cs typeface="Times New Roman" panose="02020603050405020304" pitchFamily="18" charset="0"/>
              </a:rPr>
              <a:t>), 220V AC (</a:t>
            </a:r>
            <a:r>
              <a:rPr lang="en-US" sz="700" spc="30" dirty="0" err="1">
                <a:latin typeface="Times New Roman" panose="02020603050405020304" pitchFamily="18" charset="0"/>
                <a:cs typeface="Times New Roman" panose="02020603050405020304" pitchFamily="18" charset="0"/>
              </a:rPr>
              <a:t>gương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chữ</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nhật</a:t>
            </a:r>
            <a:r>
              <a:rPr lang="en-US" sz="700" spc="30" dirty="0">
                <a:latin typeface="Times New Roman" panose="02020603050405020304" pitchFamily="18" charset="0"/>
                <a:cs typeface="Times New Roman" panose="02020603050405020304" pitchFamily="18" charset="0"/>
              </a:rPr>
              <a:t>)</a:t>
            </a:r>
          </a:p>
          <a:p>
            <a:pPr marL="184150" indent="-171450">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Hệ</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điều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hành</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tích</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hợp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nhiều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năng</a:t>
            </a:r>
            <a:endParaRPr lang="en-US" sz="700" spc="30" dirty="0">
              <a:latin typeface="Times New Roman" panose="02020603050405020304" pitchFamily="18" charset="0"/>
              <a:cs typeface="Times New Roman" panose="02020603050405020304" pitchFamily="18" charset="0"/>
            </a:endParaRPr>
          </a:p>
          <a:p>
            <a:pPr marL="184150" indent="-171450" algn="just">
              <a:spcBef>
                <a:spcPts val="57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Hiển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thị</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nhiệt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ẩm</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sáng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chất</a:t>
            </a:r>
            <a:r>
              <a:rPr lang="en-US" sz="700" spc="30" dirty="0">
                <a:latin typeface="Times New Roman" panose="02020603050405020304" pitchFamily="18" charset="0"/>
                <a:cs typeface="Times New Roman" panose="02020603050405020304" pitchFamily="18" charset="0"/>
              </a:rPr>
              <a:t> l</a:t>
            </a:r>
            <a:r>
              <a:rPr lang="vi-VN" sz="700" spc="30" dirty="0">
                <a:latin typeface="Times New Roman" panose="02020603050405020304" pitchFamily="18" charset="0"/>
                <a:cs typeface="Times New Roman" panose="02020603050405020304" pitchFamily="18" charset="0"/>
              </a:rPr>
              <a:t>ư</a:t>
            </a:r>
            <a:r>
              <a:rPr lang="en-US" sz="700" spc="30" dirty="0" err="1">
                <a:latin typeface="Times New Roman" panose="02020603050405020304" pitchFamily="18" charset="0"/>
                <a:cs typeface="Times New Roman" panose="02020603050405020304" pitchFamily="18" charset="0"/>
              </a:rPr>
              <a:t>ợng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không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khí</a:t>
            </a:r>
            <a:endParaRPr lang="en-US" sz="700" spc="30" dirty="0">
              <a:latin typeface="Times New Roman" panose="02020603050405020304" pitchFamily="18" charset="0"/>
              <a:cs typeface="Times New Roman" panose="02020603050405020304" pitchFamily="18" charset="0"/>
            </a:endParaRPr>
          </a:p>
          <a:p>
            <a:pPr marL="184150" marR="508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Điều chỉnh ánh sáng và thiết bị sưởi trong nhà tắm </a:t>
            </a:r>
          </a:p>
          <a:p>
            <a:pPr marL="184150" marR="5080" indent="-171450" algn="just">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Thiết lập 1 bộ nhớ theo dõi tình hình sức khỏe </a:t>
            </a:r>
          </a:p>
        </p:txBody>
      </p:sp>
      <p:sp>
        <p:nvSpPr>
          <p:cNvPr id="8" name="object 5">
            <a:extLst>
              <a:ext uri="{FF2B5EF4-FFF2-40B4-BE49-F238E27FC236}">
                <a16:creationId xmlns:a16="http://schemas.microsoft.com/office/drawing/2014/main" id="{DD1335E5-FEE5-47F4-8D34-0ABE53C476CA}"/>
              </a:ext>
            </a:extLst>
          </p:cNvPr>
          <p:cNvSpPr txBox="1"/>
          <p:nvPr/>
        </p:nvSpPr>
        <p:spPr>
          <a:xfrm>
            <a:off x="10789688" y="3109057"/>
            <a:ext cx="2249378" cy="770724"/>
          </a:xfrm>
          <a:prstGeom prst="rect">
            <a:avLst/>
          </a:prstGeom>
        </p:spPr>
        <p:txBody>
          <a:bodyPr vert="horz" wrap="square" lIns="0" tIns="16510" rIns="0" bIns="0" rtlCol="0">
            <a:spAutoFit/>
          </a:bodyPr>
          <a:lstStyle/>
          <a:p>
            <a:pPr marL="184150" indent="-171450">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indent="-171450">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Điện</a:t>
            </a:r>
            <a:r>
              <a:rPr lang="en-US" sz="700" spc="25"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nguồn: 220V AC</a:t>
            </a:r>
            <a:endParaRPr lang="en-US" sz="700" spc="30" dirty="0">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chính</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xác</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đo</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nhiệt</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độ</a:t>
            </a:r>
            <a:r>
              <a:rPr lang="en-US" altLang="zh-CN" sz="700" spc="30" dirty="0">
                <a:latin typeface="Times New Roman" panose="02020603050405020304" pitchFamily="18" charset="0"/>
                <a:cs typeface="Times New Roman" panose="02020603050405020304" pitchFamily="18" charset="0"/>
              </a:rPr>
              <a:t>:</a:t>
            </a:r>
            <a:r>
              <a:rPr lang="zh-CN" altLang="en-US" sz="700" spc="30" dirty="0">
                <a:latin typeface="Times New Roman" panose="02020603050405020304" pitchFamily="18" charset="0"/>
                <a:cs typeface="Times New Roman" panose="02020603050405020304" pitchFamily="18" charset="0"/>
              </a:rPr>
              <a:t>（</a:t>
            </a:r>
            <a:r>
              <a:rPr lang="en-US" altLang="zh-CN" sz="700" spc="30" dirty="0">
                <a:latin typeface="Times New Roman" panose="02020603050405020304" pitchFamily="18" charset="0"/>
                <a:cs typeface="Times New Roman" panose="02020603050405020304" pitchFamily="18" charset="0"/>
              </a:rPr>
              <a:t>-10℃~0℃</a:t>
            </a:r>
            <a:r>
              <a:rPr lang="zh-CN" altLang="en-US" sz="700" spc="30" dirty="0">
                <a:latin typeface="Times New Roman" panose="02020603050405020304" pitchFamily="18" charset="0"/>
                <a:cs typeface="Times New Roman" panose="02020603050405020304" pitchFamily="18" charset="0"/>
              </a:rPr>
              <a:t> </a:t>
            </a:r>
            <a:r>
              <a:rPr lang="en-US" altLang="zh-CN" sz="700" spc="30" dirty="0">
                <a:latin typeface="Times New Roman" panose="02020603050405020304" pitchFamily="18" charset="0"/>
                <a:cs typeface="Times New Roman" panose="02020603050405020304" pitchFamily="18" charset="0"/>
              </a:rPr>
              <a:t>/±1℃</a:t>
            </a:r>
            <a:r>
              <a:rPr lang="zh-CN" altLang="en-US" sz="700" spc="30" dirty="0">
                <a:latin typeface="Times New Roman" panose="02020603050405020304" pitchFamily="18" charset="0"/>
                <a:cs typeface="Times New Roman" panose="02020603050405020304" pitchFamily="18" charset="0"/>
              </a:rPr>
              <a:t>）（</a:t>
            </a:r>
            <a:r>
              <a:rPr lang="en-US" altLang="zh-CN" sz="700" spc="30" dirty="0">
                <a:latin typeface="Times New Roman" panose="02020603050405020304" pitchFamily="18" charset="0"/>
                <a:cs typeface="Times New Roman" panose="02020603050405020304" pitchFamily="18" charset="0"/>
              </a:rPr>
              <a:t>0℃~+60℃ /±0.5℃</a:t>
            </a:r>
            <a:r>
              <a:rPr lang="zh-CN" altLang="en-US" sz="700" spc="30" dirty="0">
                <a:latin typeface="Times New Roman" panose="02020603050405020304" pitchFamily="18" charset="0"/>
                <a:cs typeface="Times New Roman" panose="02020603050405020304" pitchFamily="18" charset="0"/>
              </a:rPr>
              <a:t>）（</a:t>
            </a:r>
            <a:r>
              <a:rPr lang="en-US" altLang="zh-CN" sz="700" spc="30" dirty="0">
                <a:latin typeface="Times New Roman" panose="02020603050405020304" pitchFamily="18" charset="0"/>
                <a:cs typeface="Times New Roman" panose="02020603050405020304" pitchFamily="18" charset="0"/>
              </a:rPr>
              <a:t>60℃~70℃</a:t>
            </a:r>
            <a:r>
              <a:rPr lang="zh-CN" altLang="en-US" sz="700" spc="30" dirty="0">
                <a:latin typeface="Times New Roman" panose="02020603050405020304" pitchFamily="18" charset="0"/>
                <a:cs typeface="Times New Roman" panose="02020603050405020304" pitchFamily="18" charset="0"/>
              </a:rPr>
              <a:t> </a:t>
            </a:r>
            <a:r>
              <a:rPr lang="en-US" altLang="zh-CN" sz="700" spc="30" dirty="0">
                <a:latin typeface="Times New Roman" panose="02020603050405020304" pitchFamily="18" charset="0"/>
                <a:cs typeface="Times New Roman" panose="02020603050405020304" pitchFamily="18" charset="0"/>
              </a:rPr>
              <a:t>/±1℃)</a:t>
            </a:r>
          </a:p>
          <a:p>
            <a:pPr marL="184150" indent="-171450">
              <a:buFont typeface="Arial" panose="020B0604020202020204" pitchFamily="34" charset="0"/>
              <a:buChar char="•"/>
            </a:pPr>
            <a:r>
              <a:rPr lang="en-US" altLang="zh-CN" sz="700" spc="30" dirty="0" err="1">
                <a:latin typeface="Times New Roman" panose="02020603050405020304" pitchFamily="18" charset="0"/>
                <a:cs typeface="Times New Roman" panose="02020603050405020304" pitchFamily="18" charset="0"/>
              </a:rPr>
              <a:t>Độ</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chính</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xác</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đo</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độ</a:t>
            </a:r>
            <a:r>
              <a:rPr lang="en-US" altLang="zh-CN" sz="700" spc="30" dirty="0">
                <a:latin typeface="Times New Roman" panose="02020603050405020304" pitchFamily="18" charset="0"/>
                <a:cs typeface="Times New Roman" panose="02020603050405020304" pitchFamily="18" charset="0"/>
              </a:rPr>
              <a:t> </a:t>
            </a:r>
            <a:r>
              <a:rPr lang="en-US" altLang="zh-CN" sz="700" spc="30" dirty="0" err="1">
                <a:latin typeface="Times New Roman" panose="02020603050405020304" pitchFamily="18" charset="0"/>
                <a:cs typeface="Times New Roman" panose="02020603050405020304" pitchFamily="18" charset="0"/>
              </a:rPr>
              <a:t>ẩm</a:t>
            </a:r>
            <a:r>
              <a:rPr lang="zh-CN" altLang="en-US" sz="700" spc="30" dirty="0">
                <a:latin typeface="Times New Roman" panose="02020603050405020304" pitchFamily="18" charset="0"/>
                <a:cs typeface="Times New Roman" panose="02020603050405020304" pitchFamily="18" charset="0"/>
              </a:rPr>
              <a:t>：</a:t>
            </a:r>
            <a:r>
              <a:rPr lang="en-US" altLang="zh-CN" sz="700" spc="30" dirty="0">
                <a:latin typeface="Times New Roman" panose="02020603050405020304" pitchFamily="18" charset="0"/>
                <a:cs typeface="Times New Roman" panose="02020603050405020304" pitchFamily="18" charset="0"/>
              </a:rPr>
              <a:t>5%~95%RH/±4.5</a:t>
            </a:r>
          </a:p>
          <a:p>
            <a:pPr marL="184150" indent="-171450">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Chất</a:t>
            </a:r>
            <a:r>
              <a:rPr lang="en-US" sz="700" spc="30" dirty="0">
                <a:latin typeface="Times New Roman" panose="02020603050405020304" pitchFamily="18" charset="0"/>
                <a:cs typeface="Times New Roman" panose="02020603050405020304" pitchFamily="18" charset="0"/>
              </a:rPr>
              <a:t> </a:t>
            </a:r>
            <a:r>
              <a:rPr lang="vi-VN" altLang="zh-CN" sz="700" spc="30" dirty="0">
                <a:latin typeface="Times New Roman" panose="02020603050405020304" pitchFamily="18" charset="0"/>
                <a:cs typeface="Times New Roman" panose="02020603050405020304" pitchFamily="18" charset="0"/>
              </a:rPr>
              <a:t>liệu &amp; màu sắc: PC, trắng</a:t>
            </a:r>
            <a:endParaRPr lang="vi-VN" sz="700" spc="30" dirty="0">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endParaRPr lang="vi-VN" sz="700" spc="30" dirty="0">
              <a:latin typeface="Times New Roman" panose="02020603050405020304" pitchFamily="18" charset="0"/>
              <a:cs typeface="Times New Roman" panose="02020603050405020304" pitchFamily="18" charset="0"/>
            </a:endParaRPr>
          </a:p>
        </p:txBody>
      </p:sp>
      <p:sp>
        <p:nvSpPr>
          <p:cNvPr id="10" name="object 5">
            <a:extLst>
              <a:ext uri="{FF2B5EF4-FFF2-40B4-BE49-F238E27FC236}">
                <a16:creationId xmlns:a16="http://schemas.microsoft.com/office/drawing/2014/main" id="{9183350A-AB32-4D26-9A10-9795A042107F}"/>
              </a:ext>
            </a:extLst>
          </p:cNvPr>
          <p:cNvSpPr txBox="1"/>
          <p:nvPr/>
        </p:nvSpPr>
        <p:spPr>
          <a:xfrm>
            <a:off x="17632473" y="3077151"/>
            <a:ext cx="2096978" cy="770724"/>
          </a:xfrm>
          <a:prstGeom prst="rect">
            <a:avLst/>
          </a:prstGeom>
        </p:spPr>
        <p:txBody>
          <a:bodyPr vert="horz" wrap="square" lIns="0" tIns="16510" rIns="0" bIns="0" rtlCol="0">
            <a:spAutoFit/>
          </a:bodyPr>
          <a:lstStyle/>
          <a:p>
            <a:pPr marL="184150" indent="-171450">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Zigbee </a:t>
            </a:r>
          </a:p>
          <a:p>
            <a:pPr marL="184150" indent="-171450">
              <a:buFont typeface="Arial" panose="020B0604020202020204" pitchFamily="34" charset="0"/>
              <a:buChar char="•"/>
            </a:pPr>
            <a:r>
              <a:rPr lang="en-US" sz="700" spc="25" dirty="0" err="1">
                <a:latin typeface="Times New Roman" panose="02020603050405020304" pitchFamily="18" charset="0"/>
                <a:cs typeface="Times New Roman" panose="02020603050405020304" pitchFamily="18" charset="0"/>
              </a:rPr>
              <a:t>Điện</a:t>
            </a:r>
            <a:r>
              <a:rPr lang="en-US" sz="700" spc="25"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nguồn: 220V AC</a:t>
            </a:r>
            <a:endParaRPr lang="en-US" sz="700" spc="30" dirty="0">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Thiết</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kế</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sẵn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có</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năng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điều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khiển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từ</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xa</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chiếu</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sáng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tích</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hợp</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loại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bỏ</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tia</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cực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tím</a:t>
            </a:r>
            <a:endParaRPr lang="en-US" sz="700" spc="30" dirty="0">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Chức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chức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năng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khác</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a:t>
            </a:r>
            <a:r>
              <a:rPr lang="vi-VN" sz="700" spc="30" dirty="0">
                <a:latin typeface="Times New Roman" panose="02020603050405020304" pitchFamily="18" charset="0"/>
                <a:cs typeface="Times New Roman" panose="02020603050405020304" pitchFamily="18" charset="0"/>
              </a:rPr>
              <a:t>ư</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tự</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động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hong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khô</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bằng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gió</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chế</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độ</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hong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khô</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thông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minh</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trang</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trí</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cho</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ngôi</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nhà</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của</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bạn</a:t>
            </a:r>
            <a:r>
              <a:rPr lang="en-US" sz="700" spc="30" dirty="0">
                <a:latin typeface="Times New Roman" panose="02020603050405020304" pitchFamily="18" charset="0"/>
                <a:cs typeface="Times New Roman" panose="02020603050405020304" pitchFamily="18" charset="0"/>
              </a:rPr>
              <a:t>,….</a:t>
            </a:r>
            <a:endParaRPr lang="vi-VN" sz="700" spc="30" dirty="0">
              <a:latin typeface="Times New Roman" panose="02020603050405020304" pitchFamily="18" charset="0"/>
              <a:cs typeface="Times New Roman" panose="02020603050405020304" pitchFamily="18" charset="0"/>
            </a:endParaRPr>
          </a:p>
        </p:txBody>
      </p:sp>
      <p:sp>
        <p:nvSpPr>
          <p:cNvPr id="11" name="object 11">
            <a:extLst>
              <a:ext uri="{FF2B5EF4-FFF2-40B4-BE49-F238E27FC236}">
                <a16:creationId xmlns:a16="http://schemas.microsoft.com/office/drawing/2014/main" id="{037F608F-D678-46FF-8B62-981AD6B3B18C}"/>
              </a:ext>
            </a:extLst>
          </p:cNvPr>
          <p:cNvSpPr txBox="1"/>
          <p:nvPr/>
        </p:nvSpPr>
        <p:spPr>
          <a:xfrm>
            <a:off x="536089" y="3089079"/>
            <a:ext cx="1955524" cy="778418"/>
          </a:xfrm>
          <a:prstGeom prst="rect">
            <a:avLst/>
          </a:prstGeom>
        </p:spPr>
        <p:txBody>
          <a:bodyPr vert="horz" wrap="square" lIns="0" tIns="16510" rIns="0" bIns="0" rtlCol="0">
            <a:spAutoFit/>
          </a:bodyPr>
          <a:lstStyle/>
          <a:p>
            <a:pPr marL="184150" marR="493395" indent="-171450" algn="just">
              <a:spcBef>
                <a:spcPts val="65"/>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 RS485</a:t>
            </a:r>
            <a:endParaRPr lang="en-US" sz="700" spc="30" dirty="0">
              <a:latin typeface="Times New Roman" panose="02020603050405020304" pitchFamily="18" charset="0"/>
              <a:cs typeface="Times New Roman" panose="02020603050405020304" pitchFamily="18" charset="0"/>
            </a:endParaRPr>
          </a:p>
          <a:p>
            <a:pPr marL="184150" marR="493395" indent="-171450" algn="just">
              <a:spcBef>
                <a:spcPts val="65"/>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nguồn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không</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cần cung cấp thêm nguồn điện ngoài </a:t>
            </a:r>
            <a:endParaRPr lang="en-US" sz="700" spc="30" dirty="0">
              <a:latin typeface="Times New Roman" panose="02020603050405020304" pitchFamily="18" charset="0"/>
              <a:cs typeface="Times New Roman" panose="02020603050405020304" pitchFamily="18" charset="0"/>
            </a:endParaRPr>
          </a:p>
          <a:p>
            <a:pPr marL="184150" marR="493395" indent="-171450" algn="just">
              <a:spcBef>
                <a:spcPts val="65"/>
              </a:spcBef>
              <a:buFont typeface="Arial" panose="020B0604020202020204" pitchFamily="34" charset="0"/>
              <a:buChar char="•"/>
            </a:pPr>
            <a:r>
              <a:rPr lang="vi-VN" sz="700" spc="30" dirty="0">
                <a:highlight>
                  <a:srgbClr val="FFFFFF"/>
                </a:highlight>
                <a:latin typeface="Times New Roman" panose="02020603050405020304" pitchFamily="18" charset="0"/>
                <a:cs typeface="Times New Roman" panose="02020603050405020304" pitchFamily="18" charset="0"/>
              </a:rPr>
              <a:t>Số lượng tối đa: </a:t>
            </a:r>
            <a:r>
              <a:rPr lang="en-US" sz="700" spc="30" dirty="0">
                <a:highlight>
                  <a:srgbClr val="FFFFFF"/>
                </a:highlight>
                <a:latin typeface="Times New Roman" panose="02020603050405020304" pitchFamily="18" charset="0"/>
                <a:cs typeface="Times New Roman" panose="02020603050405020304" pitchFamily="18" charset="0"/>
              </a:rPr>
              <a:t>1</a:t>
            </a:r>
            <a:r>
              <a:rPr lang="vi-VN" sz="700" spc="30" dirty="0">
                <a:highlight>
                  <a:srgbClr val="FFFFFF"/>
                </a:highlight>
                <a:latin typeface="Times New Roman" panose="02020603050405020304" pitchFamily="18" charset="0"/>
                <a:cs typeface="Times New Roman" panose="02020603050405020304" pitchFamily="18" charset="0"/>
              </a:rPr>
              <a:t> bộ điều hòa</a:t>
            </a:r>
            <a:endParaRPr lang="en-US" sz="700" spc="30" dirty="0">
              <a:highlight>
                <a:srgbClr val="FFFFFF"/>
              </a:highlight>
              <a:latin typeface="Times New Roman" panose="02020603050405020304" pitchFamily="18" charset="0"/>
              <a:cs typeface="Times New Roman" panose="02020603050405020304" pitchFamily="18" charset="0"/>
            </a:endParaRPr>
          </a:p>
          <a:p>
            <a:pPr marL="184150" marR="493395" indent="-171450" algn="just">
              <a:spcBef>
                <a:spcPts val="65"/>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Chất liệu &amp; màu sắc: PC, trắng</a:t>
            </a:r>
          </a:p>
          <a:p>
            <a:pPr marL="184150" indent="-171450">
              <a:spcBef>
                <a:spcPts val="635"/>
              </a:spcBef>
              <a:buFont typeface="Arial" panose="020B0604020202020204" pitchFamily="34" charset="0"/>
              <a:buChar char="•"/>
            </a:pPr>
            <a:endParaRPr lang="vi-VN" sz="700" spc="20" dirty="0">
              <a:latin typeface="Times New Roman" panose="02020603050405020304" pitchFamily="18" charset="0"/>
              <a:cs typeface="Times New Roman" panose="02020603050405020304" pitchFamily="18" charset="0"/>
            </a:endParaRPr>
          </a:p>
        </p:txBody>
      </p:sp>
      <p:sp>
        <p:nvSpPr>
          <p:cNvPr id="13" name="object 5">
            <a:extLst>
              <a:ext uri="{FF2B5EF4-FFF2-40B4-BE49-F238E27FC236}">
                <a16:creationId xmlns:a16="http://schemas.microsoft.com/office/drawing/2014/main" id="{5E3DCF8B-7D80-460D-B719-210C8FF72B6F}"/>
              </a:ext>
            </a:extLst>
          </p:cNvPr>
          <p:cNvSpPr txBox="1"/>
          <p:nvPr/>
        </p:nvSpPr>
        <p:spPr>
          <a:xfrm>
            <a:off x="7695232" y="6077234"/>
            <a:ext cx="1763433" cy="1037463"/>
          </a:xfrm>
          <a:prstGeom prst="rect">
            <a:avLst/>
          </a:prstGeom>
        </p:spPr>
        <p:txBody>
          <a:bodyPr vert="horz" wrap="square" lIns="0" tIns="16510" rIns="0" bIns="0" rtlCol="0">
            <a:spAutoFit/>
          </a:bodyPr>
          <a:lstStyle/>
          <a:p>
            <a:pPr marL="184150" marR="5080" indent="-171450">
              <a:spcBef>
                <a:spcPts val="160"/>
              </a:spcBef>
              <a:buFont typeface="Arial" panose="020B0604020202020204" pitchFamily="34" charset="0"/>
              <a:buChar char="•"/>
            </a:pPr>
            <a:r>
              <a:rPr lang="vi-VN" sz="700" spc="30" dirty="0">
                <a:latin typeface="Times New Roman" panose="02020603050405020304" pitchFamily="18" charset="0"/>
                <a:cs typeface="Times New Roman" panose="02020603050405020304" pitchFamily="18" charset="0"/>
              </a:rPr>
              <a:t>Giao thức truyền thông:</a:t>
            </a:r>
            <a:r>
              <a:rPr lang="en-US" sz="700" spc="30" dirty="0">
                <a:latin typeface="Times New Roman" panose="02020603050405020304" pitchFamily="18" charset="0"/>
                <a:cs typeface="Times New Roman" panose="02020603050405020304" pitchFamily="18" charset="0"/>
              </a:rPr>
              <a:t> </a:t>
            </a:r>
            <a:r>
              <a:rPr lang="vi-VN" sz="700" spc="30" dirty="0">
                <a:latin typeface="Times New Roman" panose="02020603050405020304" pitchFamily="18" charset="0"/>
                <a:cs typeface="Times New Roman" panose="02020603050405020304" pitchFamily="18" charset="0"/>
              </a:rPr>
              <a:t>Zigbee </a:t>
            </a:r>
          </a:p>
          <a:p>
            <a:pPr marL="184150" marR="5080" indent="-171450">
              <a:spcBef>
                <a:spcPts val="160"/>
              </a:spcBef>
              <a:buFont typeface="Arial" panose="020B0604020202020204" pitchFamily="34" charset="0"/>
              <a:buChar char="•"/>
            </a:pPr>
            <a:r>
              <a:rPr lang="en-US" sz="700" spc="30" dirty="0" err="1">
                <a:latin typeface="Times New Roman" panose="02020603050405020304" pitchFamily="18" charset="0"/>
                <a:cs typeface="Times New Roman" panose="02020603050405020304" pitchFamily="18" charset="0"/>
              </a:rPr>
              <a:t>Điện</a:t>
            </a:r>
            <a:r>
              <a:rPr lang="en-US" sz="700" spc="30" dirty="0">
                <a:latin typeface="Times New Roman" panose="02020603050405020304" pitchFamily="18" charset="0"/>
                <a:cs typeface="Times New Roman" panose="02020603050405020304" pitchFamily="18" charset="0"/>
              </a:rPr>
              <a:t> </a:t>
            </a:r>
            <a:r>
              <a:rPr lang="en-US" sz="700" spc="30" dirty="0" err="1">
                <a:latin typeface="Times New Roman" panose="02020603050405020304" pitchFamily="18" charset="0"/>
                <a:cs typeface="Times New Roman" panose="02020603050405020304" pitchFamily="18" charset="0"/>
              </a:rPr>
              <a:t>nguồn</a:t>
            </a:r>
            <a:r>
              <a:rPr lang="en-US" sz="700" spc="20" dirty="0">
                <a:latin typeface="Times New Roman" panose="02020603050405020304" pitchFamily="18" charset="0"/>
                <a:cs typeface="Times New Roman" panose="02020603050405020304" pitchFamily="18" charset="0"/>
              </a:rPr>
              <a:t>: 5V DC</a:t>
            </a:r>
          </a:p>
          <a:p>
            <a:pPr marL="184150" marR="5080" indent="-171450">
              <a:spcBef>
                <a:spcPts val="160"/>
              </a:spcBef>
              <a:buFont typeface="Arial" panose="020B0604020202020204" pitchFamily="34" charset="0"/>
              <a:buChar char="•"/>
            </a:pPr>
            <a:r>
              <a:rPr lang="en-US" altLang="zh-CN" sz="700" spc="20" dirty="0" err="1">
                <a:highlight>
                  <a:srgbClr val="FFFFFF"/>
                </a:highlight>
                <a:latin typeface="Times New Roman" panose="02020603050405020304" pitchFamily="18" charset="0"/>
                <a:cs typeface="Times New Roman" panose="02020603050405020304" pitchFamily="18" charset="0"/>
              </a:rPr>
              <a:t>Khoảng</a:t>
            </a:r>
            <a:r>
              <a:rPr lang="en-US" altLang="zh-CN" sz="700" spc="20" dirty="0">
                <a:highlight>
                  <a:srgbClr val="FFFFFF"/>
                </a:highlight>
                <a:latin typeface="Times New Roman" panose="02020603050405020304" pitchFamily="18" charset="0"/>
                <a:cs typeface="Times New Roman" panose="02020603050405020304" pitchFamily="18" charset="0"/>
              </a:rPr>
              <a:t> </a:t>
            </a:r>
            <a:r>
              <a:rPr lang="en-US" altLang="zh-CN" sz="700" spc="20" dirty="0" err="1">
                <a:highlight>
                  <a:srgbClr val="FFFFFF"/>
                </a:highlight>
                <a:latin typeface="Times New Roman" panose="02020603050405020304" pitchFamily="18" charset="0"/>
                <a:cs typeface="Times New Roman" panose="02020603050405020304" pitchFamily="18" charset="0"/>
              </a:rPr>
              <a:t>cách</a:t>
            </a:r>
            <a:r>
              <a:rPr lang="en-US" altLang="zh-CN" sz="700" spc="20" dirty="0">
                <a:highlight>
                  <a:srgbClr val="FFFFFF"/>
                </a:highlight>
                <a:latin typeface="Times New Roman" panose="02020603050405020304" pitchFamily="18" charset="0"/>
                <a:cs typeface="Times New Roman" panose="02020603050405020304" pitchFamily="18" charset="0"/>
              </a:rPr>
              <a:t> </a:t>
            </a:r>
            <a:r>
              <a:rPr lang="en-US" altLang="zh-CN" sz="700" spc="20" dirty="0" err="1">
                <a:highlight>
                  <a:srgbClr val="FFFFFF"/>
                </a:highlight>
                <a:latin typeface="Times New Roman" panose="02020603050405020304" pitchFamily="18" charset="0"/>
                <a:cs typeface="Times New Roman" panose="02020603050405020304" pitchFamily="18" charset="0"/>
              </a:rPr>
              <a:t>điều</a:t>
            </a:r>
            <a:r>
              <a:rPr lang="en-US" altLang="zh-CN" sz="700" spc="20" dirty="0">
                <a:highlight>
                  <a:srgbClr val="FFFFFF"/>
                </a:highlight>
                <a:latin typeface="Times New Roman" panose="02020603050405020304" pitchFamily="18" charset="0"/>
                <a:cs typeface="Times New Roman" panose="02020603050405020304" pitchFamily="18" charset="0"/>
              </a:rPr>
              <a:t> </a:t>
            </a:r>
            <a:r>
              <a:rPr lang="en-US" altLang="zh-CN" sz="700" spc="20" dirty="0" err="1">
                <a:highlight>
                  <a:srgbClr val="FFFFFF"/>
                </a:highlight>
                <a:latin typeface="Times New Roman" panose="02020603050405020304" pitchFamily="18" charset="0"/>
                <a:cs typeface="Times New Roman" panose="02020603050405020304" pitchFamily="18" charset="0"/>
              </a:rPr>
              <a:t>khiển</a:t>
            </a:r>
            <a:r>
              <a:rPr lang="en-US" altLang="zh-CN" sz="700" spc="20" dirty="0">
                <a:highlight>
                  <a:srgbClr val="FFFFFF"/>
                </a:highlight>
                <a:latin typeface="Times New Roman" panose="02020603050405020304" pitchFamily="18" charset="0"/>
                <a:cs typeface="Times New Roman" panose="02020603050405020304" pitchFamily="18" charset="0"/>
              </a:rPr>
              <a:t>: 100m</a:t>
            </a:r>
            <a:endParaRPr lang="en-US" sz="700" spc="20" dirty="0">
              <a:highlight>
                <a:srgbClr val="FFFFFF"/>
              </a:highlight>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r>
              <a:rPr lang="en-US" sz="700" spc="15" dirty="0" err="1">
                <a:latin typeface="Times New Roman" panose="02020603050405020304" pitchFamily="18" charset="0"/>
                <a:cs typeface="Times New Roman" panose="02020603050405020304" pitchFamily="18" charset="0"/>
              </a:rPr>
              <a:t>Độ</a:t>
            </a:r>
            <a:r>
              <a:rPr lang="en-US" sz="700" spc="1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chính</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xác</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đo</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nhiệt</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độ</a:t>
            </a:r>
            <a:r>
              <a:rPr lang="en-US" altLang="zh-CN" sz="700" spc="25" dirty="0">
                <a:latin typeface="Times New Roman" panose="02020603050405020304" pitchFamily="18" charset="0"/>
                <a:cs typeface="Times New Roman" panose="02020603050405020304" pitchFamily="18" charset="0"/>
              </a:rPr>
              <a:t>: (-10℃~0℃</a:t>
            </a:r>
            <a:r>
              <a:rPr lang="zh-CN" altLang="en-US" sz="700" spc="5" dirty="0">
                <a:latin typeface="Times New Roman" panose="02020603050405020304" pitchFamily="18" charset="0"/>
                <a:cs typeface="Times New Roman" panose="02020603050405020304" pitchFamily="18" charset="0"/>
              </a:rPr>
              <a:t> </a:t>
            </a:r>
            <a:r>
              <a:rPr lang="en-US" altLang="zh-CN" sz="700" spc="20" dirty="0">
                <a:latin typeface="Times New Roman" panose="02020603050405020304" pitchFamily="18" charset="0"/>
                <a:cs typeface="Times New Roman" panose="02020603050405020304" pitchFamily="18" charset="0"/>
              </a:rPr>
              <a:t>/±1℃)</a:t>
            </a:r>
            <a:r>
              <a:rPr lang="zh-CN" altLang="en-US" sz="700" spc="20" dirty="0">
                <a:latin typeface="Times New Roman" panose="02020603050405020304" pitchFamily="18" charset="0"/>
                <a:cs typeface="Times New Roman" panose="02020603050405020304" pitchFamily="18" charset="0"/>
              </a:rPr>
              <a:t>（</a:t>
            </a:r>
            <a:r>
              <a:rPr lang="en-US" altLang="zh-CN" sz="700" spc="20" dirty="0">
                <a:latin typeface="Times New Roman" panose="02020603050405020304" pitchFamily="18" charset="0"/>
                <a:cs typeface="Times New Roman" panose="02020603050405020304" pitchFamily="18" charset="0"/>
              </a:rPr>
              <a:t>0℃~+60℃   /±0.5℃)</a:t>
            </a:r>
            <a:r>
              <a:rPr lang="zh-CN" altLang="en-US" sz="700" spc="20" dirty="0">
                <a:latin typeface="Times New Roman" panose="02020603050405020304" pitchFamily="18" charset="0"/>
                <a:cs typeface="Times New Roman" panose="02020603050405020304" pitchFamily="18" charset="0"/>
              </a:rPr>
              <a:t>  </a:t>
            </a:r>
            <a:r>
              <a:rPr lang="en-US" altLang="zh-CN" sz="700" spc="20" dirty="0">
                <a:latin typeface="Times New Roman" panose="02020603050405020304" pitchFamily="18" charset="0"/>
                <a:cs typeface="Times New Roman" panose="02020603050405020304" pitchFamily="18" charset="0"/>
              </a:rPr>
              <a:t>(60℃~70℃</a:t>
            </a:r>
            <a:r>
              <a:rPr lang="zh-CN" altLang="en-US" sz="700" dirty="0">
                <a:latin typeface="Times New Roman" panose="02020603050405020304" pitchFamily="18" charset="0"/>
                <a:cs typeface="Times New Roman" panose="02020603050405020304" pitchFamily="18" charset="0"/>
              </a:rPr>
              <a:t> </a:t>
            </a:r>
            <a:r>
              <a:rPr lang="en-US" altLang="zh-CN" sz="700" spc="20" dirty="0">
                <a:latin typeface="Times New Roman" panose="02020603050405020304" pitchFamily="18" charset="0"/>
                <a:cs typeface="Times New Roman" panose="02020603050405020304" pitchFamily="18" charset="0"/>
              </a:rPr>
              <a:t>/±1℃)</a:t>
            </a:r>
            <a:endParaRPr lang="en-US" altLang="zh-CN" sz="700" spc="25" dirty="0">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Độ</a:t>
            </a:r>
            <a:r>
              <a:rPr lang="en-US" sz="700" spc="20"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chính</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xác</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đo</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độ</a:t>
            </a:r>
            <a:r>
              <a:rPr lang="en-US" altLang="zh-CN" sz="700" spc="25" dirty="0">
                <a:latin typeface="Times New Roman" panose="02020603050405020304" pitchFamily="18" charset="0"/>
                <a:cs typeface="Times New Roman" panose="02020603050405020304" pitchFamily="18" charset="0"/>
              </a:rPr>
              <a:t> </a:t>
            </a:r>
            <a:r>
              <a:rPr lang="en-US" altLang="zh-CN" sz="700" spc="25" dirty="0" err="1">
                <a:latin typeface="Times New Roman" panose="02020603050405020304" pitchFamily="18" charset="0"/>
                <a:cs typeface="Times New Roman" panose="02020603050405020304" pitchFamily="18" charset="0"/>
              </a:rPr>
              <a:t>ẩm</a:t>
            </a:r>
            <a:r>
              <a:rPr lang="en-US" altLang="zh-CN" sz="700" spc="25" dirty="0">
                <a:latin typeface="Times New Roman" panose="02020603050405020304" pitchFamily="18" charset="0"/>
                <a:cs typeface="Times New Roman" panose="02020603050405020304" pitchFamily="18" charset="0"/>
              </a:rPr>
              <a:t>: </a:t>
            </a:r>
            <a:r>
              <a:rPr lang="en-US" altLang="zh-CN" sz="700" spc="20" dirty="0">
                <a:latin typeface="Times New Roman" panose="02020603050405020304" pitchFamily="18" charset="0"/>
                <a:cs typeface="Times New Roman" panose="02020603050405020304" pitchFamily="18" charset="0"/>
              </a:rPr>
              <a:t>5%~95%RH/±4.5 </a:t>
            </a:r>
            <a:endParaRPr lang="en-US" altLang="zh-CN" sz="700" spc="25" dirty="0">
              <a:latin typeface="Times New Roman" panose="02020603050405020304" pitchFamily="18" charset="0"/>
              <a:cs typeface="Times New Roman" panose="02020603050405020304" pitchFamily="18" charset="0"/>
            </a:endParaRPr>
          </a:p>
          <a:p>
            <a:pPr marL="184150" indent="-171450">
              <a:buFont typeface="Arial" panose="020B0604020202020204" pitchFamily="34" charset="0"/>
              <a:buChar char="•"/>
            </a:pPr>
            <a:r>
              <a:rPr lang="en-US" sz="700" spc="20" dirty="0" err="1">
                <a:latin typeface="Times New Roman" panose="02020603050405020304" pitchFamily="18" charset="0"/>
                <a:cs typeface="Times New Roman" panose="02020603050405020304" pitchFamily="18" charset="0"/>
              </a:rPr>
              <a:t>Kích</a:t>
            </a:r>
            <a:r>
              <a:rPr lang="en-US" sz="700" spc="20" dirty="0">
                <a:latin typeface="Times New Roman" panose="02020603050405020304" pitchFamily="18" charset="0"/>
                <a:cs typeface="Times New Roman" panose="02020603050405020304" pitchFamily="18" charset="0"/>
              </a:rPr>
              <a:t> </a:t>
            </a:r>
            <a:r>
              <a:rPr lang="en-US" sz="700" spc="20" dirty="0" err="1">
                <a:latin typeface="Times New Roman" panose="02020603050405020304" pitchFamily="18" charset="0"/>
                <a:cs typeface="Times New Roman" panose="02020603050405020304" pitchFamily="18" charset="0"/>
              </a:rPr>
              <a:t>thước</a:t>
            </a:r>
            <a:r>
              <a:rPr lang="en-US" sz="700" spc="20" dirty="0">
                <a:latin typeface="Times New Roman" panose="02020603050405020304" pitchFamily="18" charset="0"/>
                <a:cs typeface="Times New Roman" panose="02020603050405020304" pitchFamily="18" charset="0"/>
              </a:rPr>
              <a:t>: </a:t>
            </a:r>
            <a:r>
              <a:rPr lang="en-US" sz="700" spc="15" dirty="0">
                <a:latin typeface="Times New Roman" panose="02020603050405020304" pitchFamily="18" charset="0"/>
                <a:cs typeface="Times New Roman" panose="02020603050405020304" pitchFamily="18" charset="0"/>
              </a:rPr>
              <a:t>77</a:t>
            </a:r>
            <a:r>
              <a:rPr lang="vi-VN" sz="700" spc="15" dirty="0">
                <a:latin typeface="Times New Roman" panose="02020603050405020304" pitchFamily="18" charset="0"/>
                <a:cs typeface="Times New Roman" panose="02020603050405020304" pitchFamily="18" charset="0"/>
              </a:rPr>
              <a:t>*</a:t>
            </a:r>
            <a:r>
              <a:rPr lang="en-US" sz="700" spc="15" dirty="0">
                <a:latin typeface="Times New Roman" panose="02020603050405020304" pitchFamily="18" charset="0"/>
                <a:cs typeface="Times New Roman" panose="02020603050405020304" pitchFamily="18" charset="0"/>
              </a:rPr>
              <a:t>77</a:t>
            </a:r>
            <a:r>
              <a:rPr lang="vi-VN" sz="700" spc="15" dirty="0">
                <a:latin typeface="Times New Roman" panose="02020603050405020304" pitchFamily="18" charset="0"/>
                <a:cs typeface="Times New Roman" panose="02020603050405020304" pitchFamily="18" charset="0"/>
              </a:rPr>
              <a:t>*3</a:t>
            </a:r>
            <a:r>
              <a:rPr lang="en-US" sz="700" spc="15" dirty="0">
                <a:latin typeface="Times New Roman" panose="02020603050405020304" pitchFamily="18" charset="0"/>
                <a:cs typeface="Times New Roman" panose="02020603050405020304" pitchFamily="18" charset="0"/>
              </a:rPr>
              <a:t>5</a:t>
            </a:r>
            <a:r>
              <a:rPr lang="vi-VN" sz="700" spc="15" dirty="0">
                <a:latin typeface="Times New Roman" panose="02020603050405020304" pitchFamily="18" charset="0"/>
                <a:cs typeface="Times New Roman" panose="02020603050405020304" pitchFamily="18" charset="0"/>
              </a:rPr>
              <a:t>mm</a:t>
            </a:r>
            <a:endParaRPr lang="en-US" sz="700" spc="20" dirty="0">
              <a:latin typeface="Times New Roman" panose="02020603050405020304" pitchFamily="18" charset="0"/>
              <a:cs typeface="Times New Roman" panose="02020603050405020304" pitchFamily="18" charset="0"/>
            </a:endParaRPr>
          </a:p>
        </p:txBody>
      </p:sp>
      <p:pic>
        <p:nvPicPr>
          <p:cNvPr id="92" name="Picture 91">
            <a:extLst>
              <a:ext uri="{FF2B5EF4-FFF2-40B4-BE49-F238E27FC236}">
                <a16:creationId xmlns:a16="http://schemas.microsoft.com/office/drawing/2014/main" id="{1B3CF734-EBE5-4D14-A33F-340469B42207}"/>
              </a:ext>
            </a:extLst>
          </p:cNvPr>
          <p:cNvPicPr>
            <a:picLocks noChangeAspect="1"/>
          </p:cNvPicPr>
          <p:nvPr/>
        </p:nvPicPr>
        <p:blipFill rotWithShape="1">
          <a:blip r:embed="rId20"/>
          <a:srcRect t="14647" r="67138" b="61446"/>
          <a:stretch/>
        </p:blipFill>
        <p:spPr>
          <a:xfrm>
            <a:off x="10893396" y="234000"/>
            <a:ext cx="1177189" cy="352090"/>
          </a:xfrm>
          <a:prstGeom prst="rect">
            <a:avLst/>
          </a:prstGeom>
        </p:spPr>
      </p:pic>
      <p:pic>
        <p:nvPicPr>
          <p:cNvPr id="103" name="Picture 102">
            <a:extLst>
              <a:ext uri="{FF2B5EF4-FFF2-40B4-BE49-F238E27FC236}">
                <a16:creationId xmlns:a16="http://schemas.microsoft.com/office/drawing/2014/main" id="{D5A9EC5A-E911-4A0F-914C-6F981D9935CF}"/>
              </a:ext>
            </a:extLst>
          </p:cNvPr>
          <p:cNvPicPr>
            <a:picLocks noChangeAspect="1"/>
          </p:cNvPicPr>
          <p:nvPr/>
        </p:nvPicPr>
        <p:blipFill rotWithShape="1">
          <a:blip r:embed="rId20"/>
          <a:srcRect t="14647" r="67138" b="61446"/>
          <a:stretch/>
        </p:blipFill>
        <p:spPr>
          <a:xfrm>
            <a:off x="531365" y="234000"/>
            <a:ext cx="1177189" cy="352090"/>
          </a:xfrm>
          <a:prstGeom prst="rect">
            <a:avLst/>
          </a:prstGeom>
        </p:spPr>
      </p:pic>
    </p:spTree>
    <p:extLst>
      <p:ext uri="{BB962C8B-B14F-4D97-AF65-F5344CB8AC3E}">
        <p14:creationId xmlns:p14="http://schemas.microsoft.com/office/powerpoint/2010/main" val="3941538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534312-D0DB-407D-BF28-FEEB1823C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3788" y="3201153"/>
            <a:ext cx="1310870" cy="880319"/>
          </a:xfrm>
          <a:prstGeom prst="rect">
            <a:avLst/>
          </a:prstGeom>
        </p:spPr>
      </p:pic>
      <p:pic>
        <p:nvPicPr>
          <p:cNvPr id="63" name="Picture 62">
            <a:extLst>
              <a:ext uri="{FF2B5EF4-FFF2-40B4-BE49-F238E27FC236}">
                <a16:creationId xmlns:a16="http://schemas.microsoft.com/office/drawing/2014/main" id="{247281D9-77D3-4E5D-B974-F69917D1D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8410" y="1263331"/>
            <a:ext cx="1280709" cy="855080"/>
          </a:xfrm>
          <a:prstGeom prst="rect">
            <a:avLst/>
          </a:prstGeom>
        </p:spPr>
      </p:pic>
      <p:sp>
        <p:nvSpPr>
          <p:cNvPr id="21" name="object 2">
            <a:extLst>
              <a:ext uri="{FF2B5EF4-FFF2-40B4-BE49-F238E27FC236}">
                <a16:creationId xmlns:a16="http://schemas.microsoft.com/office/drawing/2014/main" id="{36DE5584-621A-4035-BA2D-5A3052754010}"/>
              </a:ext>
            </a:extLst>
          </p:cNvPr>
          <p:cNvSpPr txBox="1"/>
          <p:nvPr/>
        </p:nvSpPr>
        <p:spPr>
          <a:xfrm>
            <a:off x="597488" y="1495425"/>
            <a:ext cx="5050022" cy="1786386"/>
          </a:xfrm>
          <a:prstGeom prst="rect">
            <a:avLst/>
          </a:prstGeom>
        </p:spPr>
        <p:txBody>
          <a:bodyPr vert="horz" wrap="square" lIns="0" tIns="16510" rIns="0" bIns="0" rtlCol="0">
            <a:spAutoFit/>
          </a:bodyPr>
          <a:lstStyle/>
          <a:p>
            <a:pPr marL="184150" marR="2413635" indent="-171450">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Điện nguồn: 220V</a:t>
            </a:r>
            <a:endParaRPr lang="en-US" sz="1000" spc="30" dirty="0">
              <a:latin typeface="Times New Roman" panose="02020603050405020304" pitchFamily="18" charset="0"/>
              <a:cs typeface="Times New Roman" panose="02020603050405020304" pitchFamily="18" charset="0"/>
            </a:endParaRPr>
          </a:p>
          <a:p>
            <a:pPr marL="184150" marR="2413635" indent="-171450">
              <a:lnSpc>
                <a:spcPct val="100000"/>
              </a:lnSpc>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Màn hình hiển thị:</a:t>
            </a:r>
            <a:r>
              <a:rPr lang="vi-VN" sz="1000" spc="5" dirty="0">
                <a:latin typeface="Times New Roman" panose="02020603050405020304" pitchFamily="18" charset="0"/>
                <a:cs typeface="Times New Roman" panose="02020603050405020304" pitchFamily="18" charset="0"/>
              </a:rPr>
              <a:t> </a:t>
            </a:r>
            <a:r>
              <a:rPr lang="vi-VN" sz="1000" spc="20" dirty="0">
                <a:latin typeface="Times New Roman" panose="02020603050405020304" pitchFamily="18" charset="0"/>
                <a:cs typeface="Times New Roman" panose="02020603050405020304" pitchFamily="18" charset="0"/>
              </a:rPr>
              <a:t>7</a:t>
            </a:r>
            <a:r>
              <a:rPr lang="vi-VN" sz="1000" spc="30" dirty="0">
                <a:latin typeface="Times New Roman" panose="02020603050405020304" pitchFamily="18" charset="0"/>
                <a:cs typeface="Times New Roman" panose="02020603050405020304" pitchFamily="18" charset="0"/>
              </a:rPr>
              <a:t> inch</a:t>
            </a:r>
            <a:r>
              <a:rPr lang="vi-VN" sz="1000" spc="270" dirty="0">
                <a:latin typeface="Times New Roman" panose="02020603050405020304" pitchFamily="18" charset="0"/>
                <a:cs typeface="Times New Roman" panose="02020603050405020304" pitchFamily="18" charset="0"/>
              </a:rPr>
              <a:t> </a:t>
            </a:r>
            <a:r>
              <a:rPr lang="vi-VN" sz="1000" spc="15" dirty="0">
                <a:latin typeface="Times New Roman" panose="02020603050405020304" pitchFamily="18" charset="0"/>
                <a:cs typeface="Times New Roman" panose="02020603050405020304" pitchFamily="18" charset="0"/>
              </a:rPr>
              <a:t>1024*600</a:t>
            </a:r>
            <a:r>
              <a:rPr lang="vi-VN" sz="1000" spc="10" dirty="0">
                <a:latin typeface="Times New Roman" panose="02020603050405020304" pitchFamily="18" charset="0"/>
                <a:cs typeface="Times New Roman" panose="02020603050405020304" pitchFamily="18" charset="0"/>
              </a:rPr>
              <a:t>,  LCD chất lượng cao </a:t>
            </a:r>
            <a:r>
              <a:rPr lang="vi-VN" sz="1000" spc="15" dirty="0">
                <a:latin typeface="Times New Roman" panose="02020603050405020304" pitchFamily="18" charset="0"/>
                <a:cs typeface="Times New Roman" panose="02020603050405020304" pitchFamily="18" charset="0"/>
              </a:rPr>
              <a:t>IPS</a:t>
            </a:r>
          </a:p>
          <a:p>
            <a:pPr marL="184150" marR="2413635" indent="-171450">
              <a:lnSpc>
                <a:spcPct val="100000"/>
              </a:lnSpc>
              <a:spcBef>
                <a:spcPts val="160"/>
              </a:spcBef>
              <a:buFont typeface="Arial" panose="020B0604020202020204" pitchFamily="34" charset="0"/>
              <a:buChar char="•"/>
            </a:pPr>
            <a:r>
              <a:rPr lang="en-US" sz="1000" spc="15" dirty="0" err="1">
                <a:latin typeface="Times New Roman" panose="02020603050405020304" pitchFamily="18" charset="0"/>
                <a:cs typeface="Times New Roman" panose="02020603050405020304" pitchFamily="18" charset="0"/>
              </a:rPr>
              <a:t>Số</a:t>
            </a:r>
            <a:r>
              <a:rPr lang="en-US" sz="1000" spc="15" dirty="0">
                <a:latin typeface="Times New Roman" panose="02020603050405020304" pitchFamily="18" charset="0"/>
                <a:cs typeface="Times New Roman" panose="02020603050405020304" pitchFamily="18" charset="0"/>
              </a:rPr>
              <a:t> </a:t>
            </a:r>
            <a:r>
              <a:rPr lang="en-US" sz="1000" spc="15" dirty="0" err="1">
                <a:latin typeface="Times New Roman" panose="02020603050405020304" pitchFamily="18" charset="0"/>
                <a:cs typeface="Times New Roman" panose="02020603050405020304" pitchFamily="18" charset="0"/>
              </a:rPr>
              <a:t>lượng</a:t>
            </a:r>
            <a:r>
              <a:rPr lang="en-US" sz="1000" spc="15" dirty="0">
                <a:latin typeface="Times New Roman" panose="02020603050405020304" pitchFamily="18" charset="0"/>
                <a:cs typeface="Times New Roman" panose="02020603050405020304" pitchFamily="18" charset="0"/>
              </a:rPr>
              <a:t> m</a:t>
            </a:r>
            <a:r>
              <a:rPr lang="vi-VN" sz="1000" spc="15" dirty="0">
                <a:latin typeface="Times New Roman" panose="02020603050405020304" pitchFamily="18" charset="0"/>
                <a:cs typeface="Times New Roman" panose="02020603050405020304" pitchFamily="18" charset="0"/>
              </a:rPr>
              <a:t>ic: 4</a:t>
            </a:r>
            <a:r>
              <a:rPr lang="en-US" sz="1000" spc="15" dirty="0">
                <a:latin typeface="Times New Roman" panose="02020603050405020304" pitchFamily="18" charset="0"/>
                <a:cs typeface="Times New Roman" panose="02020603050405020304" pitchFamily="18" charset="0"/>
              </a:rPr>
              <a:t> mic</a:t>
            </a:r>
            <a:endParaRPr lang="vi-VN" sz="1000" spc="15" dirty="0">
              <a:latin typeface="Times New Roman" panose="02020603050405020304" pitchFamily="18" charset="0"/>
              <a:cs typeface="Times New Roman" panose="02020603050405020304" pitchFamily="18" charset="0"/>
            </a:endParaRPr>
          </a:p>
          <a:p>
            <a:pPr marL="184150" marR="2413635" indent="-171450">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Giao thức truyền thông: RJ45, RS485, </a:t>
            </a:r>
            <a:r>
              <a:rPr lang="vi-VN" sz="1000" spc="15" dirty="0">
                <a:latin typeface="Times New Roman" panose="02020603050405020304" pitchFamily="18" charset="0"/>
                <a:cs typeface="Times New Roman" panose="02020603050405020304" pitchFamily="18" charset="0"/>
              </a:rPr>
              <a:t>I/O, Audio-out, Aux-in </a:t>
            </a:r>
            <a:endParaRPr lang="en-US" sz="1000" spc="15" dirty="0">
              <a:latin typeface="Times New Roman" panose="02020603050405020304" pitchFamily="18" charset="0"/>
              <a:cs typeface="Times New Roman" panose="02020603050405020304" pitchFamily="18" charset="0"/>
            </a:endParaRPr>
          </a:p>
          <a:p>
            <a:pPr marL="184150" marR="2413635" indent="-171450">
              <a:spcBef>
                <a:spcPts val="160"/>
              </a:spcBef>
              <a:buFont typeface="Arial" panose="020B0604020202020204" pitchFamily="34" charset="0"/>
              <a:buChar char="•"/>
            </a:pPr>
            <a:r>
              <a:rPr lang="en-US" sz="1000" spc="20" dirty="0" err="1">
                <a:latin typeface="Times New Roman" panose="02020603050405020304" pitchFamily="18" charset="0"/>
                <a:cs typeface="Times New Roman" panose="02020603050405020304" pitchFamily="18" charset="0"/>
              </a:rPr>
              <a:t>Kết</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nối</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mạng</a:t>
            </a:r>
            <a:r>
              <a:rPr lang="en-US" sz="1000" spc="2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cổng</a:t>
            </a:r>
            <a:r>
              <a:rPr lang="en-US" sz="1000" spc="30" dirty="0">
                <a:latin typeface="Times New Roman" panose="02020603050405020304" pitchFamily="18" charset="0"/>
                <a:cs typeface="Times New Roman" panose="02020603050405020304" pitchFamily="18" charset="0"/>
              </a:rPr>
              <a:t> Ethernet </a:t>
            </a:r>
            <a:r>
              <a:rPr lang="en-US" sz="1000" spc="30" dirty="0" err="1">
                <a:latin typeface="Times New Roman" panose="02020603050405020304" pitchFamily="18" charset="0"/>
                <a:cs typeface="Times New Roman" panose="02020603050405020304" pitchFamily="18" charset="0"/>
              </a:rPr>
              <a:t>và</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WiFi</a:t>
            </a:r>
            <a:endParaRPr lang="en-US" sz="1000" spc="30" dirty="0">
              <a:latin typeface="Times New Roman" panose="02020603050405020304" pitchFamily="18" charset="0"/>
              <a:cs typeface="Times New Roman" panose="02020603050405020304" pitchFamily="18" charset="0"/>
            </a:endParaRPr>
          </a:p>
          <a:p>
            <a:pPr marL="184150" marR="2413635" indent="-171450" algn="just">
              <a:lnSpc>
                <a:spcPct val="100000"/>
              </a:lnSpc>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Kích</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th</a:t>
            </a:r>
            <a:r>
              <a:rPr lang="vi-VN" sz="1000" spc="30" dirty="0">
                <a:latin typeface="Times New Roman" panose="02020603050405020304" pitchFamily="18" charset="0"/>
                <a:cs typeface="Times New Roman" panose="02020603050405020304" pitchFamily="18" charset="0"/>
              </a:rPr>
              <a:t>ư</a:t>
            </a:r>
            <a:r>
              <a:rPr lang="en-US" sz="1000" spc="30" dirty="0">
                <a:latin typeface="Times New Roman" panose="02020603050405020304" pitchFamily="18" charset="0"/>
                <a:cs typeface="Times New Roman" panose="02020603050405020304" pitchFamily="18" charset="0"/>
              </a:rPr>
              <a:t>ớc:</a:t>
            </a:r>
            <a:r>
              <a:rPr sz="1000" spc="20" dirty="0">
                <a:latin typeface="Times New Roman" panose="02020603050405020304" pitchFamily="18" charset="0"/>
                <a:cs typeface="Times New Roman" panose="02020603050405020304" pitchFamily="18" charset="0"/>
              </a:rPr>
              <a:t>175*106mm</a:t>
            </a:r>
            <a:endParaRPr lang="en-US" sz="1000" dirty="0">
              <a:latin typeface="Times New Roman" panose="02020603050405020304" pitchFamily="18" charset="0"/>
              <a:cs typeface="Times New Roman" panose="02020603050405020304" pitchFamily="18" charset="0"/>
            </a:endParaRPr>
          </a:p>
          <a:p>
            <a:pPr marL="184150" marR="2413635" indent="-171450">
              <a:lnSpc>
                <a:spcPct val="100000"/>
              </a:lnSpc>
              <a:spcBef>
                <a:spcPts val="160"/>
              </a:spcBef>
              <a:buFont typeface="Arial" panose="020B0604020202020204" pitchFamily="34" charset="0"/>
              <a:buChar char="•"/>
            </a:pPr>
            <a:r>
              <a:rPr lang="en-US" sz="1000" spc="25" dirty="0" err="1">
                <a:latin typeface="Times New Roman" panose="02020603050405020304" pitchFamily="18" charset="0"/>
                <a:cs typeface="Times New Roman" panose="02020603050405020304" pitchFamily="18" charset="0"/>
              </a:rPr>
              <a:t>Màu</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sắc</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màu</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bạc</a:t>
            </a:r>
            <a:r>
              <a:rPr lang="en-US" sz="1000" spc="25" dirty="0">
                <a:latin typeface="Times New Roman" panose="02020603050405020304" pitchFamily="18" charset="0"/>
                <a:cs typeface="Times New Roman" panose="02020603050405020304" pitchFamily="18" charset="0"/>
              </a:rPr>
              <a:t>/</a:t>
            </a:r>
            <a:r>
              <a:rPr lang="en-US" sz="1000" spc="25" dirty="0" err="1">
                <a:latin typeface="Times New Roman" panose="02020603050405020304" pitchFamily="18" charset="0"/>
                <a:cs typeface="Times New Roman" panose="02020603050405020304" pitchFamily="18" charset="0"/>
              </a:rPr>
              <a:t>vàng</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kim</a:t>
            </a:r>
            <a:endParaRPr lang="en-US" sz="1000" spc="25" dirty="0">
              <a:latin typeface="Times New Roman" panose="02020603050405020304" pitchFamily="18" charset="0"/>
              <a:cs typeface="Times New Roman" panose="02020603050405020304" pitchFamily="18" charset="0"/>
            </a:endParaRPr>
          </a:p>
          <a:p>
            <a:pPr marL="184150" indent="-171450">
              <a:lnSpc>
                <a:spcPct val="100000"/>
              </a:lnSpc>
              <a:spcBef>
                <a:spcPts val="570"/>
              </a:spcBef>
              <a:buFont typeface="Arial" panose="020B0604020202020204" pitchFamily="34" charset="0"/>
              <a:buChar char="•"/>
            </a:pPr>
            <a:endParaRPr sz="1000" dirty="0">
              <a:latin typeface="Times New Roman" panose="02020603050405020304" pitchFamily="18" charset="0"/>
              <a:cs typeface="Times New Roman" panose="02020603050405020304" pitchFamily="18" charset="0"/>
            </a:endParaRPr>
          </a:p>
        </p:txBody>
      </p:sp>
      <p:sp>
        <p:nvSpPr>
          <p:cNvPr id="26" name="object 6">
            <a:extLst>
              <a:ext uri="{FF2B5EF4-FFF2-40B4-BE49-F238E27FC236}">
                <a16:creationId xmlns:a16="http://schemas.microsoft.com/office/drawing/2014/main" id="{4883C1C9-BE7A-497E-90AC-DBE3083682E9}"/>
              </a:ext>
            </a:extLst>
          </p:cNvPr>
          <p:cNvSpPr txBox="1"/>
          <p:nvPr/>
        </p:nvSpPr>
        <p:spPr>
          <a:xfrm>
            <a:off x="610144" y="1266825"/>
            <a:ext cx="4911725" cy="199413"/>
          </a:xfrm>
          <a:prstGeom prst="rect">
            <a:avLst/>
          </a:prstGeom>
        </p:spPr>
        <p:txBody>
          <a:bodyPr vert="horz" wrap="square" lIns="0" tIns="14604" rIns="0" bIns="0" rtlCol="0">
            <a:spAutoFit/>
          </a:bodyPr>
          <a:lstStyle/>
          <a:p>
            <a:pPr marL="12700">
              <a:lnSpc>
                <a:spcPct val="100000"/>
              </a:lnSpc>
              <a:spcBef>
                <a:spcPts val="115"/>
              </a:spcBef>
            </a:pPr>
            <a:r>
              <a:rPr lang="en-US" sz="1200" b="1" spc="5" dirty="0">
                <a:solidFill>
                  <a:srgbClr val="3E3A39"/>
                </a:solidFill>
                <a:latin typeface="Times New Roman" panose="02020603050405020304" pitchFamily="18" charset="0"/>
                <a:cs typeface="Times New Roman" panose="02020603050405020304" pitchFamily="18" charset="0"/>
                <a:sym typeface="+mn-ea"/>
              </a:rPr>
              <a:t>Sonic</a:t>
            </a:r>
            <a:r>
              <a:rPr sz="1200" b="1" spc="-35" dirty="0">
                <a:solidFill>
                  <a:srgbClr val="3E3A39"/>
                </a:solidFill>
                <a:latin typeface="Times New Roman" panose="02020603050405020304" pitchFamily="18" charset="0"/>
                <a:cs typeface="Times New Roman" panose="02020603050405020304" pitchFamily="18" charset="0"/>
              </a:rPr>
              <a:t> </a:t>
            </a:r>
            <a:r>
              <a:rPr sz="1200" b="1" spc="10" dirty="0">
                <a:solidFill>
                  <a:srgbClr val="3E3A39"/>
                </a:solidFill>
                <a:latin typeface="Times New Roman" panose="02020603050405020304" pitchFamily="18" charset="0"/>
                <a:cs typeface="Times New Roman" panose="02020603050405020304" pitchFamily="18" charset="0"/>
              </a:rPr>
              <a:t>P5</a:t>
            </a:r>
            <a:endParaRPr sz="1200" b="1" dirty="0">
              <a:latin typeface="PingFang SC Medium"/>
              <a:cs typeface="PingFang SC Medium"/>
            </a:endParaRPr>
          </a:p>
        </p:txBody>
      </p:sp>
      <p:sp>
        <p:nvSpPr>
          <p:cNvPr id="27" name="object 7">
            <a:extLst>
              <a:ext uri="{FF2B5EF4-FFF2-40B4-BE49-F238E27FC236}">
                <a16:creationId xmlns:a16="http://schemas.microsoft.com/office/drawing/2014/main" id="{A9191C89-2EDC-4FFF-9AC9-0EB66C1EBD8F}"/>
              </a:ext>
            </a:extLst>
          </p:cNvPr>
          <p:cNvSpPr txBox="1"/>
          <p:nvPr/>
        </p:nvSpPr>
        <p:spPr>
          <a:xfrm>
            <a:off x="554996" y="3230381"/>
            <a:ext cx="4987925" cy="1763943"/>
          </a:xfrm>
          <a:prstGeom prst="rect">
            <a:avLst/>
          </a:prstGeom>
        </p:spPr>
        <p:txBody>
          <a:bodyPr vert="horz" wrap="square" lIns="0" tIns="14604" rIns="0" bIns="0" rtlCol="0">
            <a:spAutoFit/>
          </a:bodyPr>
          <a:lstStyle/>
          <a:p>
            <a:pPr marL="12700">
              <a:lnSpc>
                <a:spcPct val="100000"/>
              </a:lnSpc>
              <a:spcBef>
                <a:spcPts val="115"/>
              </a:spcBef>
            </a:pPr>
            <a:r>
              <a:rPr lang="en-US" sz="1200" b="1" spc="5" dirty="0">
                <a:latin typeface="Times New Roman" panose="02020603050405020304" pitchFamily="18" charset="0"/>
                <a:cs typeface="Times New Roman" panose="02020603050405020304" pitchFamily="18" charset="0"/>
                <a:sym typeface="+mn-ea"/>
              </a:rPr>
              <a:t>Sonic </a:t>
            </a:r>
            <a:r>
              <a:rPr sz="1200" b="1" spc="10" dirty="0">
                <a:uFill>
                  <a:solidFill>
                    <a:srgbClr val="3E3A39"/>
                  </a:solidFill>
                </a:uFill>
                <a:latin typeface="Times New Roman" panose="02020603050405020304" pitchFamily="18" charset="0"/>
                <a:cs typeface="Times New Roman" panose="02020603050405020304" pitchFamily="18" charset="0"/>
              </a:rPr>
              <a:t>P3C</a:t>
            </a:r>
            <a:endParaRPr lang="en-US" sz="1200" b="1" dirty="0">
              <a:latin typeface="Times New Roman" panose="02020603050405020304" pitchFamily="18" charset="0"/>
              <a:cs typeface="Times New Roman" panose="02020603050405020304" pitchFamily="18" charset="0"/>
            </a:endParaRPr>
          </a:p>
          <a:p>
            <a:pPr marL="184150" marR="2413635" indent="-171450">
              <a:lnSpc>
                <a:spcPct val="100000"/>
              </a:lnSpc>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Điện nguồn: 220V</a:t>
            </a:r>
          </a:p>
          <a:p>
            <a:pPr marL="184150" marR="2413635" indent="-171450">
              <a:lnSpc>
                <a:spcPct val="100000"/>
              </a:lnSpc>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Màn hình hiển thị</a:t>
            </a:r>
            <a:r>
              <a:rPr lang="en-US" sz="1000" spc="30" dirty="0">
                <a:latin typeface="Times New Roman" panose="02020603050405020304" pitchFamily="18" charset="0"/>
                <a:cs typeface="Times New Roman" panose="02020603050405020304" pitchFamily="18" charset="0"/>
              </a:rPr>
              <a:t>:</a:t>
            </a:r>
            <a:r>
              <a:rPr lang="vi-VN" sz="1000" spc="5" dirty="0">
                <a:latin typeface="Times New Roman" panose="02020603050405020304" pitchFamily="18" charset="0"/>
                <a:cs typeface="Times New Roman" panose="02020603050405020304" pitchFamily="18" charset="0"/>
              </a:rPr>
              <a:t> </a:t>
            </a:r>
            <a:r>
              <a:rPr lang="vi-VN" sz="1000" spc="20" dirty="0">
                <a:latin typeface="Times New Roman" panose="02020603050405020304" pitchFamily="18" charset="0"/>
                <a:cs typeface="Times New Roman" panose="02020603050405020304" pitchFamily="18" charset="0"/>
              </a:rPr>
              <a:t>7</a:t>
            </a:r>
            <a:r>
              <a:rPr lang="vi-VN" sz="1000" spc="30" dirty="0">
                <a:latin typeface="Times New Roman" panose="02020603050405020304" pitchFamily="18" charset="0"/>
                <a:cs typeface="Times New Roman" panose="02020603050405020304" pitchFamily="18" charset="0"/>
              </a:rPr>
              <a:t> inch</a:t>
            </a:r>
            <a:r>
              <a:rPr lang="vi-VN" sz="1000" spc="270" dirty="0">
                <a:latin typeface="Times New Roman" panose="02020603050405020304" pitchFamily="18" charset="0"/>
                <a:cs typeface="Times New Roman" panose="02020603050405020304" pitchFamily="18" charset="0"/>
              </a:rPr>
              <a:t> </a:t>
            </a:r>
            <a:r>
              <a:rPr lang="vi-VN" sz="1000" spc="15" dirty="0">
                <a:latin typeface="Times New Roman" panose="02020603050405020304" pitchFamily="18" charset="0"/>
                <a:cs typeface="Times New Roman" panose="02020603050405020304" pitchFamily="18" charset="0"/>
              </a:rPr>
              <a:t>1024*600</a:t>
            </a:r>
            <a:r>
              <a:rPr lang="vi-VN" sz="1000" spc="10" dirty="0">
                <a:latin typeface="Times New Roman" panose="02020603050405020304" pitchFamily="18" charset="0"/>
                <a:cs typeface="Times New Roman" panose="02020603050405020304" pitchFamily="18" charset="0"/>
              </a:rPr>
              <a:t>,  LCD chất lượng cao </a:t>
            </a:r>
            <a:r>
              <a:rPr lang="vi-VN" sz="1000" spc="15" dirty="0">
                <a:latin typeface="Times New Roman" panose="02020603050405020304" pitchFamily="18" charset="0"/>
                <a:cs typeface="Times New Roman" panose="02020603050405020304" pitchFamily="18" charset="0"/>
              </a:rPr>
              <a:t>IPS</a:t>
            </a:r>
            <a:r>
              <a:rPr lang="vi-VN" sz="1000" spc="10" dirty="0">
                <a:latin typeface="Times New Roman" panose="02020603050405020304" pitchFamily="18" charset="0"/>
                <a:cs typeface="Times New Roman" panose="02020603050405020304" pitchFamily="18" charset="0"/>
              </a:rPr>
              <a:t> </a:t>
            </a:r>
          </a:p>
          <a:p>
            <a:pPr marL="184150" marR="2413635" indent="-171450">
              <a:lnSpc>
                <a:spcPct val="100000"/>
              </a:lnSpc>
              <a:spcBef>
                <a:spcPts val="160"/>
              </a:spcBef>
              <a:buFont typeface="Arial" panose="020B0604020202020204" pitchFamily="34" charset="0"/>
              <a:buChar char="•"/>
            </a:pPr>
            <a:r>
              <a:rPr lang="en-US" sz="1000" spc="10" dirty="0" err="1">
                <a:latin typeface="Times New Roman" panose="02020603050405020304" pitchFamily="18" charset="0"/>
                <a:cs typeface="Times New Roman" panose="02020603050405020304" pitchFamily="18" charset="0"/>
              </a:rPr>
              <a:t>Số</a:t>
            </a:r>
            <a:r>
              <a:rPr lang="en-US" sz="1000" spc="10" dirty="0">
                <a:latin typeface="Times New Roman" panose="02020603050405020304" pitchFamily="18" charset="0"/>
                <a:cs typeface="Times New Roman" panose="02020603050405020304" pitchFamily="18" charset="0"/>
              </a:rPr>
              <a:t> </a:t>
            </a:r>
            <a:r>
              <a:rPr lang="en-US" sz="1000" spc="10" dirty="0" err="1">
                <a:latin typeface="Times New Roman" panose="02020603050405020304" pitchFamily="18" charset="0"/>
                <a:cs typeface="Times New Roman" panose="02020603050405020304" pitchFamily="18" charset="0"/>
              </a:rPr>
              <a:t>lượng</a:t>
            </a:r>
            <a:r>
              <a:rPr lang="en-US" sz="1000" spc="10" dirty="0">
                <a:latin typeface="Times New Roman" panose="02020603050405020304" pitchFamily="18" charset="0"/>
                <a:cs typeface="Times New Roman" panose="02020603050405020304" pitchFamily="18" charset="0"/>
              </a:rPr>
              <a:t> mi</a:t>
            </a:r>
            <a:r>
              <a:rPr lang="vi-VN" sz="1000" spc="10" dirty="0">
                <a:latin typeface="Times New Roman" panose="02020603050405020304" pitchFamily="18" charset="0"/>
                <a:cs typeface="Times New Roman" panose="02020603050405020304" pitchFamily="18" charset="0"/>
              </a:rPr>
              <a:t>c:</a:t>
            </a:r>
            <a:r>
              <a:rPr lang="en-US" sz="1000" spc="10" dirty="0">
                <a:latin typeface="Times New Roman" panose="02020603050405020304" pitchFamily="18" charset="0"/>
                <a:cs typeface="Times New Roman" panose="02020603050405020304" pitchFamily="18" charset="0"/>
              </a:rPr>
              <a:t> 1 mic</a:t>
            </a:r>
            <a:endParaRPr lang="vi-VN" sz="1000" dirty="0">
              <a:latin typeface="Times New Roman" panose="02020603050405020304" pitchFamily="18" charset="0"/>
              <a:cs typeface="Times New Roman" panose="02020603050405020304" pitchFamily="18" charset="0"/>
            </a:endParaRPr>
          </a:p>
          <a:p>
            <a:pPr marL="184150" indent="-171450">
              <a:lnSpc>
                <a:spcPct val="100000"/>
              </a:lnSpc>
              <a:spcBef>
                <a:spcPts val="57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Giao thức truyền thông: </a:t>
            </a:r>
            <a:r>
              <a:rPr lang="vi-VN" sz="1000" spc="20" dirty="0">
                <a:latin typeface="Times New Roman" panose="02020603050405020304" pitchFamily="18" charset="0"/>
                <a:cs typeface="Times New Roman" panose="02020603050405020304" pitchFamily="18" charset="0"/>
              </a:rPr>
              <a:t>RJ45</a:t>
            </a:r>
            <a:r>
              <a:rPr lang="en-US" sz="1000" spc="20" dirty="0">
                <a:latin typeface="Times New Roman" panose="02020603050405020304" pitchFamily="18" charset="0"/>
                <a:cs typeface="Times New Roman" panose="02020603050405020304" pitchFamily="18" charset="0"/>
              </a:rPr>
              <a:t>, </a:t>
            </a:r>
            <a:r>
              <a:rPr lang="vi-VN" sz="1000" spc="20" dirty="0">
                <a:latin typeface="Times New Roman" panose="02020603050405020304" pitchFamily="18" charset="0"/>
                <a:cs typeface="Times New Roman" panose="02020603050405020304" pitchFamily="18" charset="0"/>
              </a:rPr>
              <a:t>RS485, </a:t>
            </a:r>
            <a:r>
              <a:rPr lang="vi-VN" sz="1000" spc="15" dirty="0">
                <a:latin typeface="Times New Roman" panose="02020603050405020304" pitchFamily="18" charset="0"/>
                <a:cs typeface="Times New Roman" panose="02020603050405020304" pitchFamily="18" charset="0"/>
              </a:rPr>
              <a:t>I/O, Audio-out, Aux-in</a:t>
            </a:r>
            <a:endParaRPr lang="en-US" sz="1000" spc="15" dirty="0">
              <a:latin typeface="Times New Roman" panose="02020603050405020304" pitchFamily="18" charset="0"/>
              <a:cs typeface="Times New Roman" panose="02020603050405020304" pitchFamily="18" charset="0"/>
            </a:endParaRPr>
          </a:p>
          <a:p>
            <a:pPr marL="184150" indent="-171450">
              <a:spcBef>
                <a:spcPts val="570"/>
              </a:spcBef>
              <a:buFont typeface="Arial" panose="020B0604020202020204" pitchFamily="34" charset="0"/>
              <a:buChar char="•"/>
            </a:pPr>
            <a:r>
              <a:rPr lang="en-US" sz="1000" spc="20" dirty="0" err="1">
                <a:latin typeface="Times New Roman" panose="02020603050405020304" pitchFamily="18" charset="0"/>
                <a:cs typeface="Times New Roman" panose="02020603050405020304" pitchFamily="18" charset="0"/>
              </a:rPr>
              <a:t>Kết</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nối</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mạng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cổng</a:t>
            </a:r>
            <a:r>
              <a:rPr lang="en-US" sz="1000" spc="30" dirty="0">
                <a:latin typeface="Times New Roman" panose="02020603050405020304" pitchFamily="18" charset="0"/>
                <a:cs typeface="Times New Roman" panose="02020603050405020304" pitchFamily="18" charset="0"/>
              </a:rPr>
              <a:t> Ethernet </a:t>
            </a:r>
            <a:r>
              <a:rPr lang="en-US" sz="1000" spc="30" dirty="0" err="1">
                <a:latin typeface="Times New Roman" panose="02020603050405020304" pitchFamily="18" charset="0"/>
                <a:cs typeface="Times New Roman" panose="02020603050405020304" pitchFamily="18" charset="0"/>
              </a:rPr>
              <a:t>và</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WiFi</a:t>
            </a:r>
            <a:endParaRPr lang="vi-VN" sz="1000" spc="15" dirty="0">
              <a:latin typeface="Times New Roman" panose="02020603050405020304" pitchFamily="18" charset="0"/>
              <a:cs typeface="Times New Roman" panose="02020603050405020304" pitchFamily="18" charset="0"/>
            </a:endParaRPr>
          </a:p>
          <a:p>
            <a:pPr marL="184150" indent="-171450">
              <a:spcBef>
                <a:spcPts val="57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Kích thước: </a:t>
            </a:r>
            <a:r>
              <a:rPr lang="vi-VN" sz="1000" spc="20" dirty="0">
                <a:latin typeface="Times New Roman" panose="02020603050405020304" pitchFamily="18" charset="0"/>
                <a:cs typeface="Times New Roman" panose="02020603050405020304" pitchFamily="18" charset="0"/>
              </a:rPr>
              <a:t>175*106mm</a:t>
            </a:r>
            <a:endParaRPr lang="en-US" sz="1000" b="1" spc="25" dirty="0">
              <a:latin typeface="Times New Roman" panose="02020603050405020304" pitchFamily="18" charset="0"/>
              <a:cs typeface="Times New Roman" panose="02020603050405020304" pitchFamily="18" charset="0"/>
            </a:endParaRPr>
          </a:p>
          <a:p>
            <a:pPr marL="184150" marR="2413635" indent="-171450">
              <a:lnSpc>
                <a:spcPct val="100000"/>
              </a:lnSpc>
              <a:spcBef>
                <a:spcPts val="160"/>
              </a:spcBef>
              <a:buFont typeface="Arial" panose="020B0604020202020204" pitchFamily="34" charset="0"/>
              <a:buChar char="•"/>
            </a:pPr>
            <a:r>
              <a:rPr lang="en-US" sz="1000" spc="25" dirty="0" err="1">
                <a:latin typeface="Times New Roman" panose="02020603050405020304" pitchFamily="18" charset="0"/>
                <a:cs typeface="Times New Roman" panose="02020603050405020304" pitchFamily="18" charset="0"/>
              </a:rPr>
              <a:t>Màu</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sắc</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màu</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bạc</a:t>
            </a:r>
            <a:r>
              <a:rPr lang="en-US" sz="1000" spc="25" dirty="0">
                <a:latin typeface="Times New Roman" panose="02020603050405020304" pitchFamily="18" charset="0"/>
                <a:cs typeface="Times New Roman" panose="02020603050405020304" pitchFamily="18" charset="0"/>
              </a:rPr>
              <a:t>/</a:t>
            </a:r>
            <a:r>
              <a:rPr lang="en-US" sz="1000" spc="25" dirty="0" err="1">
                <a:latin typeface="Times New Roman" panose="02020603050405020304" pitchFamily="18" charset="0"/>
                <a:cs typeface="Times New Roman" panose="02020603050405020304" pitchFamily="18" charset="0"/>
              </a:rPr>
              <a:t>vàng</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kim</a:t>
            </a:r>
            <a:endParaRPr lang="en-US" sz="1000" spc="25" dirty="0">
              <a:latin typeface="Times New Roman" panose="02020603050405020304" pitchFamily="18" charset="0"/>
              <a:cs typeface="Times New Roman" panose="02020603050405020304" pitchFamily="18" charset="0"/>
            </a:endParaRPr>
          </a:p>
        </p:txBody>
      </p:sp>
      <p:sp>
        <p:nvSpPr>
          <p:cNvPr id="28" name="object 8">
            <a:extLst>
              <a:ext uri="{FF2B5EF4-FFF2-40B4-BE49-F238E27FC236}">
                <a16:creationId xmlns:a16="http://schemas.microsoft.com/office/drawing/2014/main" id="{E8536550-AFEC-4D58-B53A-FA10AD9C2970}"/>
              </a:ext>
            </a:extLst>
          </p:cNvPr>
          <p:cNvSpPr txBox="1"/>
          <p:nvPr/>
        </p:nvSpPr>
        <p:spPr>
          <a:xfrm>
            <a:off x="554996" y="5480842"/>
            <a:ext cx="5022018" cy="1606850"/>
          </a:xfrm>
          <a:prstGeom prst="rect">
            <a:avLst/>
          </a:prstGeom>
        </p:spPr>
        <p:txBody>
          <a:bodyPr vert="horz" wrap="square" lIns="0" tIns="16510" rIns="0" bIns="0" rtlCol="0">
            <a:spAutoFit/>
          </a:bodyPr>
          <a:lstStyle/>
          <a:p>
            <a:pPr marL="184150" marR="2413635" indent="-171450">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Điện nguồn: 220V </a:t>
            </a:r>
          </a:p>
          <a:p>
            <a:pPr marL="184150" marR="2413635" indent="-171450">
              <a:lnSpc>
                <a:spcPct val="100000"/>
              </a:lnSpc>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Màn hình hiển thị</a:t>
            </a:r>
            <a:r>
              <a:rPr lang="en-US" sz="1000" spc="30" dirty="0">
                <a:latin typeface="Times New Roman" panose="02020603050405020304" pitchFamily="18" charset="0"/>
                <a:cs typeface="Times New Roman" panose="02020603050405020304" pitchFamily="18" charset="0"/>
              </a:rPr>
              <a:t>:</a:t>
            </a:r>
            <a:r>
              <a:rPr lang="vi-VN" sz="1000" spc="5" dirty="0">
                <a:latin typeface="Times New Roman" panose="02020603050405020304" pitchFamily="18" charset="0"/>
                <a:cs typeface="Times New Roman" panose="02020603050405020304" pitchFamily="18" charset="0"/>
              </a:rPr>
              <a:t> </a:t>
            </a:r>
            <a:r>
              <a:rPr lang="vi-VN" sz="1000" spc="20" dirty="0">
                <a:latin typeface="Times New Roman" panose="02020603050405020304" pitchFamily="18" charset="0"/>
                <a:cs typeface="Times New Roman" panose="02020603050405020304" pitchFamily="18" charset="0"/>
              </a:rPr>
              <a:t>7</a:t>
            </a:r>
            <a:r>
              <a:rPr lang="vi-VN" sz="1000" spc="30" dirty="0">
                <a:latin typeface="Times New Roman" panose="02020603050405020304" pitchFamily="18" charset="0"/>
                <a:cs typeface="Times New Roman" panose="02020603050405020304" pitchFamily="18" charset="0"/>
              </a:rPr>
              <a:t> inch</a:t>
            </a:r>
            <a:r>
              <a:rPr lang="vi-VN" sz="1000" spc="270" dirty="0">
                <a:latin typeface="Times New Roman" panose="02020603050405020304" pitchFamily="18" charset="0"/>
                <a:cs typeface="Times New Roman" panose="02020603050405020304" pitchFamily="18" charset="0"/>
              </a:rPr>
              <a:t> </a:t>
            </a:r>
            <a:r>
              <a:rPr lang="vi-VN" sz="1000" spc="15" dirty="0">
                <a:latin typeface="Times New Roman" panose="02020603050405020304" pitchFamily="18" charset="0"/>
                <a:cs typeface="Times New Roman" panose="02020603050405020304" pitchFamily="18" charset="0"/>
              </a:rPr>
              <a:t>1024*600</a:t>
            </a:r>
            <a:r>
              <a:rPr lang="vi-VN" sz="1000" spc="10" dirty="0">
                <a:latin typeface="Times New Roman" panose="02020603050405020304" pitchFamily="18" charset="0"/>
                <a:cs typeface="Times New Roman" panose="02020603050405020304" pitchFamily="18" charset="0"/>
              </a:rPr>
              <a:t>,  LCD chất lượng cao </a:t>
            </a:r>
            <a:r>
              <a:rPr lang="vi-VN" sz="1000" spc="15" dirty="0">
                <a:latin typeface="Times New Roman" panose="02020603050405020304" pitchFamily="18" charset="0"/>
                <a:cs typeface="Times New Roman" panose="02020603050405020304" pitchFamily="18" charset="0"/>
              </a:rPr>
              <a:t>IPS</a:t>
            </a:r>
            <a:r>
              <a:rPr lang="vi-VN" sz="1000" spc="10" dirty="0">
                <a:latin typeface="Times New Roman" panose="02020603050405020304" pitchFamily="18" charset="0"/>
                <a:cs typeface="Times New Roman" panose="02020603050405020304" pitchFamily="18" charset="0"/>
              </a:rPr>
              <a:t> </a:t>
            </a:r>
            <a:endParaRPr lang="vi-VN" sz="1000" dirty="0">
              <a:latin typeface="Times New Roman" panose="02020603050405020304" pitchFamily="18" charset="0"/>
              <a:cs typeface="Times New Roman" panose="02020603050405020304" pitchFamily="18" charset="0"/>
            </a:endParaRPr>
          </a:p>
          <a:p>
            <a:pPr marL="184150" indent="-171450">
              <a:lnSpc>
                <a:spcPct val="100000"/>
              </a:lnSpc>
              <a:spcBef>
                <a:spcPts val="57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Giao thức truyền thông : </a:t>
            </a:r>
            <a:r>
              <a:rPr lang="vi-VN" sz="1000" spc="20" dirty="0">
                <a:latin typeface="Times New Roman" panose="02020603050405020304" pitchFamily="18" charset="0"/>
                <a:cs typeface="Times New Roman" panose="02020603050405020304" pitchFamily="18" charset="0"/>
              </a:rPr>
              <a:t>RJ45</a:t>
            </a:r>
            <a:r>
              <a:rPr lang="en-US" sz="1000" spc="20" dirty="0">
                <a:latin typeface="Times New Roman" panose="02020603050405020304" pitchFamily="18" charset="0"/>
                <a:cs typeface="Times New Roman" panose="02020603050405020304" pitchFamily="18" charset="0"/>
              </a:rPr>
              <a:t>, </a:t>
            </a:r>
            <a:r>
              <a:rPr lang="vi-VN" sz="1000" spc="20" dirty="0">
                <a:latin typeface="Times New Roman" panose="02020603050405020304" pitchFamily="18" charset="0"/>
                <a:cs typeface="Times New Roman" panose="02020603050405020304" pitchFamily="18" charset="0"/>
              </a:rPr>
              <a:t>RS485</a:t>
            </a:r>
            <a:r>
              <a:rPr lang="en-US" sz="1000" spc="20" dirty="0">
                <a:latin typeface="Times New Roman" panose="02020603050405020304" pitchFamily="18" charset="0"/>
                <a:cs typeface="Times New Roman" panose="02020603050405020304" pitchFamily="18" charset="0"/>
              </a:rPr>
              <a:t>, </a:t>
            </a:r>
            <a:r>
              <a:rPr lang="vi-VN" sz="1000" spc="15" dirty="0">
                <a:latin typeface="Times New Roman" panose="02020603050405020304" pitchFamily="18" charset="0"/>
                <a:cs typeface="Times New Roman" panose="02020603050405020304" pitchFamily="18" charset="0"/>
              </a:rPr>
              <a:t>I/O</a:t>
            </a:r>
            <a:r>
              <a:rPr lang="en-US" sz="1000" spc="15" dirty="0">
                <a:latin typeface="Times New Roman" panose="02020603050405020304" pitchFamily="18" charset="0"/>
                <a:cs typeface="Times New Roman" panose="02020603050405020304" pitchFamily="18" charset="0"/>
              </a:rPr>
              <a:t>, </a:t>
            </a:r>
            <a:r>
              <a:rPr lang="vi-VN" sz="1000" spc="15" dirty="0">
                <a:latin typeface="Times New Roman" panose="02020603050405020304" pitchFamily="18" charset="0"/>
                <a:cs typeface="Times New Roman" panose="02020603050405020304" pitchFamily="18" charset="0"/>
              </a:rPr>
              <a:t>Audio-out</a:t>
            </a:r>
            <a:r>
              <a:rPr lang="en-US" sz="1000" spc="15" dirty="0">
                <a:latin typeface="Times New Roman" panose="02020603050405020304" pitchFamily="18" charset="0"/>
                <a:cs typeface="Times New Roman" panose="02020603050405020304" pitchFamily="18" charset="0"/>
              </a:rPr>
              <a:t>, </a:t>
            </a:r>
            <a:r>
              <a:rPr lang="vi-VN" sz="1000" spc="15" dirty="0">
                <a:latin typeface="Times New Roman" panose="02020603050405020304" pitchFamily="18" charset="0"/>
                <a:cs typeface="Times New Roman" panose="02020603050405020304" pitchFamily="18" charset="0"/>
              </a:rPr>
              <a:t>Aux-in</a:t>
            </a:r>
            <a:endParaRPr lang="en-US" sz="1000" spc="15" dirty="0">
              <a:latin typeface="Times New Roman" panose="02020603050405020304" pitchFamily="18" charset="0"/>
              <a:cs typeface="Times New Roman" panose="02020603050405020304" pitchFamily="18" charset="0"/>
            </a:endParaRPr>
          </a:p>
          <a:p>
            <a:pPr marL="184150" indent="-171450">
              <a:spcBef>
                <a:spcPts val="570"/>
              </a:spcBef>
              <a:buFont typeface="Arial" panose="020B0604020202020204" pitchFamily="34" charset="0"/>
              <a:buChar char="•"/>
            </a:pPr>
            <a:r>
              <a:rPr lang="en-US" sz="1000" spc="20" dirty="0" err="1">
                <a:latin typeface="Times New Roman" panose="02020603050405020304" pitchFamily="18" charset="0"/>
                <a:cs typeface="Times New Roman" panose="02020603050405020304" pitchFamily="18" charset="0"/>
              </a:rPr>
              <a:t>Kết</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nối</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mạng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cổng</a:t>
            </a:r>
            <a:r>
              <a:rPr lang="en-US" sz="1000" spc="30" dirty="0">
                <a:latin typeface="Times New Roman" panose="02020603050405020304" pitchFamily="18" charset="0"/>
                <a:cs typeface="Times New Roman" panose="02020603050405020304" pitchFamily="18" charset="0"/>
              </a:rPr>
              <a:t> Ethernet </a:t>
            </a:r>
            <a:r>
              <a:rPr lang="en-US" sz="1000" spc="30" dirty="0" err="1">
                <a:latin typeface="Times New Roman" panose="02020603050405020304" pitchFamily="18" charset="0"/>
                <a:cs typeface="Times New Roman" panose="02020603050405020304" pitchFamily="18" charset="0"/>
              </a:rPr>
              <a:t>và</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WiFi</a:t>
            </a:r>
            <a:endParaRPr lang="vi-VN" sz="1000" spc="15" dirty="0">
              <a:latin typeface="Times New Roman" panose="02020603050405020304" pitchFamily="18" charset="0"/>
              <a:cs typeface="Times New Roman" panose="02020603050405020304" pitchFamily="18" charset="0"/>
            </a:endParaRPr>
          </a:p>
          <a:p>
            <a:pPr marL="184150" indent="-171450">
              <a:spcBef>
                <a:spcPts val="57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Kích thước: </a:t>
            </a:r>
            <a:r>
              <a:rPr lang="vi-VN" sz="1000" spc="20" dirty="0">
                <a:latin typeface="Times New Roman" panose="02020603050405020304" pitchFamily="18" charset="0"/>
                <a:cs typeface="Times New Roman" panose="02020603050405020304" pitchFamily="18" charset="0"/>
              </a:rPr>
              <a:t>175*106mm</a:t>
            </a:r>
            <a:endParaRPr lang="en-US" sz="1000" spc="15" dirty="0">
              <a:latin typeface="Times New Roman" panose="02020603050405020304" pitchFamily="18" charset="0"/>
              <a:cs typeface="Times New Roman" panose="02020603050405020304" pitchFamily="18" charset="0"/>
            </a:endParaRPr>
          </a:p>
          <a:p>
            <a:pPr marL="184150" marR="2413635" indent="-171450">
              <a:lnSpc>
                <a:spcPct val="100000"/>
              </a:lnSpc>
              <a:spcBef>
                <a:spcPts val="160"/>
              </a:spcBef>
              <a:buFont typeface="Arial" panose="020B0604020202020204" pitchFamily="34" charset="0"/>
              <a:buChar char="•"/>
            </a:pPr>
            <a:r>
              <a:rPr lang="en-US" sz="1000" spc="25" dirty="0" err="1">
                <a:latin typeface="Times New Roman" panose="02020603050405020304" pitchFamily="18" charset="0"/>
                <a:cs typeface="Times New Roman" panose="02020603050405020304" pitchFamily="18" charset="0"/>
              </a:rPr>
              <a:t>Màu</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sắc</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màu</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bạc</a:t>
            </a:r>
            <a:r>
              <a:rPr lang="en-US" sz="1000" spc="25" dirty="0">
                <a:latin typeface="Times New Roman" panose="02020603050405020304" pitchFamily="18" charset="0"/>
                <a:cs typeface="Times New Roman" panose="02020603050405020304" pitchFamily="18" charset="0"/>
              </a:rPr>
              <a:t>/</a:t>
            </a:r>
            <a:r>
              <a:rPr lang="en-US" sz="1000" spc="25" dirty="0" err="1">
                <a:latin typeface="Times New Roman" panose="02020603050405020304" pitchFamily="18" charset="0"/>
                <a:cs typeface="Times New Roman" panose="02020603050405020304" pitchFamily="18" charset="0"/>
              </a:rPr>
              <a:t>vàng</a:t>
            </a:r>
            <a:r>
              <a:rPr lang="en-US" sz="1000" spc="25" dirty="0">
                <a:latin typeface="Times New Roman" panose="02020603050405020304" pitchFamily="18" charset="0"/>
                <a:cs typeface="Times New Roman" panose="02020603050405020304" pitchFamily="18" charset="0"/>
              </a:rPr>
              <a:t> </a:t>
            </a:r>
            <a:r>
              <a:rPr lang="en-US" sz="1000" spc="25" dirty="0" err="1">
                <a:latin typeface="Times New Roman" panose="02020603050405020304" pitchFamily="18" charset="0"/>
                <a:cs typeface="Times New Roman" panose="02020603050405020304" pitchFamily="18" charset="0"/>
              </a:rPr>
              <a:t>kim</a:t>
            </a:r>
            <a:endParaRPr lang="en-US" sz="1000" spc="25" dirty="0">
              <a:latin typeface="Times New Roman" panose="02020603050405020304" pitchFamily="18" charset="0"/>
              <a:cs typeface="Times New Roman" panose="02020603050405020304" pitchFamily="18" charset="0"/>
            </a:endParaRPr>
          </a:p>
          <a:p>
            <a:pPr marL="12700">
              <a:lnSpc>
                <a:spcPct val="100000"/>
              </a:lnSpc>
              <a:spcBef>
                <a:spcPts val="570"/>
              </a:spcBef>
            </a:pPr>
            <a:endParaRPr lang="vi-VN" sz="1000" dirty="0">
              <a:latin typeface="Times New Roman" panose="02020603050405020304" pitchFamily="18" charset="0"/>
              <a:cs typeface="Times New Roman" panose="02020603050405020304" pitchFamily="18" charset="0"/>
            </a:endParaRPr>
          </a:p>
        </p:txBody>
      </p:sp>
      <p:sp>
        <p:nvSpPr>
          <p:cNvPr id="29" name="object 9">
            <a:extLst>
              <a:ext uri="{FF2B5EF4-FFF2-40B4-BE49-F238E27FC236}">
                <a16:creationId xmlns:a16="http://schemas.microsoft.com/office/drawing/2014/main" id="{E80C7C61-1F47-4477-BFEC-5078F51326BF}"/>
              </a:ext>
            </a:extLst>
          </p:cNvPr>
          <p:cNvSpPr txBox="1"/>
          <p:nvPr/>
        </p:nvSpPr>
        <p:spPr>
          <a:xfrm>
            <a:off x="533944" y="5191326"/>
            <a:ext cx="6006976" cy="199413"/>
          </a:xfrm>
          <a:prstGeom prst="rect">
            <a:avLst/>
          </a:prstGeom>
        </p:spPr>
        <p:txBody>
          <a:bodyPr vert="horz" wrap="square" lIns="0" tIns="14604" rIns="0" bIns="0" rtlCol="0">
            <a:spAutoFit/>
          </a:bodyPr>
          <a:lstStyle/>
          <a:p>
            <a:pPr marL="12700">
              <a:lnSpc>
                <a:spcPct val="100000"/>
              </a:lnSpc>
              <a:spcBef>
                <a:spcPts val="115"/>
              </a:spcBef>
            </a:pPr>
            <a:r>
              <a:rPr lang="en-US" sz="1200" b="1" spc="5" dirty="0">
                <a:solidFill>
                  <a:srgbClr val="3E3A39"/>
                </a:solidFill>
                <a:latin typeface="Times New Roman" panose="02020603050405020304" pitchFamily="18" charset="0"/>
                <a:cs typeface="Times New Roman" panose="02020603050405020304" pitchFamily="18" charset="0"/>
              </a:rPr>
              <a:t>Sonic</a:t>
            </a:r>
            <a:r>
              <a:rPr sz="1200" b="1" spc="-30" dirty="0">
                <a:solidFill>
                  <a:srgbClr val="3E3A39"/>
                </a:solidFill>
                <a:latin typeface="Times New Roman" panose="02020603050405020304" pitchFamily="18" charset="0"/>
                <a:cs typeface="Times New Roman" panose="02020603050405020304" pitchFamily="18" charset="0"/>
              </a:rPr>
              <a:t> </a:t>
            </a:r>
            <a:r>
              <a:rPr sz="1200" b="1" spc="10" dirty="0">
                <a:solidFill>
                  <a:srgbClr val="3E3A39"/>
                </a:solidFill>
                <a:latin typeface="Times New Roman" panose="02020603050405020304" pitchFamily="18" charset="0"/>
                <a:cs typeface="Times New Roman" panose="02020603050405020304" pitchFamily="18" charset="0"/>
              </a:rPr>
              <a:t>P3B</a:t>
            </a:r>
            <a:endParaRPr sz="1200" b="1" dirty="0">
              <a:latin typeface="Times New Roman" panose="02020603050405020304" pitchFamily="18" charset="0"/>
              <a:cs typeface="Times New Roman" panose="02020603050405020304" pitchFamily="18" charset="0"/>
            </a:endParaRPr>
          </a:p>
        </p:txBody>
      </p:sp>
      <p:sp>
        <p:nvSpPr>
          <p:cNvPr id="30" name="object 16">
            <a:extLst>
              <a:ext uri="{FF2B5EF4-FFF2-40B4-BE49-F238E27FC236}">
                <a16:creationId xmlns:a16="http://schemas.microsoft.com/office/drawing/2014/main" id="{D582EE6C-47DC-4FE1-94C1-8BB8FD191F90}"/>
              </a:ext>
            </a:extLst>
          </p:cNvPr>
          <p:cNvSpPr txBox="1"/>
          <p:nvPr/>
        </p:nvSpPr>
        <p:spPr>
          <a:xfrm>
            <a:off x="4968390" y="1306445"/>
            <a:ext cx="2926502" cy="1776767"/>
          </a:xfrm>
          <a:prstGeom prst="rect">
            <a:avLst/>
          </a:prstGeom>
        </p:spPr>
        <p:txBody>
          <a:bodyPr vert="horz" wrap="square" lIns="0" tIns="14604" rIns="0" bIns="0" rtlCol="0">
            <a:spAutoFit/>
          </a:bodyPr>
          <a:lstStyle/>
          <a:p>
            <a:pPr marL="12700">
              <a:lnSpc>
                <a:spcPct val="100000"/>
              </a:lnSpc>
              <a:spcBef>
                <a:spcPts val="115"/>
              </a:spcBef>
            </a:pPr>
            <a:r>
              <a:rPr lang="en-US" sz="1200" b="1" spc="10" dirty="0">
                <a:latin typeface="Times New Roman" panose="02020603050405020304" pitchFamily="18" charset="0"/>
                <a:cs typeface="Times New Roman" panose="02020603050405020304" pitchFamily="18" charset="0"/>
              </a:rPr>
              <a:t>Wise </a:t>
            </a:r>
            <a:r>
              <a:rPr sz="1200" b="1" spc="10" dirty="0">
                <a:latin typeface="Times New Roman" panose="02020603050405020304" pitchFamily="18" charset="0"/>
                <a:cs typeface="Times New Roman" panose="02020603050405020304" pitchFamily="18" charset="0"/>
              </a:rPr>
              <a:t>U6</a:t>
            </a:r>
            <a:endParaRPr sz="1200" b="1" spc="25"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Điện nguồn: 220V</a:t>
            </a:r>
          </a:p>
          <a:p>
            <a:pPr marL="184150" marR="5080" indent="-171450">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Màn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hình</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hiển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thị</a:t>
            </a:r>
            <a:r>
              <a:rPr lang="en-US" sz="1000" spc="30" dirty="0">
                <a:latin typeface="Times New Roman" panose="02020603050405020304" pitchFamily="18" charset="0"/>
                <a:cs typeface="Times New Roman" panose="02020603050405020304" pitchFamily="18" charset="0"/>
              </a:rPr>
              <a:t>: 7 inch, LCD </a:t>
            </a:r>
            <a:r>
              <a:rPr lang="en-US" sz="1000" spc="30" dirty="0" err="1">
                <a:latin typeface="Times New Roman" panose="02020603050405020304" pitchFamily="18" charset="0"/>
                <a:cs typeface="Times New Roman" panose="02020603050405020304" pitchFamily="18" charset="0"/>
              </a:rPr>
              <a:t>chất</a:t>
            </a:r>
            <a:r>
              <a:rPr lang="en-US" sz="1000" spc="30" dirty="0">
                <a:latin typeface="Times New Roman" panose="02020603050405020304" pitchFamily="18" charset="0"/>
                <a:cs typeface="Times New Roman" panose="02020603050405020304" pitchFamily="18" charset="0"/>
              </a:rPr>
              <a:t> l</a:t>
            </a:r>
            <a:r>
              <a:rPr lang="vi-VN" sz="1000" spc="30" dirty="0">
                <a:latin typeface="Times New Roman" panose="02020603050405020304" pitchFamily="18" charset="0"/>
                <a:cs typeface="Times New Roman" panose="02020603050405020304" pitchFamily="18" charset="0"/>
              </a:rPr>
              <a:t>ư</a:t>
            </a:r>
            <a:r>
              <a:rPr lang="en-US" sz="1000" spc="30" dirty="0" err="1">
                <a:latin typeface="Times New Roman" panose="02020603050405020304" pitchFamily="18" charset="0"/>
                <a:cs typeface="Times New Roman" panose="02020603050405020304" pitchFamily="18" charset="0"/>
              </a:rPr>
              <a:t>ợng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cao</a:t>
            </a:r>
            <a:r>
              <a:rPr lang="en-US" sz="1000" spc="30" dirty="0">
                <a:latin typeface="Times New Roman" panose="02020603050405020304" pitchFamily="18" charset="0"/>
                <a:cs typeface="Times New Roman" panose="02020603050405020304" pitchFamily="18" charset="0"/>
              </a:rPr>
              <a:t> </a:t>
            </a:r>
            <a:r>
              <a:rPr sz="1000" spc="15" dirty="0">
                <a:latin typeface="Times New Roman" panose="02020603050405020304" pitchFamily="18" charset="0"/>
                <a:cs typeface="Times New Roman" panose="02020603050405020304" pitchFamily="18" charset="0"/>
              </a:rPr>
              <a:t>1024*600</a:t>
            </a:r>
            <a:endParaRPr lang="en-US" sz="1000" spc="15"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15" dirty="0">
                <a:latin typeface="Times New Roman" panose="02020603050405020304" pitchFamily="18" charset="0"/>
                <a:cs typeface="Times New Roman" panose="02020603050405020304" pitchFamily="18" charset="0"/>
              </a:rPr>
              <a:t>Giao </a:t>
            </a:r>
            <a:r>
              <a:rPr lang="en-US" sz="1000" spc="15" dirty="0" err="1">
                <a:latin typeface="Times New Roman" panose="02020603050405020304" pitchFamily="18" charset="0"/>
                <a:cs typeface="Times New Roman" panose="02020603050405020304" pitchFamily="18" charset="0"/>
              </a:rPr>
              <a:t>thức</a:t>
            </a:r>
            <a:r>
              <a:rPr lang="en-US" sz="1000" spc="15" dirty="0">
                <a:latin typeface="Times New Roman" panose="02020603050405020304" pitchFamily="18" charset="0"/>
                <a:cs typeface="Times New Roman" panose="02020603050405020304" pitchFamily="18" charset="0"/>
              </a:rPr>
              <a:t> </a:t>
            </a:r>
            <a:r>
              <a:rPr lang="en-US" sz="1000" spc="15" dirty="0" err="1">
                <a:latin typeface="Times New Roman" panose="02020603050405020304" pitchFamily="18" charset="0"/>
                <a:cs typeface="Times New Roman" panose="02020603050405020304" pitchFamily="18" charset="0"/>
              </a:rPr>
              <a:t>truyền</a:t>
            </a:r>
            <a:r>
              <a:rPr lang="en-US" sz="1000" spc="15" dirty="0">
                <a:latin typeface="Times New Roman" panose="02020603050405020304" pitchFamily="18" charset="0"/>
                <a:cs typeface="Times New Roman" panose="02020603050405020304" pitchFamily="18" charset="0"/>
              </a:rPr>
              <a:t> </a:t>
            </a:r>
            <a:r>
              <a:rPr lang="en-US" sz="1000" spc="15" dirty="0" err="1">
                <a:latin typeface="Times New Roman" panose="02020603050405020304" pitchFamily="18" charset="0"/>
                <a:cs typeface="Times New Roman" panose="02020603050405020304" pitchFamily="18" charset="0"/>
              </a:rPr>
              <a:t>thông</a:t>
            </a:r>
            <a:r>
              <a:rPr lang="en-US" sz="1000" spc="15" dirty="0">
                <a:latin typeface="Times New Roman" panose="02020603050405020304" pitchFamily="18" charset="0"/>
                <a:cs typeface="Times New Roman" panose="02020603050405020304" pitchFamily="18" charset="0"/>
              </a:rPr>
              <a:t>: RS485, ZigBee, Z-Wave</a:t>
            </a:r>
          </a:p>
          <a:p>
            <a:pPr marL="184150" marR="5080" indent="-171450">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Hỗ</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trợ</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điều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khiển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bằng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giọng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nói</a:t>
            </a:r>
            <a:endParaRPr lang="en-US" sz="1000" spc="3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20" dirty="0" err="1">
                <a:latin typeface="Times New Roman" panose="02020603050405020304" pitchFamily="18" charset="0"/>
                <a:cs typeface="Times New Roman" panose="02020603050405020304" pitchFamily="18" charset="0"/>
              </a:rPr>
              <a:t>Kết</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nối</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mạng</a:t>
            </a:r>
            <a:r>
              <a:rPr lang="en-US" sz="1000" spc="2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cổng</a:t>
            </a:r>
            <a:r>
              <a:rPr lang="en-US" sz="1000" spc="30" dirty="0">
                <a:latin typeface="Times New Roman" panose="02020603050405020304" pitchFamily="18" charset="0"/>
                <a:cs typeface="Times New Roman" panose="02020603050405020304" pitchFamily="18" charset="0"/>
              </a:rPr>
              <a:t> Ethernet </a:t>
            </a:r>
            <a:r>
              <a:rPr lang="en-US" sz="1000" spc="30" dirty="0" err="1">
                <a:latin typeface="Times New Roman" panose="02020603050405020304" pitchFamily="18" charset="0"/>
                <a:cs typeface="Times New Roman" panose="02020603050405020304" pitchFamily="18" charset="0"/>
              </a:rPr>
              <a:t>và</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WiFi</a:t>
            </a:r>
            <a:endParaRPr lang="vi-VN" sz="1000" spc="3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Kích thước: </a:t>
            </a:r>
            <a:r>
              <a:rPr lang="en-US" sz="1000" spc="20" dirty="0">
                <a:latin typeface="Times New Roman" panose="02020603050405020304" pitchFamily="18" charset="0"/>
                <a:cs typeface="Times New Roman" panose="02020603050405020304" pitchFamily="18" charset="0"/>
              </a:rPr>
              <a:t>175*106mm</a:t>
            </a:r>
            <a:endParaRPr lang="en-US" sz="1000" spc="3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sắc</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trắng</a:t>
            </a:r>
            <a:r>
              <a:rPr lang="en-US" sz="1000" spc="30" dirty="0">
                <a:latin typeface="Times New Roman" panose="02020603050405020304" pitchFamily="18" charset="0"/>
                <a:cs typeface="Times New Roman" panose="02020603050405020304" pitchFamily="18" charset="0"/>
              </a:rPr>
              <a:t>/</a:t>
            </a:r>
            <a:r>
              <a:rPr lang="en-US" sz="1000" spc="30" dirty="0" err="1">
                <a:latin typeface="Times New Roman" panose="02020603050405020304" pitchFamily="18" charset="0"/>
                <a:cs typeface="Times New Roman" panose="02020603050405020304" pitchFamily="18" charset="0"/>
              </a:rPr>
              <a:t>đen</a:t>
            </a:r>
            <a:r>
              <a:rPr lang="en-US" sz="1000" spc="30" dirty="0">
                <a:latin typeface="Times New Roman" panose="02020603050405020304" pitchFamily="18" charset="0"/>
                <a:cs typeface="Times New Roman" panose="02020603050405020304" pitchFamily="18" charset="0"/>
              </a:rPr>
              <a:t>/</a:t>
            </a:r>
            <a:r>
              <a:rPr lang="en-US" sz="1000" spc="30" dirty="0" err="1">
                <a:latin typeface="Times New Roman" panose="02020603050405020304" pitchFamily="18" charset="0"/>
                <a:cs typeface="Times New Roman" panose="02020603050405020304" pitchFamily="18" charset="0"/>
              </a:rPr>
              <a:t>vàng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kim</a:t>
            </a:r>
            <a:endParaRPr sz="1000" dirty="0">
              <a:latin typeface="Times New Roman" panose="02020603050405020304" pitchFamily="18" charset="0"/>
              <a:cs typeface="Times New Roman" panose="02020603050405020304" pitchFamily="18" charset="0"/>
            </a:endParaRPr>
          </a:p>
          <a:p>
            <a:pPr>
              <a:lnSpc>
                <a:spcPct val="100000"/>
              </a:lnSpc>
              <a:spcBef>
                <a:spcPts val="65"/>
              </a:spcBef>
            </a:pPr>
            <a:endParaRPr sz="1000" dirty="0">
              <a:latin typeface="PingFang SC Regular"/>
              <a:cs typeface="PingFang SC Regular"/>
            </a:endParaRPr>
          </a:p>
        </p:txBody>
      </p:sp>
      <p:sp>
        <p:nvSpPr>
          <p:cNvPr id="34" name="object 16">
            <a:extLst>
              <a:ext uri="{FF2B5EF4-FFF2-40B4-BE49-F238E27FC236}">
                <a16:creationId xmlns:a16="http://schemas.microsoft.com/office/drawing/2014/main" id="{F701BA27-8133-4FC9-A53D-9A8BFD31D181}"/>
              </a:ext>
            </a:extLst>
          </p:cNvPr>
          <p:cNvSpPr txBox="1"/>
          <p:nvPr/>
        </p:nvSpPr>
        <p:spPr>
          <a:xfrm>
            <a:off x="4992103" y="3237407"/>
            <a:ext cx="3001260" cy="2017859"/>
          </a:xfrm>
          <a:prstGeom prst="rect">
            <a:avLst/>
          </a:prstGeom>
        </p:spPr>
        <p:txBody>
          <a:bodyPr vert="horz" wrap="square" lIns="0" tIns="14604" rIns="0" bIns="0" rtlCol="0">
            <a:spAutoFit/>
          </a:bodyPr>
          <a:lstStyle/>
          <a:p>
            <a:pPr marL="12700">
              <a:lnSpc>
                <a:spcPct val="100000"/>
              </a:lnSpc>
              <a:spcBef>
                <a:spcPts val="115"/>
              </a:spcBef>
            </a:pPr>
            <a:r>
              <a:rPr lang="en-US" sz="1200" b="1" spc="10" dirty="0">
                <a:latin typeface="Times New Roman" panose="02020603050405020304" pitchFamily="18" charset="0"/>
                <a:cs typeface="Times New Roman" panose="02020603050405020304" pitchFamily="18" charset="0"/>
              </a:rPr>
              <a:t>Wise H</a:t>
            </a:r>
            <a:r>
              <a:rPr sz="1200" b="1" spc="10" dirty="0">
                <a:latin typeface="Times New Roman" panose="02020603050405020304" pitchFamily="18" charset="0"/>
                <a:cs typeface="Times New Roman" panose="02020603050405020304" pitchFamily="18" charset="0"/>
              </a:rPr>
              <a:t>6</a:t>
            </a:r>
            <a:endParaRPr sz="1200" b="1" spc="25"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Điện nguồn: 220V</a:t>
            </a:r>
          </a:p>
          <a:p>
            <a:pPr marL="184150" marR="5080" indent="-171450">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Màn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hình</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hiển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thị</a:t>
            </a:r>
            <a:r>
              <a:rPr lang="en-US" sz="1000" spc="30" dirty="0">
                <a:latin typeface="Times New Roman" panose="02020603050405020304" pitchFamily="18" charset="0"/>
                <a:cs typeface="Times New Roman" panose="02020603050405020304" pitchFamily="18" charset="0"/>
              </a:rPr>
              <a:t>: 7 inch, LCD </a:t>
            </a:r>
            <a:r>
              <a:rPr lang="en-US" sz="1000" spc="30" dirty="0" err="1">
                <a:latin typeface="Times New Roman" panose="02020603050405020304" pitchFamily="18" charset="0"/>
                <a:cs typeface="Times New Roman" panose="02020603050405020304" pitchFamily="18" charset="0"/>
              </a:rPr>
              <a:t>chất</a:t>
            </a:r>
            <a:r>
              <a:rPr lang="en-US" sz="1000" spc="30" dirty="0">
                <a:latin typeface="Times New Roman" panose="02020603050405020304" pitchFamily="18" charset="0"/>
                <a:cs typeface="Times New Roman" panose="02020603050405020304" pitchFamily="18" charset="0"/>
              </a:rPr>
              <a:t> l</a:t>
            </a:r>
            <a:r>
              <a:rPr lang="vi-VN" sz="1000" spc="30" dirty="0">
                <a:latin typeface="Times New Roman" panose="02020603050405020304" pitchFamily="18" charset="0"/>
                <a:cs typeface="Times New Roman" panose="02020603050405020304" pitchFamily="18" charset="0"/>
              </a:rPr>
              <a:t>ư</a:t>
            </a:r>
            <a:r>
              <a:rPr lang="en-US" sz="1000" spc="30" dirty="0" err="1">
                <a:latin typeface="Times New Roman" panose="02020603050405020304" pitchFamily="18" charset="0"/>
                <a:cs typeface="Times New Roman" panose="02020603050405020304" pitchFamily="18" charset="0"/>
              </a:rPr>
              <a:t>ợng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cao</a:t>
            </a:r>
            <a:r>
              <a:rPr lang="en-US" sz="1000" spc="30" dirty="0">
                <a:latin typeface="Times New Roman" panose="02020603050405020304" pitchFamily="18" charset="0"/>
                <a:cs typeface="Times New Roman" panose="02020603050405020304" pitchFamily="18" charset="0"/>
              </a:rPr>
              <a:t> </a:t>
            </a:r>
            <a:r>
              <a:rPr sz="1000" spc="15" dirty="0">
                <a:latin typeface="Times New Roman" panose="02020603050405020304" pitchFamily="18" charset="0"/>
                <a:cs typeface="Times New Roman" panose="02020603050405020304" pitchFamily="18" charset="0"/>
              </a:rPr>
              <a:t>1024*600</a:t>
            </a:r>
            <a:endParaRPr lang="en-US" sz="1000" spc="15"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15" dirty="0">
                <a:latin typeface="Times New Roman" panose="02020603050405020304" pitchFamily="18" charset="0"/>
                <a:cs typeface="Times New Roman" panose="02020603050405020304" pitchFamily="18" charset="0"/>
              </a:rPr>
              <a:t>Giao </a:t>
            </a:r>
            <a:r>
              <a:rPr lang="en-US" sz="1000" spc="15" dirty="0" err="1">
                <a:latin typeface="Times New Roman" panose="02020603050405020304" pitchFamily="18" charset="0"/>
                <a:cs typeface="Times New Roman" panose="02020603050405020304" pitchFamily="18" charset="0"/>
              </a:rPr>
              <a:t>thức</a:t>
            </a:r>
            <a:r>
              <a:rPr lang="en-US" sz="1000" spc="15" dirty="0">
                <a:latin typeface="Times New Roman" panose="02020603050405020304" pitchFamily="18" charset="0"/>
                <a:cs typeface="Times New Roman" panose="02020603050405020304" pitchFamily="18" charset="0"/>
              </a:rPr>
              <a:t> </a:t>
            </a:r>
            <a:r>
              <a:rPr lang="en-US" sz="1000" spc="15" dirty="0" err="1">
                <a:latin typeface="Times New Roman" panose="02020603050405020304" pitchFamily="18" charset="0"/>
                <a:cs typeface="Times New Roman" panose="02020603050405020304" pitchFamily="18" charset="0"/>
              </a:rPr>
              <a:t>truyền</a:t>
            </a:r>
            <a:r>
              <a:rPr lang="en-US" sz="1000" spc="15" dirty="0">
                <a:latin typeface="Times New Roman" panose="02020603050405020304" pitchFamily="18" charset="0"/>
                <a:cs typeface="Times New Roman" panose="02020603050405020304" pitchFamily="18" charset="0"/>
              </a:rPr>
              <a:t> </a:t>
            </a:r>
            <a:r>
              <a:rPr lang="en-US" sz="1000" spc="15" dirty="0" err="1">
                <a:latin typeface="Times New Roman" panose="02020603050405020304" pitchFamily="18" charset="0"/>
                <a:cs typeface="Times New Roman" panose="02020603050405020304" pitchFamily="18" charset="0"/>
              </a:rPr>
              <a:t>thông</a:t>
            </a:r>
            <a:r>
              <a:rPr lang="en-US" sz="1000" spc="15" dirty="0">
                <a:latin typeface="Times New Roman" panose="02020603050405020304" pitchFamily="18" charset="0"/>
                <a:cs typeface="Times New Roman" panose="02020603050405020304" pitchFamily="18" charset="0"/>
              </a:rPr>
              <a:t>: RS485, ZigBee, Z-Wave</a:t>
            </a:r>
            <a:endParaRPr lang="en-US" sz="1000" spc="3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30" dirty="0">
                <a:latin typeface="Times New Roman" panose="02020603050405020304" pitchFamily="18" charset="0"/>
                <a:cs typeface="Times New Roman" panose="02020603050405020304" pitchFamily="18" charset="0"/>
              </a:rPr>
              <a:t>Hỗ </a:t>
            </a:r>
            <a:r>
              <a:rPr lang="en-US" sz="1000" spc="30" dirty="0" err="1">
                <a:latin typeface="Times New Roman" panose="02020603050405020304" pitchFamily="18" charset="0"/>
                <a:cs typeface="Times New Roman" panose="02020603050405020304" pitchFamily="18" charset="0"/>
              </a:rPr>
              <a:t>trợ</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điều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khiển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bằng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giọng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nói</a:t>
            </a:r>
            <a:endParaRPr lang="en-US" sz="1000" spc="3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20" dirty="0" err="1">
                <a:latin typeface="Times New Roman" panose="02020603050405020304" pitchFamily="18" charset="0"/>
                <a:cs typeface="Times New Roman" panose="02020603050405020304" pitchFamily="18" charset="0"/>
              </a:rPr>
              <a:t>Kết</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nối</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mạng</a:t>
            </a:r>
            <a:r>
              <a:rPr lang="en-US" sz="1000" spc="2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cổng</a:t>
            </a:r>
            <a:r>
              <a:rPr lang="en-US" sz="1000" spc="30" dirty="0">
                <a:latin typeface="Times New Roman" panose="02020603050405020304" pitchFamily="18" charset="0"/>
                <a:cs typeface="Times New Roman" panose="02020603050405020304" pitchFamily="18" charset="0"/>
              </a:rPr>
              <a:t> Ethernet </a:t>
            </a:r>
            <a:r>
              <a:rPr lang="en-US" sz="1000" spc="30" dirty="0" err="1">
                <a:latin typeface="Times New Roman" panose="02020603050405020304" pitchFamily="18" charset="0"/>
                <a:cs typeface="Times New Roman" panose="02020603050405020304" pitchFamily="18" charset="0"/>
              </a:rPr>
              <a:t>và</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WiFi</a:t>
            </a:r>
            <a:endParaRPr lang="vi-VN" sz="1000" spc="3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Kích thước: </a:t>
            </a:r>
            <a:r>
              <a:rPr lang="vi-VN" sz="1000" spc="20" dirty="0">
                <a:latin typeface="Times New Roman" panose="02020603050405020304" pitchFamily="18" charset="0"/>
                <a:cs typeface="Times New Roman" panose="02020603050405020304" pitchFamily="18" charset="0"/>
              </a:rPr>
              <a:t>175*106mm</a:t>
            </a:r>
            <a:endParaRPr lang="en-US" sz="1000" spc="3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sắc</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trắng</a:t>
            </a:r>
            <a:r>
              <a:rPr lang="en-US" sz="1000" spc="30" dirty="0">
                <a:latin typeface="Times New Roman" panose="02020603050405020304" pitchFamily="18" charset="0"/>
                <a:cs typeface="Times New Roman" panose="02020603050405020304" pitchFamily="18" charset="0"/>
              </a:rPr>
              <a:t>/</a:t>
            </a:r>
            <a:r>
              <a:rPr lang="en-US" sz="1000" spc="30" dirty="0" err="1">
                <a:latin typeface="Times New Roman" panose="02020603050405020304" pitchFamily="18" charset="0"/>
                <a:cs typeface="Times New Roman" panose="02020603050405020304" pitchFamily="18" charset="0"/>
              </a:rPr>
              <a:t>đen</a:t>
            </a:r>
            <a:r>
              <a:rPr lang="en-US" sz="1000" spc="30" dirty="0">
                <a:latin typeface="Times New Roman" panose="02020603050405020304" pitchFamily="18" charset="0"/>
                <a:cs typeface="Times New Roman" panose="02020603050405020304" pitchFamily="18" charset="0"/>
              </a:rPr>
              <a:t>/</a:t>
            </a:r>
            <a:r>
              <a:rPr lang="en-US" sz="1000" spc="30" dirty="0" err="1">
                <a:latin typeface="Times New Roman" panose="02020603050405020304" pitchFamily="18" charset="0"/>
                <a:cs typeface="Times New Roman" panose="02020603050405020304" pitchFamily="18" charset="0"/>
              </a:rPr>
              <a:t>vàng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kim</a:t>
            </a:r>
            <a:endParaRPr lang="en-US" sz="1000" dirty="0">
              <a:latin typeface="Times New Roman" panose="02020603050405020304" pitchFamily="18" charset="0"/>
              <a:cs typeface="Times New Roman" panose="02020603050405020304" pitchFamily="18" charset="0"/>
            </a:endParaRPr>
          </a:p>
          <a:p>
            <a:pPr marL="12700" marR="5080">
              <a:spcBef>
                <a:spcPts val="160"/>
              </a:spcBef>
            </a:pPr>
            <a:endParaRPr sz="1200" dirty="0">
              <a:latin typeface="Times New Roman" panose="02020603050405020304" pitchFamily="18" charset="0"/>
              <a:cs typeface="Times New Roman" panose="02020603050405020304" pitchFamily="18" charset="0"/>
            </a:endParaRPr>
          </a:p>
          <a:p>
            <a:pPr>
              <a:lnSpc>
                <a:spcPct val="100000"/>
              </a:lnSpc>
              <a:spcBef>
                <a:spcPts val="65"/>
              </a:spcBef>
            </a:pPr>
            <a:endParaRPr sz="1200" dirty="0">
              <a:latin typeface="PingFang SC Regular"/>
              <a:cs typeface="PingFang SC Regular"/>
            </a:endParaRPr>
          </a:p>
        </p:txBody>
      </p:sp>
      <p:sp>
        <p:nvSpPr>
          <p:cNvPr id="35" name="object 16">
            <a:extLst>
              <a:ext uri="{FF2B5EF4-FFF2-40B4-BE49-F238E27FC236}">
                <a16:creationId xmlns:a16="http://schemas.microsoft.com/office/drawing/2014/main" id="{CE3BED12-4099-4561-A378-205102A4E043}"/>
              </a:ext>
            </a:extLst>
          </p:cNvPr>
          <p:cNvSpPr txBox="1"/>
          <p:nvPr/>
        </p:nvSpPr>
        <p:spPr>
          <a:xfrm>
            <a:off x="4981772" y="5191418"/>
            <a:ext cx="2844054" cy="2017859"/>
          </a:xfrm>
          <a:prstGeom prst="rect">
            <a:avLst/>
          </a:prstGeom>
        </p:spPr>
        <p:txBody>
          <a:bodyPr vert="horz" wrap="square" lIns="0" tIns="14604" rIns="0" bIns="0" rtlCol="0">
            <a:spAutoFit/>
          </a:bodyPr>
          <a:lstStyle/>
          <a:p>
            <a:pPr marL="12700">
              <a:lnSpc>
                <a:spcPct val="100000"/>
              </a:lnSpc>
              <a:spcBef>
                <a:spcPts val="115"/>
              </a:spcBef>
            </a:pPr>
            <a:r>
              <a:rPr lang="en-US" sz="1200" b="1" spc="10" dirty="0">
                <a:latin typeface="Times New Roman" panose="02020603050405020304" pitchFamily="18" charset="0"/>
                <a:cs typeface="Times New Roman" panose="02020603050405020304" pitchFamily="18" charset="0"/>
              </a:rPr>
              <a:t>Wise </a:t>
            </a:r>
            <a:r>
              <a:rPr sz="1200" b="1" spc="10" dirty="0">
                <a:latin typeface="Times New Roman" panose="02020603050405020304" pitchFamily="18" charset="0"/>
                <a:cs typeface="Times New Roman" panose="02020603050405020304" pitchFamily="18" charset="0"/>
              </a:rPr>
              <a:t>U</a:t>
            </a:r>
            <a:r>
              <a:rPr lang="en-US" sz="1200" b="1" spc="10" dirty="0">
                <a:latin typeface="Times New Roman" panose="02020603050405020304" pitchFamily="18" charset="0"/>
                <a:cs typeface="Times New Roman" panose="02020603050405020304" pitchFamily="18" charset="0"/>
              </a:rPr>
              <a:t>10</a:t>
            </a:r>
            <a:endParaRPr lang="en-US" sz="1200" b="1" spc="25"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vi-VN" sz="1000" spc="30" dirty="0">
                <a:latin typeface="Times New Roman" panose="02020603050405020304" pitchFamily="18" charset="0"/>
                <a:cs typeface="Times New Roman" panose="02020603050405020304" pitchFamily="18" charset="0"/>
              </a:rPr>
              <a:t>Điện nguồn: 220V</a:t>
            </a:r>
          </a:p>
          <a:p>
            <a:pPr marL="184150" marR="5080" indent="-171450">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Màn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hình</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hiển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thị</a:t>
            </a:r>
            <a:r>
              <a:rPr lang="en-US" sz="1000" spc="30" dirty="0">
                <a:latin typeface="Times New Roman" panose="02020603050405020304" pitchFamily="18" charset="0"/>
                <a:cs typeface="Times New Roman" panose="02020603050405020304" pitchFamily="18" charset="0"/>
              </a:rPr>
              <a:t>: 10.1 inch, LCD </a:t>
            </a:r>
            <a:r>
              <a:rPr lang="en-US" sz="1000" spc="30" dirty="0" err="1">
                <a:latin typeface="Times New Roman" panose="02020603050405020304" pitchFamily="18" charset="0"/>
                <a:cs typeface="Times New Roman" panose="02020603050405020304" pitchFamily="18" charset="0"/>
              </a:rPr>
              <a:t>chất</a:t>
            </a:r>
            <a:r>
              <a:rPr lang="en-US" sz="1000" spc="30" dirty="0">
                <a:latin typeface="Times New Roman" panose="02020603050405020304" pitchFamily="18" charset="0"/>
                <a:cs typeface="Times New Roman" panose="02020603050405020304" pitchFamily="18" charset="0"/>
              </a:rPr>
              <a:t> l</a:t>
            </a:r>
            <a:r>
              <a:rPr lang="vi-VN" sz="1000" spc="30" dirty="0">
                <a:latin typeface="Times New Roman" panose="02020603050405020304" pitchFamily="18" charset="0"/>
                <a:cs typeface="Times New Roman" panose="02020603050405020304" pitchFamily="18" charset="0"/>
              </a:rPr>
              <a:t>ư</a:t>
            </a:r>
            <a:r>
              <a:rPr lang="en-US" sz="1000" spc="30" dirty="0" err="1">
                <a:latin typeface="Times New Roman" panose="02020603050405020304" pitchFamily="18" charset="0"/>
                <a:cs typeface="Times New Roman" panose="02020603050405020304" pitchFamily="18" charset="0"/>
              </a:rPr>
              <a:t>ợng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cao</a:t>
            </a:r>
            <a:r>
              <a:rPr lang="en-US" sz="1000" spc="30" dirty="0">
                <a:latin typeface="Times New Roman" panose="02020603050405020304" pitchFamily="18" charset="0"/>
                <a:cs typeface="Times New Roman" panose="02020603050405020304" pitchFamily="18" charset="0"/>
              </a:rPr>
              <a:t> </a:t>
            </a:r>
            <a:r>
              <a:rPr sz="1000" spc="15" dirty="0">
                <a:latin typeface="Times New Roman" panose="02020603050405020304" pitchFamily="18" charset="0"/>
                <a:cs typeface="Times New Roman" panose="02020603050405020304" pitchFamily="18" charset="0"/>
              </a:rPr>
              <a:t>1024*600</a:t>
            </a:r>
            <a:endParaRPr lang="en-US" sz="1000" spc="15"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15" dirty="0">
                <a:latin typeface="Times New Roman" panose="02020603050405020304" pitchFamily="18" charset="0"/>
                <a:cs typeface="Times New Roman" panose="02020603050405020304" pitchFamily="18" charset="0"/>
              </a:rPr>
              <a:t>Giao </a:t>
            </a:r>
            <a:r>
              <a:rPr lang="en-US" sz="1000" spc="15" dirty="0" err="1">
                <a:latin typeface="Times New Roman" panose="02020603050405020304" pitchFamily="18" charset="0"/>
                <a:cs typeface="Times New Roman" panose="02020603050405020304" pitchFamily="18" charset="0"/>
              </a:rPr>
              <a:t>thức</a:t>
            </a:r>
            <a:r>
              <a:rPr lang="en-US" sz="1000" spc="15" dirty="0">
                <a:latin typeface="Times New Roman" panose="02020603050405020304" pitchFamily="18" charset="0"/>
                <a:cs typeface="Times New Roman" panose="02020603050405020304" pitchFamily="18" charset="0"/>
              </a:rPr>
              <a:t> </a:t>
            </a:r>
            <a:r>
              <a:rPr lang="en-US" sz="1000" spc="15" dirty="0" err="1">
                <a:latin typeface="Times New Roman" panose="02020603050405020304" pitchFamily="18" charset="0"/>
                <a:cs typeface="Times New Roman" panose="02020603050405020304" pitchFamily="18" charset="0"/>
              </a:rPr>
              <a:t>truyền</a:t>
            </a:r>
            <a:r>
              <a:rPr lang="en-US" sz="1000" spc="15" dirty="0">
                <a:latin typeface="Times New Roman" panose="02020603050405020304" pitchFamily="18" charset="0"/>
                <a:cs typeface="Times New Roman" panose="02020603050405020304" pitchFamily="18" charset="0"/>
              </a:rPr>
              <a:t> </a:t>
            </a:r>
            <a:r>
              <a:rPr lang="en-US" sz="1000" spc="15" dirty="0" err="1">
                <a:latin typeface="Times New Roman" panose="02020603050405020304" pitchFamily="18" charset="0"/>
                <a:cs typeface="Times New Roman" panose="02020603050405020304" pitchFamily="18" charset="0"/>
              </a:rPr>
              <a:t>thông</a:t>
            </a:r>
            <a:r>
              <a:rPr lang="en-US" sz="1000" spc="15" dirty="0">
                <a:latin typeface="Times New Roman" panose="02020603050405020304" pitchFamily="18" charset="0"/>
                <a:cs typeface="Times New Roman" panose="02020603050405020304" pitchFamily="18" charset="0"/>
              </a:rPr>
              <a:t>: RS485, ZigBee, Z-Wave</a:t>
            </a:r>
          </a:p>
          <a:p>
            <a:pPr marL="184150" marR="5080" indent="-171450">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Hỗ</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trợ</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điều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khiển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bằng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giọng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nói</a:t>
            </a:r>
            <a:endParaRPr lang="en-US" sz="1000" spc="3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20" dirty="0" err="1">
                <a:latin typeface="Times New Roman" panose="02020603050405020304" pitchFamily="18" charset="0"/>
                <a:cs typeface="Times New Roman" panose="02020603050405020304" pitchFamily="18" charset="0"/>
              </a:rPr>
              <a:t>Kết</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nối</a:t>
            </a:r>
            <a:r>
              <a:rPr lang="en-US" sz="1000" spc="20" dirty="0">
                <a:latin typeface="Times New Roman" panose="02020603050405020304" pitchFamily="18" charset="0"/>
                <a:cs typeface="Times New Roman" panose="02020603050405020304" pitchFamily="18" charset="0"/>
              </a:rPr>
              <a:t> </a:t>
            </a:r>
            <a:r>
              <a:rPr lang="en-US" sz="1000" spc="20" dirty="0" err="1">
                <a:latin typeface="Times New Roman" panose="02020603050405020304" pitchFamily="18" charset="0"/>
                <a:cs typeface="Times New Roman" panose="02020603050405020304" pitchFamily="18" charset="0"/>
              </a:rPr>
              <a:t>mạng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cổng</a:t>
            </a:r>
            <a:r>
              <a:rPr lang="en-US" sz="1000" spc="30" dirty="0">
                <a:latin typeface="Times New Roman" panose="02020603050405020304" pitchFamily="18" charset="0"/>
                <a:cs typeface="Times New Roman" panose="02020603050405020304" pitchFamily="18" charset="0"/>
              </a:rPr>
              <a:t> Ethernet </a:t>
            </a:r>
            <a:r>
              <a:rPr lang="en-US" sz="1000" spc="30" dirty="0" err="1">
                <a:latin typeface="Times New Roman" panose="02020603050405020304" pitchFamily="18" charset="0"/>
                <a:cs typeface="Times New Roman" panose="02020603050405020304" pitchFamily="18" charset="0"/>
              </a:rPr>
              <a:t>và</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WiFi</a:t>
            </a:r>
            <a:endParaRPr lang="en-US" sz="1000" spc="30" dirty="0">
              <a:latin typeface="Times New Roman" panose="02020603050405020304" pitchFamily="18" charset="0"/>
              <a:cs typeface="Times New Roman" panose="02020603050405020304" pitchFamily="18" charset="0"/>
            </a:endParaRPr>
          </a:p>
          <a:p>
            <a:pPr marL="184150" marR="5080" indent="-171450">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Kích</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thước</a:t>
            </a:r>
            <a:r>
              <a:rPr lang="en-US" sz="1000" spc="30" dirty="0">
                <a:latin typeface="Times New Roman" panose="02020603050405020304" pitchFamily="18" charset="0"/>
                <a:cs typeface="Times New Roman" panose="02020603050405020304" pitchFamily="18" charset="0"/>
              </a:rPr>
              <a:t>: 159*256mm</a:t>
            </a:r>
          </a:p>
          <a:p>
            <a:pPr marL="184150" marR="5080" indent="-171450">
              <a:spcBef>
                <a:spcPts val="1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sắc</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màu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trắng</a:t>
            </a:r>
            <a:r>
              <a:rPr lang="en-US" sz="1000" spc="30" dirty="0">
                <a:latin typeface="Times New Roman" panose="02020603050405020304" pitchFamily="18" charset="0"/>
                <a:cs typeface="Times New Roman" panose="02020603050405020304" pitchFamily="18" charset="0"/>
              </a:rPr>
              <a:t>/</a:t>
            </a:r>
            <a:r>
              <a:rPr lang="en-US" sz="1000" spc="30" dirty="0" err="1">
                <a:latin typeface="Times New Roman" panose="02020603050405020304" pitchFamily="18" charset="0"/>
                <a:cs typeface="Times New Roman" panose="02020603050405020304" pitchFamily="18" charset="0"/>
              </a:rPr>
              <a:t>đen</a:t>
            </a:r>
            <a:r>
              <a:rPr lang="en-US" sz="1000" spc="30" dirty="0">
                <a:latin typeface="Times New Roman" panose="02020603050405020304" pitchFamily="18" charset="0"/>
                <a:cs typeface="Times New Roman" panose="02020603050405020304" pitchFamily="18" charset="0"/>
              </a:rPr>
              <a:t>/</a:t>
            </a:r>
            <a:r>
              <a:rPr lang="en-US" sz="1000" spc="30" dirty="0" err="1">
                <a:latin typeface="Times New Roman" panose="02020603050405020304" pitchFamily="18" charset="0"/>
                <a:cs typeface="Times New Roman" panose="02020603050405020304" pitchFamily="18" charset="0"/>
              </a:rPr>
              <a:t>vàng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kim</a:t>
            </a:r>
            <a:endParaRPr lang="en-US" sz="1000" dirty="0">
              <a:latin typeface="Times New Roman" panose="02020603050405020304" pitchFamily="18" charset="0"/>
              <a:cs typeface="Times New Roman" panose="02020603050405020304" pitchFamily="18" charset="0"/>
            </a:endParaRPr>
          </a:p>
          <a:p>
            <a:pPr marL="12700" marR="5080">
              <a:spcBef>
                <a:spcPts val="160"/>
              </a:spcBef>
            </a:pPr>
            <a:endParaRPr sz="1200" dirty="0">
              <a:latin typeface="Times New Roman" panose="02020603050405020304" pitchFamily="18" charset="0"/>
              <a:cs typeface="Times New Roman" panose="02020603050405020304" pitchFamily="18" charset="0"/>
            </a:endParaRPr>
          </a:p>
          <a:p>
            <a:pPr>
              <a:lnSpc>
                <a:spcPct val="100000"/>
              </a:lnSpc>
              <a:spcBef>
                <a:spcPts val="65"/>
              </a:spcBef>
            </a:pPr>
            <a:endParaRPr sz="1200" dirty="0">
              <a:latin typeface="PingFang SC Regular"/>
              <a:cs typeface="PingFang SC Regular"/>
            </a:endParaRPr>
          </a:p>
        </p:txBody>
      </p:sp>
      <p:sp>
        <p:nvSpPr>
          <p:cNvPr id="36" name="object 9">
            <a:extLst>
              <a:ext uri="{FF2B5EF4-FFF2-40B4-BE49-F238E27FC236}">
                <a16:creationId xmlns:a16="http://schemas.microsoft.com/office/drawing/2014/main" id="{474415A9-8514-4B2E-B368-33C71F687135}"/>
              </a:ext>
            </a:extLst>
          </p:cNvPr>
          <p:cNvSpPr txBox="1"/>
          <p:nvPr/>
        </p:nvSpPr>
        <p:spPr>
          <a:xfrm>
            <a:off x="533944" y="855889"/>
            <a:ext cx="4570322" cy="323165"/>
          </a:xfrm>
          <a:prstGeom prst="rect">
            <a:avLst/>
          </a:prstGeom>
        </p:spPr>
        <p:txBody>
          <a:bodyPr vert="horz" wrap="square" lIns="0" tIns="15240" rIns="0" bIns="0" rtlCol="0">
            <a:spAutoFit/>
          </a:bodyPr>
          <a:lstStyle/>
          <a:p>
            <a:pPr marL="24765">
              <a:lnSpc>
                <a:spcPct val="100000"/>
              </a:lnSpc>
              <a:spcBef>
                <a:spcPts val="2030"/>
              </a:spcBef>
            </a:pPr>
            <a:r>
              <a:rPr lang="en-US" sz="2000" b="1" spc="20" dirty="0">
                <a:solidFill>
                  <a:srgbClr val="92D050"/>
                </a:solidFill>
                <a:latin typeface="Times New Roman" panose="02020603050405020304" pitchFamily="18" charset="0"/>
                <a:cs typeface="Times New Roman" panose="02020603050405020304" pitchFamily="18" charset="0"/>
              </a:rPr>
              <a:t>7. </a:t>
            </a:r>
            <a:r>
              <a:rPr lang="en-US" sz="2000" b="1" spc="20" dirty="0" err="1">
                <a:solidFill>
                  <a:srgbClr val="92D050"/>
                </a:solidFill>
                <a:latin typeface="Times New Roman" panose="02020603050405020304" pitchFamily="18" charset="0"/>
                <a:cs typeface="Times New Roman" panose="02020603050405020304" pitchFamily="18" charset="0"/>
              </a:rPr>
              <a:t>Máy</a:t>
            </a:r>
            <a:r>
              <a:rPr lang="en-US" sz="2000" b="1" spc="20" dirty="0">
                <a:solidFill>
                  <a:srgbClr val="92D050"/>
                </a:solidFill>
                <a:latin typeface="Times New Roman" panose="02020603050405020304" pitchFamily="18" charset="0"/>
                <a:cs typeface="Times New Roman" panose="02020603050405020304" pitchFamily="18" charset="0"/>
              </a:rPr>
              <a:t> </a:t>
            </a:r>
            <a:r>
              <a:rPr lang="en-US" sz="2000" b="1" spc="20" dirty="0" err="1">
                <a:solidFill>
                  <a:srgbClr val="92D050"/>
                </a:solidFill>
                <a:latin typeface="Times New Roman" panose="02020603050405020304" pitchFamily="18" charset="0"/>
                <a:cs typeface="Times New Roman" panose="02020603050405020304" pitchFamily="18" charset="0"/>
              </a:rPr>
              <a:t>phát</a:t>
            </a:r>
            <a:r>
              <a:rPr lang="en-US" sz="2000" b="1" spc="20" dirty="0">
                <a:solidFill>
                  <a:srgbClr val="92D050"/>
                </a:solidFill>
                <a:latin typeface="Times New Roman" panose="02020603050405020304" pitchFamily="18" charset="0"/>
                <a:cs typeface="Times New Roman" panose="02020603050405020304" pitchFamily="18" charset="0"/>
              </a:rPr>
              <a:t> </a:t>
            </a:r>
            <a:r>
              <a:rPr lang="en-US" sz="2000" b="1" spc="20" dirty="0" err="1">
                <a:solidFill>
                  <a:srgbClr val="92D050"/>
                </a:solidFill>
                <a:latin typeface="Times New Roman" panose="02020603050405020304" pitchFamily="18" charset="0"/>
                <a:cs typeface="Times New Roman" panose="02020603050405020304" pitchFamily="18" charset="0"/>
              </a:rPr>
              <a:t>nhạc</a:t>
            </a:r>
            <a:r>
              <a:rPr lang="en-US" sz="2000" b="1" spc="20" dirty="0">
                <a:solidFill>
                  <a:srgbClr val="92D050"/>
                </a:solidFill>
                <a:latin typeface="Times New Roman" panose="02020603050405020304" pitchFamily="18" charset="0"/>
                <a:cs typeface="Times New Roman" panose="02020603050405020304" pitchFamily="18" charset="0"/>
              </a:rPr>
              <a:t> </a:t>
            </a:r>
            <a:r>
              <a:rPr lang="en-US" sz="2000" b="1" spc="20" dirty="0" err="1">
                <a:solidFill>
                  <a:srgbClr val="92D050"/>
                </a:solidFill>
                <a:latin typeface="Times New Roman" panose="02020603050405020304" pitchFamily="18" charset="0"/>
                <a:cs typeface="Times New Roman" panose="02020603050405020304" pitchFamily="18" charset="0"/>
              </a:rPr>
              <a:t>nền</a:t>
            </a:r>
            <a:endParaRPr lang="en-US" sz="2000" b="1" spc="20" dirty="0">
              <a:solidFill>
                <a:srgbClr val="92D050"/>
              </a:solidFill>
              <a:latin typeface="Times New Roman" panose="02020603050405020304" pitchFamily="18" charset="0"/>
              <a:cs typeface="Times New Roman" panose="02020603050405020304" pitchFamily="18" charset="0"/>
            </a:endParaRPr>
          </a:p>
        </p:txBody>
      </p:sp>
      <p:sp>
        <p:nvSpPr>
          <p:cNvPr id="37" name="object 9">
            <a:extLst>
              <a:ext uri="{FF2B5EF4-FFF2-40B4-BE49-F238E27FC236}">
                <a16:creationId xmlns:a16="http://schemas.microsoft.com/office/drawing/2014/main" id="{966ECBE8-40F7-4C85-ADE8-B1ACDB5D39AF}"/>
              </a:ext>
            </a:extLst>
          </p:cNvPr>
          <p:cNvSpPr txBox="1"/>
          <p:nvPr/>
        </p:nvSpPr>
        <p:spPr>
          <a:xfrm>
            <a:off x="11295489" y="852714"/>
            <a:ext cx="4570322" cy="323165"/>
          </a:xfrm>
          <a:prstGeom prst="rect">
            <a:avLst/>
          </a:prstGeom>
        </p:spPr>
        <p:txBody>
          <a:bodyPr vert="horz" wrap="square" lIns="0" tIns="15240" rIns="0" bIns="0" rtlCol="0">
            <a:spAutoFit/>
          </a:bodyPr>
          <a:lstStyle/>
          <a:p>
            <a:pPr marL="24765">
              <a:lnSpc>
                <a:spcPct val="100000"/>
              </a:lnSpc>
              <a:spcBef>
                <a:spcPts val="2030"/>
              </a:spcBef>
            </a:pPr>
            <a:r>
              <a:rPr lang="en-US" sz="2000" b="1" spc="20" dirty="0">
                <a:solidFill>
                  <a:srgbClr val="92D050"/>
                </a:solidFill>
                <a:latin typeface="Times New Roman" panose="02020603050405020304" pitchFamily="18" charset="0"/>
                <a:cs typeface="Times New Roman" panose="02020603050405020304" pitchFamily="18" charset="0"/>
              </a:rPr>
              <a:t>8. Loa </a:t>
            </a:r>
            <a:r>
              <a:rPr lang="en-US" sz="2000" b="1" spc="20" dirty="0" err="1">
                <a:solidFill>
                  <a:srgbClr val="92D050"/>
                </a:solidFill>
                <a:latin typeface="Times New Roman" panose="02020603050405020304" pitchFamily="18" charset="0"/>
                <a:cs typeface="Times New Roman" panose="02020603050405020304" pitchFamily="18" charset="0"/>
              </a:rPr>
              <a:t>thông</a:t>
            </a:r>
            <a:r>
              <a:rPr lang="en-US" sz="2000" b="1" spc="20" dirty="0">
                <a:solidFill>
                  <a:srgbClr val="92D050"/>
                </a:solidFill>
                <a:latin typeface="Times New Roman" panose="02020603050405020304" pitchFamily="18" charset="0"/>
                <a:cs typeface="Times New Roman" panose="02020603050405020304" pitchFamily="18" charset="0"/>
              </a:rPr>
              <a:t> </a:t>
            </a:r>
            <a:r>
              <a:rPr lang="en-US" sz="2000" b="1" spc="20" dirty="0" err="1">
                <a:solidFill>
                  <a:srgbClr val="92D050"/>
                </a:solidFill>
                <a:latin typeface="Times New Roman" panose="02020603050405020304" pitchFamily="18" charset="0"/>
                <a:cs typeface="Times New Roman" panose="02020603050405020304" pitchFamily="18" charset="0"/>
              </a:rPr>
              <a:t>minh</a:t>
            </a:r>
            <a:endParaRPr lang="en-US" sz="2000" b="1" spc="20" dirty="0">
              <a:solidFill>
                <a:srgbClr val="92D050"/>
              </a:solidFill>
              <a:latin typeface="Times New Roman" panose="02020603050405020304" pitchFamily="18" charset="0"/>
              <a:cs typeface="Times New Roman" panose="02020603050405020304" pitchFamily="18" charset="0"/>
            </a:endParaRPr>
          </a:p>
        </p:txBody>
      </p:sp>
      <p:sp>
        <p:nvSpPr>
          <p:cNvPr id="38" name="object 6">
            <a:extLst>
              <a:ext uri="{FF2B5EF4-FFF2-40B4-BE49-F238E27FC236}">
                <a16:creationId xmlns:a16="http://schemas.microsoft.com/office/drawing/2014/main" id="{232EB49B-871D-44D6-9A4A-3843242B2304}"/>
              </a:ext>
            </a:extLst>
          </p:cNvPr>
          <p:cNvSpPr txBox="1"/>
          <p:nvPr/>
        </p:nvSpPr>
        <p:spPr>
          <a:xfrm>
            <a:off x="11421129" y="1383262"/>
            <a:ext cx="4213801" cy="789960"/>
          </a:xfrm>
          <a:prstGeom prst="rect">
            <a:avLst/>
          </a:prstGeom>
        </p:spPr>
        <p:txBody>
          <a:bodyPr vert="horz" wrap="square" lIns="0" tIns="83820" rIns="0" bIns="0" rtlCol="0">
            <a:spAutoFit/>
          </a:bodyPr>
          <a:lstStyle/>
          <a:p>
            <a:pPr marL="184150" indent="-171450" algn="just">
              <a:lnSpc>
                <a:spcPct val="100000"/>
              </a:lnSpc>
              <a:spcBef>
                <a:spcPts val="660"/>
              </a:spcBef>
              <a:buFont typeface="Arial" panose="020B0604020202020204" pitchFamily="34" charset="0"/>
              <a:buChar char="•"/>
            </a:pPr>
            <a:r>
              <a:rPr lang="en-US" sz="1000" spc="30" dirty="0" err="1">
                <a:latin typeface="Times New Roman" panose="02020603050405020304" pitchFamily="18" charset="0"/>
                <a:cs typeface="Times New Roman" panose="02020603050405020304" pitchFamily="18" charset="0"/>
              </a:rPr>
              <a:t>Điều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khiển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thông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minh</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bằng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giọng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nói</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các</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thiết</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bị</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trong</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gia</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đình</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nh</a:t>
            </a:r>
            <a:r>
              <a:rPr lang="vi-VN" sz="1000" spc="30" dirty="0">
                <a:latin typeface="Times New Roman" panose="02020603050405020304" pitchFamily="18" charset="0"/>
                <a:cs typeface="Times New Roman" panose="02020603050405020304" pitchFamily="18" charset="0"/>
              </a:rPr>
              <a:t>ư</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đèn</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ti</a:t>
            </a:r>
            <a:r>
              <a:rPr lang="en-US" sz="1000" spc="30" dirty="0">
                <a:latin typeface="Times New Roman" panose="02020603050405020304" pitchFamily="18" charset="0"/>
                <a:cs typeface="Times New Roman" panose="02020603050405020304" pitchFamily="18" charset="0"/>
              </a:rPr>
              <a:t> vi, </a:t>
            </a:r>
            <a:r>
              <a:rPr lang="en-US" sz="1000" spc="30" dirty="0" err="1">
                <a:latin typeface="Times New Roman" panose="02020603050405020304" pitchFamily="18" charset="0"/>
                <a:cs typeface="Times New Roman" panose="02020603050405020304" pitchFamily="18" charset="0"/>
              </a:rPr>
              <a:t>rèm</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cửa</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sổ</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điều</a:t>
            </a:r>
            <a:r>
              <a:rPr lang="en-US" sz="1000" spc="30" dirty="0">
                <a:latin typeface="Times New Roman" panose="02020603050405020304" pitchFamily="18" charset="0"/>
                <a:cs typeface="Times New Roman" panose="02020603050405020304" pitchFamily="18" charset="0"/>
              </a:rPr>
              <a:t> </a:t>
            </a:r>
            <a:r>
              <a:rPr lang="en-US" sz="1000" spc="30" dirty="0" err="1">
                <a:latin typeface="Times New Roman" panose="02020603050405020304" pitchFamily="18" charset="0"/>
                <a:cs typeface="Times New Roman" panose="02020603050405020304" pitchFamily="18" charset="0"/>
              </a:rPr>
              <a:t>hòa</a:t>
            </a:r>
            <a:r>
              <a:rPr lang="en-US" sz="1000" spc="30" dirty="0">
                <a:latin typeface="Times New Roman" panose="02020603050405020304" pitchFamily="18" charset="0"/>
                <a:cs typeface="Times New Roman" panose="02020603050405020304" pitchFamily="18" charset="0"/>
              </a:rPr>
              <a:t>,…</a:t>
            </a:r>
          </a:p>
          <a:p>
            <a:pPr marL="184150" indent="-171450" algn="just">
              <a:lnSpc>
                <a:spcPct val="100000"/>
              </a:lnSpc>
              <a:spcBef>
                <a:spcPts val="660"/>
              </a:spcBef>
              <a:buFont typeface="Arial" panose="020B0604020202020204" pitchFamily="34" charset="0"/>
              <a:buChar char="•"/>
            </a:pPr>
            <a:r>
              <a:rPr lang="en-US" altLang="zh-CN" sz="1000" spc="30" dirty="0" err="1">
                <a:latin typeface="Times New Roman" panose="02020603050405020304" pitchFamily="18" charset="0"/>
                <a:cs typeface="Times New Roman" panose="02020603050405020304" pitchFamily="18" charset="0"/>
              </a:rPr>
              <a:t>Báo</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thông</a:t>
            </a:r>
            <a:r>
              <a:rPr lang="en-US" altLang="zh-CN" sz="1000" spc="30" dirty="0">
                <a:latin typeface="Times New Roman" panose="02020603050405020304" pitchFamily="18" charset="0"/>
                <a:cs typeface="Times New Roman" panose="02020603050405020304" pitchFamily="18" charset="0"/>
              </a:rPr>
              <a:t> tin </a:t>
            </a:r>
            <a:r>
              <a:rPr lang="en-US" altLang="zh-CN" sz="1000" spc="30" dirty="0" err="1">
                <a:latin typeface="Times New Roman" panose="02020603050405020304" pitchFamily="18" charset="0"/>
                <a:cs typeface="Times New Roman" panose="02020603050405020304" pitchFamily="18" charset="0"/>
              </a:rPr>
              <a:t>nhanh</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chóng</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tiện</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lợi</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thông</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báo</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về</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tình</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hình</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thời</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tiết</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thời</a:t>
            </a:r>
            <a:r>
              <a:rPr lang="en-US" altLang="zh-CN" sz="1000" spc="30" dirty="0">
                <a:latin typeface="Times New Roman" panose="02020603050405020304" pitchFamily="18" charset="0"/>
                <a:cs typeface="Times New Roman" panose="02020603050405020304" pitchFamily="18" charset="0"/>
              </a:rPr>
              <a:t> </a:t>
            </a:r>
            <a:r>
              <a:rPr lang="en-US" altLang="zh-CN" sz="1000" spc="30" dirty="0" err="1">
                <a:latin typeface="Times New Roman" panose="02020603050405020304" pitchFamily="18" charset="0"/>
                <a:cs typeface="Times New Roman" panose="02020603050405020304" pitchFamily="18" charset="0"/>
              </a:rPr>
              <a:t>gian</a:t>
            </a:r>
            <a:r>
              <a:rPr lang="en-US" altLang="zh-CN" sz="1000" spc="30" dirty="0">
                <a:latin typeface="Times New Roman" panose="02020603050405020304" pitchFamily="18" charset="0"/>
                <a:cs typeface="Times New Roman" panose="02020603050405020304" pitchFamily="18" charset="0"/>
              </a:rPr>
              <a:t>,…</a:t>
            </a:r>
          </a:p>
        </p:txBody>
      </p:sp>
      <p:grpSp>
        <p:nvGrpSpPr>
          <p:cNvPr id="39" name="Group 38">
            <a:extLst>
              <a:ext uri="{FF2B5EF4-FFF2-40B4-BE49-F238E27FC236}">
                <a16:creationId xmlns:a16="http://schemas.microsoft.com/office/drawing/2014/main" id="{F2FC5B49-E85A-40AB-95A0-18BE37A5602E}"/>
              </a:ext>
            </a:extLst>
          </p:cNvPr>
          <p:cNvGrpSpPr/>
          <p:nvPr/>
        </p:nvGrpSpPr>
        <p:grpSpPr>
          <a:xfrm>
            <a:off x="11114704" y="2793043"/>
            <a:ext cx="2434487" cy="1830822"/>
            <a:chOff x="10566150" y="2089855"/>
            <a:chExt cx="3295900" cy="2478636"/>
          </a:xfrm>
        </p:grpSpPr>
        <p:sp>
          <p:nvSpPr>
            <p:cNvPr id="40" name="object 13">
              <a:extLst>
                <a:ext uri="{FF2B5EF4-FFF2-40B4-BE49-F238E27FC236}">
                  <a16:creationId xmlns:a16="http://schemas.microsoft.com/office/drawing/2014/main" id="{824FC854-FDBF-4774-8266-BEED244653C6}"/>
                </a:ext>
              </a:extLst>
            </p:cNvPr>
            <p:cNvSpPr/>
            <p:nvPr/>
          </p:nvSpPr>
          <p:spPr>
            <a:xfrm>
              <a:off x="10566150" y="2089855"/>
              <a:ext cx="2095274" cy="2202943"/>
            </a:xfrm>
            <a:prstGeom prst="rect">
              <a:avLst/>
            </a:prstGeom>
            <a:blipFill>
              <a:blip r:embed="rId5" cstate="print"/>
              <a:stretch>
                <a:fillRect/>
              </a:stretch>
            </a:blipFill>
          </p:spPr>
          <p:txBody>
            <a:bodyPr wrap="square" lIns="0" tIns="0" rIns="0" bIns="0" rtlCol="0"/>
            <a:lstStyle/>
            <a:p>
              <a:endParaRPr/>
            </a:p>
          </p:txBody>
        </p:sp>
        <p:sp>
          <p:nvSpPr>
            <p:cNvPr id="41" name="object 14">
              <a:extLst>
                <a:ext uri="{FF2B5EF4-FFF2-40B4-BE49-F238E27FC236}">
                  <a16:creationId xmlns:a16="http://schemas.microsoft.com/office/drawing/2014/main" id="{8962ECF7-F091-48E1-A190-807BA20365BC}"/>
                </a:ext>
              </a:extLst>
            </p:cNvPr>
            <p:cNvSpPr/>
            <p:nvPr/>
          </p:nvSpPr>
          <p:spPr>
            <a:xfrm>
              <a:off x="12071404" y="3159704"/>
              <a:ext cx="1790646" cy="984048"/>
            </a:xfrm>
            <a:prstGeom prst="rect">
              <a:avLst/>
            </a:prstGeom>
            <a:blipFill>
              <a:blip r:embed="rId6" cstate="print"/>
              <a:stretch>
                <a:fillRect/>
              </a:stretch>
            </a:blipFill>
          </p:spPr>
          <p:txBody>
            <a:bodyPr wrap="square" lIns="0" tIns="0" rIns="0" bIns="0" rtlCol="0"/>
            <a:lstStyle/>
            <a:p>
              <a:endParaRPr/>
            </a:p>
          </p:txBody>
        </p:sp>
        <p:sp>
          <p:nvSpPr>
            <p:cNvPr id="42" name="object 12">
              <a:extLst>
                <a:ext uri="{FF2B5EF4-FFF2-40B4-BE49-F238E27FC236}">
                  <a16:creationId xmlns:a16="http://schemas.microsoft.com/office/drawing/2014/main" id="{2B444E66-5B08-40FA-89AF-856A41EAA49A}"/>
                </a:ext>
              </a:extLst>
            </p:cNvPr>
            <p:cNvSpPr txBox="1"/>
            <p:nvPr/>
          </p:nvSpPr>
          <p:spPr>
            <a:xfrm>
              <a:off x="11678374" y="4299386"/>
              <a:ext cx="2095274" cy="269105"/>
            </a:xfrm>
            <a:prstGeom prst="rect">
              <a:avLst/>
            </a:prstGeom>
          </p:spPr>
          <p:txBody>
            <a:bodyPr vert="horz" wrap="square" lIns="0" tIns="13970" rIns="0" bIns="0" rtlCol="0">
              <a:spAutoFit/>
            </a:bodyPr>
            <a:lstStyle/>
            <a:p>
              <a:pPr marL="12700">
                <a:lnSpc>
                  <a:spcPct val="100000"/>
                </a:lnSpc>
                <a:spcBef>
                  <a:spcPts val="110"/>
                </a:spcBef>
              </a:pPr>
              <a:r>
                <a:rPr lang="en-US" sz="1200" b="1" spc="5" dirty="0" err="1">
                  <a:solidFill>
                    <a:srgbClr val="3E3A39"/>
                  </a:solidFill>
                  <a:latin typeface="Times New Roman" panose="02020603050405020304" pitchFamily="18" charset="0"/>
                  <a:cs typeface="Times New Roman" panose="02020603050405020304" pitchFamily="18" charset="0"/>
                </a:rPr>
                <a:t>Xiaodu</a:t>
              </a:r>
              <a:endParaRPr sz="1200" b="1" dirty="0">
                <a:latin typeface="Times New Roman" panose="02020603050405020304" pitchFamily="18"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6F53CA87-4673-44C5-803F-CB6B0528699F}"/>
              </a:ext>
            </a:extLst>
          </p:cNvPr>
          <p:cNvGrpSpPr/>
          <p:nvPr/>
        </p:nvGrpSpPr>
        <p:grpSpPr>
          <a:xfrm>
            <a:off x="16615297" y="3119099"/>
            <a:ext cx="2747172" cy="1487823"/>
            <a:chOff x="14131683" y="2675677"/>
            <a:chExt cx="3719225" cy="2014271"/>
          </a:xfrm>
        </p:grpSpPr>
        <p:sp>
          <p:nvSpPr>
            <p:cNvPr id="44" name="object 9">
              <a:extLst>
                <a:ext uri="{FF2B5EF4-FFF2-40B4-BE49-F238E27FC236}">
                  <a16:creationId xmlns:a16="http://schemas.microsoft.com/office/drawing/2014/main" id="{02CD96A3-FEF4-40C3-981D-2C9599F3B2D0}"/>
                </a:ext>
              </a:extLst>
            </p:cNvPr>
            <p:cNvSpPr txBox="1"/>
            <p:nvPr/>
          </p:nvSpPr>
          <p:spPr>
            <a:xfrm>
              <a:off x="14929030" y="4420843"/>
              <a:ext cx="2921878" cy="269105"/>
            </a:xfrm>
            <a:prstGeom prst="rect">
              <a:avLst/>
            </a:prstGeom>
          </p:spPr>
          <p:txBody>
            <a:bodyPr vert="horz" wrap="square" lIns="0" tIns="13970" rIns="0" bIns="0" rtlCol="0">
              <a:spAutoFit/>
            </a:bodyPr>
            <a:lstStyle/>
            <a:p>
              <a:pPr marL="12700">
                <a:lnSpc>
                  <a:spcPct val="100000"/>
                </a:lnSpc>
                <a:spcBef>
                  <a:spcPts val="110"/>
                </a:spcBef>
              </a:pPr>
              <a:r>
                <a:rPr lang="en-US" sz="1200" b="1" dirty="0" err="1">
                  <a:latin typeface="Times New Roman" panose="02020603050405020304" pitchFamily="18" charset="0"/>
                  <a:cs typeface="Times New Roman" panose="02020603050405020304" pitchFamily="18" charset="0"/>
                </a:rPr>
                <a:t>Tmall</a:t>
              </a:r>
              <a:r>
                <a:rPr lang="en-US" sz="1200" b="1" dirty="0">
                  <a:latin typeface="Times New Roman" panose="02020603050405020304" pitchFamily="18" charset="0"/>
                  <a:cs typeface="Times New Roman" panose="02020603050405020304" pitchFamily="18" charset="0"/>
                </a:rPr>
                <a:t> Genie</a:t>
              </a:r>
              <a:endParaRPr sz="1200" b="1" dirty="0">
                <a:latin typeface="Times New Roman" panose="02020603050405020304" pitchFamily="18" charset="0"/>
                <a:cs typeface="Times New Roman" panose="02020603050405020304" pitchFamily="18" charset="0"/>
              </a:endParaRPr>
            </a:p>
          </p:txBody>
        </p:sp>
        <p:sp>
          <p:nvSpPr>
            <p:cNvPr id="45" name="object 15">
              <a:extLst>
                <a:ext uri="{FF2B5EF4-FFF2-40B4-BE49-F238E27FC236}">
                  <a16:creationId xmlns:a16="http://schemas.microsoft.com/office/drawing/2014/main" id="{05050BC9-C8DD-404A-8556-BB4A66BB39D8}"/>
                </a:ext>
              </a:extLst>
            </p:cNvPr>
            <p:cNvSpPr/>
            <p:nvPr/>
          </p:nvSpPr>
          <p:spPr>
            <a:xfrm>
              <a:off x="15803764" y="2929440"/>
              <a:ext cx="1436230" cy="1079758"/>
            </a:xfrm>
            <a:prstGeom prst="rect">
              <a:avLst/>
            </a:prstGeom>
            <a:blipFill>
              <a:blip r:embed="rId7" cstate="print"/>
              <a:stretch>
                <a:fillRect/>
              </a:stretch>
            </a:blipFill>
          </p:spPr>
          <p:txBody>
            <a:bodyPr wrap="square" lIns="0" tIns="0" rIns="0" bIns="0" rtlCol="0"/>
            <a:lstStyle/>
            <a:p>
              <a:endParaRPr sz="2000"/>
            </a:p>
          </p:txBody>
        </p:sp>
        <p:sp>
          <p:nvSpPr>
            <p:cNvPr id="46" name="object 16">
              <a:extLst>
                <a:ext uri="{FF2B5EF4-FFF2-40B4-BE49-F238E27FC236}">
                  <a16:creationId xmlns:a16="http://schemas.microsoft.com/office/drawing/2014/main" id="{04EF197D-47BC-4B39-A4C9-82AD6D1BC9E6}"/>
                </a:ext>
              </a:extLst>
            </p:cNvPr>
            <p:cNvSpPr/>
            <p:nvPr/>
          </p:nvSpPr>
          <p:spPr>
            <a:xfrm>
              <a:off x="14131683" y="2675677"/>
              <a:ext cx="1790646" cy="1421157"/>
            </a:xfrm>
            <a:prstGeom prst="rect">
              <a:avLst/>
            </a:prstGeom>
            <a:blipFill>
              <a:blip r:embed="rId8" cstate="print"/>
              <a:stretch>
                <a:fillRect/>
              </a:stretch>
            </a:blipFill>
          </p:spPr>
          <p:txBody>
            <a:bodyPr wrap="square" lIns="0" tIns="0" rIns="0" bIns="0" rtlCol="0"/>
            <a:lstStyle/>
            <a:p>
              <a:endParaRPr sz="2000"/>
            </a:p>
          </p:txBody>
        </p:sp>
      </p:grpSp>
      <p:grpSp>
        <p:nvGrpSpPr>
          <p:cNvPr id="47" name="Group 46">
            <a:extLst>
              <a:ext uri="{FF2B5EF4-FFF2-40B4-BE49-F238E27FC236}">
                <a16:creationId xmlns:a16="http://schemas.microsoft.com/office/drawing/2014/main" id="{DD910709-44BC-4F20-BABD-EBF7E79ADF37}"/>
              </a:ext>
            </a:extLst>
          </p:cNvPr>
          <p:cNvGrpSpPr/>
          <p:nvPr/>
        </p:nvGrpSpPr>
        <p:grpSpPr>
          <a:xfrm>
            <a:off x="11811979" y="5148299"/>
            <a:ext cx="1839813" cy="1518085"/>
            <a:chOff x="11384303" y="5000625"/>
            <a:chExt cx="2490808" cy="2055240"/>
          </a:xfrm>
        </p:grpSpPr>
        <p:sp>
          <p:nvSpPr>
            <p:cNvPr id="48" name="object 11">
              <a:extLst>
                <a:ext uri="{FF2B5EF4-FFF2-40B4-BE49-F238E27FC236}">
                  <a16:creationId xmlns:a16="http://schemas.microsoft.com/office/drawing/2014/main" id="{685F1074-6639-4AFE-8961-FE2800825E41}"/>
                </a:ext>
              </a:extLst>
            </p:cNvPr>
            <p:cNvSpPr txBox="1"/>
            <p:nvPr/>
          </p:nvSpPr>
          <p:spPr>
            <a:xfrm>
              <a:off x="11561145" y="6786760"/>
              <a:ext cx="2313966" cy="269105"/>
            </a:xfrm>
            <a:prstGeom prst="rect">
              <a:avLst/>
            </a:prstGeom>
          </p:spPr>
          <p:txBody>
            <a:bodyPr vert="horz" wrap="square" lIns="0" tIns="13970" rIns="0" bIns="0" rtlCol="0">
              <a:spAutoFit/>
            </a:bodyPr>
            <a:lstStyle/>
            <a:p>
              <a:pPr marL="12700">
                <a:lnSpc>
                  <a:spcPct val="100000"/>
                </a:lnSpc>
                <a:spcBef>
                  <a:spcPts val="110"/>
                </a:spcBef>
              </a:pPr>
              <a:r>
                <a:rPr lang="en-US" sz="1200" b="1" spc="5" dirty="0" err="1">
                  <a:solidFill>
                    <a:srgbClr val="3E3A39"/>
                  </a:solidFill>
                  <a:latin typeface="Times New Roman" panose="02020603050405020304" pitchFamily="18" charset="0"/>
                  <a:cs typeface="Times New Roman" panose="02020603050405020304" pitchFamily="18" charset="0"/>
                </a:rPr>
                <a:t>DingDong</a:t>
              </a:r>
              <a:endParaRPr sz="1200" b="1" dirty="0">
                <a:latin typeface="Times New Roman" panose="02020603050405020304" pitchFamily="18" charset="0"/>
                <a:cs typeface="Times New Roman" panose="02020603050405020304" pitchFamily="18" charset="0"/>
              </a:endParaRPr>
            </a:p>
          </p:txBody>
        </p:sp>
        <p:sp>
          <p:nvSpPr>
            <p:cNvPr id="49" name="object 29">
              <a:extLst>
                <a:ext uri="{FF2B5EF4-FFF2-40B4-BE49-F238E27FC236}">
                  <a16:creationId xmlns:a16="http://schemas.microsoft.com/office/drawing/2014/main" id="{3F59BF12-4D4F-4A76-87AD-BFE0F07AC15C}"/>
                </a:ext>
              </a:extLst>
            </p:cNvPr>
            <p:cNvSpPr/>
            <p:nvPr/>
          </p:nvSpPr>
          <p:spPr>
            <a:xfrm>
              <a:off x="11384303" y="5000625"/>
              <a:ext cx="1662418" cy="1678586"/>
            </a:xfrm>
            <a:prstGeom prst="rect">
              <a:avLst/>
            </a:prstGeom>
            <a:blipFill>
              <a:blip r:embed="rId9" cstate="print"/>
              <a:stretch>
                <a:fillRect/>
              </a:stretch>
            </a:blipFill>
          </p:spPr>
          <p:txBody>
            <a:bodyPr wrap="square" lIns="0" tIns="0" rIns="0" bIns="0" rtlCol="0"/>
            <a:lstStyle/>
            <a:p>
              <a:endParaRPr sz="2000" dirty="0"/>
            </a:p>
          </p:txBody>
        </p:sp>
      </p:grpSp>
      <p:grpSp>
        <p:nvGrpSpPr>
          <p:cNvPr id="50" name="Group 49">
            <a:extLst>
              <a:ext uri="{FF2B5EF4-FFF2-40B4-BE49-F238E27FC236}">
                <a16:creationId xmlns:a16="http://schemas.microsoft.com/office/drawing/2014/main" id="{AE00FE94-5492-4C42-80B8-57DBF91407ED}"/>
              </a:ext>
            </a:extLst>
          </p:cNvPr>
          <p:cNvGrpSpPr/>
          <p:nvPr/>
        </p:nvGrpSpPr>
        <p:grpSpPr>
          <a:xfrm>
            <a:off x="14482405" y="2603244"/>
            <a:ext cx="2369707" cy="2034456"/>
            <a:chOff x="17749199" y="1850349"/>
            <a:chExt cx="3208198" cy="2754322"/>
          </a:xfrm>
        </p:grpSpPr>
        <p:sp>
          <p:nvSpPr>
            <p:cNvPr id="51" name="object 26">
              <a:extLst>
                <a:ext uri="{FF2B5EF4-FFF2-40B4-BE49-F238E27FC236}">
                  <a16:creationId xmlns:a16="http://schemas.microsoft.com/office/drawing/2014/main" id="{D56A9222-2596-4400-89B1-54D490966574}"/>
                </a:ext>
              </a:extLst>
            </p:cNvPr>
            <p:cNvSpPr txBox="1"/>
            <p:nvPr/>
          </p:nvSpPr>
          <p:spPr>
            <a:xfrm>
              <a:off x="18035519" y="4335566"/>
              <a:ext cx="2921878" cy="269105"/>
            </a:xfrm>
            <a:prstGeom prst="rect">
              <a:avLst/>
            </a:prstGeom>
          </p:spPr>
          <p:txBody>
            <a:bodyPr vert="horz" wrap="square" lIns="0" tIns="13970" rIns="0" bIns="0" rtlCol="0">
              <a:spAutoFit/>
            </a:bodyPr>
            <a:lstStyle/>
            <a:p>
              <a:pPr marL="12700">
                <a:lnSpc>
                  <a:spcPct val="100000"/>
                </a:lnSpc>
                <a:spcBef>
                  <a:spcPts val="110"/>
                </a:spcBef>
              </a:pPr>
              <a:r>
                <a:rPr sz="1200" b="1" spc="5" dirty="0">
                  <a:solidFill>
                    <a:srgbClr val="3E3A39"/>
                  </a:solidFill>
                  <a:latin typeface="Times New Roman" panose="02020603050405020304" pitchFamily="18" charset="0"/>
                  <a:cs typeface="Times New Roman" panose="02020603050405020304" pitchFamily="18" charset="0"/>
                </a:rPr>
                <a:t>Google</a:t>
              </a:r>
              <a:r>
                <a:rPr sz="1200" b="1" spc="-80" dirty="0">
                  <a:solidFill>
                    <a:srgbClr val="3E3A39"/>
                  </a:solidFill>
                  <a:latin typeface="Times New Roman" panose="02020603050405020304" pitchFamily="18" charset="0"/>
                  <a:cs typeface="Times New Roman" panose="02020603050405020304" pitchFamily="18" charset="0"/>
                </a:rPr>
                <a:t> </a:t>
              </a:r>
              <a:r>
                <a:rPr sz="1200" b="1" spc="-40" dirty="0">
                  <a:solidFill>
                    <a:srgbClr val="3E3A39"/>
                  </a:solidFill>
                  <a:latin typeface="Times New Roman" panose="02020603050405020304" pitchFamily="18" charset="0"/>
                  <a:cs typeface="Times New Roman" panose="02020603050405020304" pitchFamily="18" charset="0"/>
                </a:rPr>
                <a:t>Home</a:t>
              </a:r>
              <a:endParaRPr sz="1200" b="1" dirty="0">
                <a:latin typeface="Times New Roman" panose="02020603050405020304" pitchFamily="18" charset="0"/>
                <a:cs typeface="Times New Roman" panose="02020603050405020304" pitchFamily="18" charset="0"/>
              </a:endParaRPr>
            </a:p>
          </p:txBody>
        </p:sp>
        <p:sp>
          <p:nvSpPr>
            <p:cNvPr id="52" name="object 28">
              <a:extLst>
                <a:ext uri="{FF2B5EF4-FFF2-40B4-BE49-F238E27FC236}">
                  <a16:creationId xmlns:a16="http://schemas.microsoft.com/office/drawing/2014/main" id="{7667CA8C-80F2-4C80-B2A2-BE5758F59F6C}"/>
                </a:ext>
              </a:extLst>
            </p:cNvPr>
            <p:cNvSpPr/>
            <p:nvPr/>
          </p:nvSpPr>
          <p:spPr>
            <a:xfrm>
              <a:off x="17749199" y="1850349"/>
              <a:ext cx="2051551" cy="2558969"/>
            </a:xfrm>
            <a:prstGeom prst="rect">
              <a:avLst/>
            </a:prstGeom>
            <a:blipFill>
              <a:blip r:embed="rId10" cstate="print"/>
              <a:stretch>
                <a:fillRect/>
              </a:stretch>
            </a:blipFill>
          </p:spPr>
          <p:txBody>
            <a:bodyPr wrap="square" lIns="0" tIns="0" rIns="0" bIns="0" rtlCol="0"/>
            <a:lstStyle/>
            <a:p>
              <a:endParaRPr sz="2000"/>
            </a:p>
          </p:txBody>
        </p:sp>
      </p:grpSp>
      <p:sp>
        <p:nvSpPr>
          <p:cNvPr id="53" name="object 22">
            <a:extLst>
              <a:ext uri="{FF2B5EF4-FFF2-40B4-BE49-F238E27FC236}">
                <a16:creationId xmlns:a16="http://schemas.microsoft.com/office/drawing/2014/main" id="{5BB1797C-2AA7-43C1-ACC4-C08D7F5627C0}"/>
              </a:ext>
            </a:extLst>
          </p:cNvPr>
          <p:cNvSpPr txBox="1">
            <a:spLocks noGrp="1"/>
          </p:cNvSpPr>
          <p:nvPr>
            <p:ph type="title"/>
          </p:nvPr>
        </p:nvSpPr>
        <p:spPr>
          <a:xfrm>
            <a:off x="17610779" y="6467612"/>
            <a:ext cx="638572" cy="198772"/>
          </a:xfrm>
          <a:prstGeom prst="rect">
            <a:avLst/>
          </a:prstGeom>
        </p:spPr>
        <p:txBody>
          <a:bodyPr vert="horz" wrap="square" lIns="0" tIns="13970" rIns="0" bIns="0" rtlCol="0">
            <a:spAutoFit/>
          </a:bodyPr>
          <a:lstStyle/>
          <a:p>
            <a:pPr marL="12700">
              <a:lnSpc>
                <a:spcPct val="100000"/>
              </a:lnSpc>
              <a:spcBef>
                <a:spcPts val="110"/>
              </a:spcBef>
            </a:pPr>
            <a:r>
              <a:rPr sz="1200" b="1" spc="5" dirty="0">
                <a:latin typeface="Times New Roman" panose="02020603050405020304" pitchFamily="18" charset="0"/>
                <a:cs typeface="Times New Roman" panose="02020603050405020304" pitchFamily="18" charset="0"/>
              </a:rPr>
              <a:t>Echo</a:t>
            </a:r>
          </a:p>
        </p:txBody>
      </p:sp>
      <p:sp>
        <p:nvSpPr>
          <p:cNvPr id="54" name="object 27">
            <a:extLst>
              <a:ext uri="{FF2B5EF4-FFF2-40B4-BE49-F238E27FC236}">
                <a16:creationId xmlns:a16="http://schemas.microsoft.com/office/drawing/2014/main" id="{5D4F793E-EC3E-405B-9A6A-5566F2FDB796}"/>
              </a:ext>
            </a:extLst>
          </p:cNvPr>
          <p:cNvSpPr/>
          <p:nvPr/>
        </p:nvSpPr>
        <p:spPr>
          <a:xfrm>
            <a:off x="17371787" y="4524479"/>
            <a:ext cx="1028484" cy="2295070"/>
          </a:xfrm>
          <a:prstGeom prst="rect">
            <a:avLst/>
          </a:prstGeom>
          <a:blipFill>
            <a:blip r:embed="rId11" cstate="print"/>
            <a:stretch>
              <a:fillRect/>
            </a:stretch>
          </a:blipFill>
        </p:spPr>
        <p:txBody>
          <a:bodyPr wrap="square" lIns="0" tIns="0" rIns="0" bIns="0" rtlCol="0"/>
          <a:lstStyle/>
          <a:p>
            <a:endParaRPr sz="1600" dirty="0">
              <a:latin typeface="Times New Roman" panose="02020603050405020304" pitchFamily="18" charset="0"/>
              <a:cs typeface="Times New Roman" panose="02020603050405020304" pitchFamily="18" charset="0"/>
            </a:endParaRPr>
          </a:p>
        </p:txBody>
      </p:sp>
      <p:grpSp>
        <p:nvGrpSpPr>
          <p:cNvPr id="55" name="Group 54">
            <a:extLst>
              <a:ext uri="{FF2B5EF4-FFF2-40B4-BE49-F238E27FC236}">
                <a16:creationId xmlns:a16="http://schemas.microsoft.com/office/drawing/2014/main" id="{C7C8D071-3569-45F2-8A38-2438BBFBEEFC}"/>
              </a:ext>
            </a:extLst>
          </p:cNvPr>
          <p:cNvGrpSpPr/>
          <p:nvPr/>
        </p:nvGrpSpPr>
        <p:grpSpPr>
          <a:xfrm>
            <a:off x="14578128" y="4943976"/>
            <a:ext cx="1882454" cy="1722408"/>
            <a:chOff x="14983244" y="4757845"/>
            <a:chExt cx="2548538" cy="2331861"/>
          </a:xfrm>
        </p:grpSpPr>
        <p:sp>
          <p:nvSpPr>
            <p:cNvPr id="56" name="object 16">
              <a:extLst>
                <a:ext uri="{FF2B5EF4-FFF2-40B4-BE49-F238E27FC236}">
                  <a16:creationId xmlns:a16="http://schemas.microsoft.com/office/drawing/2014/main" id="{A78FB023-987C-493F-8116-0FE8BA34B5DB}"/>
                </a:ext>
              </a:extLst>
            </p:cNvPr>
            <p:cNvSpPr txBox="1"/>
            <p:nvPr/>
          </p:nvSpPr>
          <p:spPr>
            <a:xfrm>
              <a:off x="15217815" y="6820601"/>
              <a:ext cx="2313967" cy="269105"/>
            </a:xfrm>
            <a:prstGeom prst="rect">
              <a:avLst/>
            </a:prstGeom>
          </p:spPr>
          <p:txBody>
            <a:bodyPr vert="horz" wrap="square" lIns="0" tIns="13970" rIns="0" bIns="0" rtlCol="0">
              <a:spAutoFit/>
            </a:bodyPr>
            <a:lstStyle/>
            <a:p>
              <a:pPr marL="12700">
                <a:lnSpc>
                  <a:spcPct val="100000"/>
                </a:lnSpc>
                <a:spcBef>
                  <a:spcPts val="110"/>
                </a:spcBef>
              </a:pPr>
              <a:r>
                <a:rPr lang="en-US" sz="1200" b="1" dirty="0" err="1">
                  <a:latin typeface="Times New Roman" panose="02020603050405020304" pitchFamily="18" charset="0"/>
                  <a:cs typeface="Times New Roman" panose="02020603050405020304" pitchFamily="18" charset="0"/>
                </a:rPr>
                <a:t>XiaoBai</a:t>
              </a:r>
              <a:endParaRPr sz="1200" b="1" dirty="0">
                <a:latin typeface="Times New Roman" panose="02020603050405020304" pitchFamily="18" charset="0"/>
                <a:cs typeface="Times New Roman" panose="02020603050405020304" pitchFamily="18" charset="0"/>
              </a:endParaRPr>
            </a:p>
          </p:txBody>
        </p:sp>
        <p:sp>
          <p:nvSpPr>
            <p:cNvPr id="57" name="object 30">
              <a:extLst>
                <a:ext uri="{FF2B5EF4-FFF2-40B4-BE49-F238E27FC236}">
                  <a16:creationId xmlns:a16="http://schemas.microsoft.com/office/drawing/2014/main" id="{5983D1A1-4897-4B09-977C-9A175432F1A9}"/>
                </a:ext>
              </a:extLst>
            </p:cNvPr>
            <p:cNvSpPr/>
            <p:nvPr/>
          </p:nvSpPr>
          <p:spPr>
            <a:xfrm>
              <a:off x="14983244" y="4757845"/>
              <a:ext cx="1430740" cy="2079374"/>
            </a:xfrm>
            <a:prstGeom prst="rect">
              <a:avLst/>
            </a:prstGeom>
            <a:blipFill>
              <a:blip r:embed="rId12" cstate="print"/>
              <a:stretch>
                <a:fillRect/>
              </a:stretch>
            </a:blipFill>
          </p:spPr>
          <p:txBody>
            <a:bodyPr wrap="square" lIns="0" tIns="0" rIns="0" bIns="0" rtlCol="0"/>
            <a:lstStyle/>
            <a:p>
              <a:endParaRPr sz="2000"/>
            </a:p>
          </p:txBody>
        </p:sp>
      </p:grpSp>
      <p:cxnSp>
        <p:nvCxnSpPr>
          <p:cNvPr id="58" name="Straight Connector 57">
            <a:extLst>
              <a:ext uri="{FF2B5EF4-FFF2-40B4-BE49-F238E27FC236}">
                <a16:creationId xmlns:a16="http://schemas.microsoft.com/office/drawing/2014/main" id="{1EAF666A-B307-4B89-9656-687C33FFE3C5}"/>
              </a:ext>
            </a:extLst>
          </p:cNvPr>
          <p:cNvCxnSpPr>
            <a:cxnSpLocks/>
          </p:cNvCxnSpPr>
          <p:nvPr/>
        </p:nvCxnSpPr>
        <p:spPr>
          <a:xfrm>
            <a:off x="4844984" y="1228037"/>
            <a:ext cx="0" cy="569454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72C614A4-052B-4AD6-BCA6-0203D8881322}"/>
              </a:ext>
            </a:extLst>
          </p:cNvPr>
          <p:cNvSpPr/>
          <p:nvPr/>
        </p:nvSpPr>
        <p:spPr>
          <a:xfrm>
            <a:off x="11295489" y="1296460"/>
            <a:ext cx="4471560" cy="124450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30137BE1-0DE1-4127-A51A-2A983BAE55BB}"/>
              </a:ext>
            </a:extLst>
          </p:cNvPr>
          <p:cNvCxnSpPr>
            <a:cxnSpLocks/>
          </p:cNvCxnSpPr>
          <p:nvPr/>
        </p:nvCxnSpPr>
        <p:spPr>
          <a:xfrm flipV="1">
            <a:off x="533944" y="1226253"/>
            <a:ext cx="8947109" cy="16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17CEC17E-7A72-489B-8367-7729565BB8C7}"/>
              </a:ext>
            </a:extLst>
          </p:cNvPr>
          <p:cNvSpPr txBox="1"/>
          <p:nvPr/>
        </p:nvSpPr>
        <p:spPr>
          <a:xfrm>
            <a:off x="200421" y="6905625"/>
            <a:ext cx="40282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23</a:t>
            </a:r>
          </a:p>
        </p:txBody>
      </p:sp>
      <p:sp>
        <p:nvSpPr>
          <p:cNvPr id="62" name="TextBox 61">
            <a:extLst>
              <a:ext uri="{FF2B5EF4-FFF2-40B4-BE49-F238E27FC236}">
                <a16:creationId xmlns:a16="http://schemas.microsoft.com/office/drawing/2014/main" id="{7033FAE6-68D5-4C69-9DF6-958FDF4563CB}"/>
              </a:ext>
            </a:extLst>
          </p:cNvPr>
          <p:cNvSpPr txBox="1"/>
          <p:nvPr/>
        </p:nvSpPr>
        <p:spPr>
          <a:xfrm>
            <a:off x="19577050" y="6905625"/>
            <a:ext cx="40282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24</a:t>
            </a:r>
          </a:p>
        </p:txBody>
      </p:sp>
      <p:cxnSp>
        <p:nvCxnSpPr>
          <p:cNvPr id="65" name="Straight Connector 64">
            <a:extLst>
              <a:ext uri="{FF2B5EF4-FFF2-40B4-BE49-F238E27FC236}">
                <a16:creationId xmlns:a16="http://schemas.microsoft.com/office/drawing/2014/main" id="{B02BB3DE-F752-4506-9CF3-EE20AA8A2D40}"/>
              </a:ext>
            </a:extLst>
          </p:cNvPr>
          <p:cNvCxnSpPr>
            <a:cxnSpLocks/>
          </p:cNvCxnSpPr>
          <p:nvPr/>
        </p:nvCxnSpPr>
        <p:spPr>
          <a:xfrm flipV="1">
            <a:off x="477581" y="3133037"/>
            <a:ext cx="8947109" cy="16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752FB95-7E7C-4F87-A2E9-F4708DED2A54}"/>
              </a:ext>
            </a:extLst>
          </p:cNvPr>
          <p:cNvCxnSpPr>
            <a:cxnSpLocks/>
          </p:cNvCxnSpPr>
          <p:nvPr/>
        </p:nvCxnSpPr>
        <p:spPr>
          <a:xfrm flipV="1">
            <a:off x="450850" y="5114237"/>
            <a:ext cx="8947109" cy="16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BB2C25F4-F56A-46E4-9C96-94F734F25EE0}"/>
              </a:ext>
            </a:extLst>
          </p:cNvPr>
          <p:cNvCxnSpPr>
            <a:cxnSpLocks/>
          </p:cNvCxnSpPr>
          <p:nvPr/>
        </p:nvCxnSpPr>
        <p:spPr>
          <a:xfrm flipV="1">
            <a:off x="477581" y="6943037"/>
            <a:ext cx="8947109" cy="16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50C4F41E-4E2D-46E1-AC62-0399EC51F25C}"/>
              </a:ext>
            </a:extLst>
          </p:cNvPr>
          <p:cNvSpPr txBox="1"/>
          <p:nvPr/>
        </p:nvSpPr>
        <p:spPr>
          <a:xfrm>
            <a:off x="7897178" y="204468"/>
            <a:ext cx="18500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72" name="object 5">
            <a:extLst>
              <a:ext uri="{FF2B5EF4-FFF2-40B4-BE49-F238E27FC236}">
                <a16:creationId xmlns:a16="http://schemas.microsoft.com/office/drawing/2014/main" id="{EF45B002-604E-484D-A306-05A46A5739CE}"/>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78" name="TextBox 77">
            <a:extLst>
              <a:ext uri="{FF2B5EF4-FFF2-40B4-BE49-F238E27FC236}">
                <a16:creationId xmlns:a16="http://schemas.microsoft.com/office/drawing/2014/main" id="{BBA237F3-2E72-4032-9D49-2C2791AFDE7D}"/>
              </a:ext>
            </a:extLst>
          </p:cNvPr>
          <p:cNvSpPr txBox="1"/>
          <p:nvPr/>
        </p:nvSpPr>
        <p:spPr>
          <a:xfrm>
            <a:off x="18272269" y="165371"/>
            <a:ext cx="1561490"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wulian.com.vn</a:t>
            </a:r>
          </a:p>
        </p:txBody>
      </p:sp>
      <p:pic>
        <p:nvPicPr>
          <p:cNvPr id="9" name="Picture 8">
            <a:extLst>
              <a:ext uri="{FF2B5EF4-FFF2-40B4-BE49-F238E27FC236}">
                <a16:creationId xmlns:a16="http://schemas.microsoft.com/office/drawing/2014/main" id="{43D48979-984D-4A03-ABB9-E93BE30F94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10371" y="4989731"/>
            <a:ext cx="1924375" cy="1406950"/>
          </a:xfrm>
          <a:prstGeom prst="rect">
            <a:avLst/>
          </a:prstGeom>
        </p:spPr>
      </p:pic>
      <p:pic>
        <p:nvPicPr>
          <p:cNvPr id="64" name="Picture 63">
            <a:extLst>
              <a:ext uri="{FF2B5EF4-FFF2-40B4-BE49-F238E27FC236}">
                <a16:creationId xmlns:a16="http://schemas.microsoft.com/office/drawing/2014/main" id="{7BF3DF30-0A55-427C-9D84-06880A26CDA1}"/>
              </a:ext>
            </a:extLst>
          </p:cNvPr>
          <p:cNvPicPr>
            <a:picLocks noChangeAspect="1"/>
          </p:cNvPicPr>
          <p:nvPr/>
        </p:nvPicPr>
        <p:blipFill rotWithShape="1">
          <a:blip r:embed="rId14"/>
          <a:srcRect t="14647" r="67138" b="61446"/>
          <a:stretch/>
        </p:blipFill>
        <p:spPr>
          <a:xfrm>
            <a:off x="10893396" y="234000"/>
            <a:ext cx="1177189" cy="352090"/>
          </a:xfrm>
          <a:prstGeom prst="rect">
            <a:avLst/>
          </a:prstGeom>
        </p:spPr>
      </p:pic>
      <p:pic>
        <p:nvPicPr>
          <p:cNvPr id="68" name="Picture 67">
            <a:extLst>
              <a:ext uri="{FF2B5EF4-FFF2-40B4-BE49-F238E27FC236}">
                <a16:creationId xmlns:a16="http://schemas.microsoft.com/office/drawing/2014/main" id="{5C59D1FF-A278-4457-B182-D97CFDEAAC98}"/>
              </a:ext>
            </a:extLst>
          </p:cNvPr>
          <p:cNvPicPr>
            <a:picLocks noChangeAspect="1"/>
          </p:cNvPicPr>
          <p:nvPr/>
        </p:nvPicPr>
        <p:blipFill rotWithShape="1">
          <a:blip r:embed="rId14"/>
          <a:srcRect t="14647" r="67138" b="61446"/>
          <a:stretch/>
        </p:blipFill>
        <p:spPr>
          <a:xfrm>
            <a:off x="531365" y="234000"/>
            <a:ext cx="1177189" cy="352090"/>
          </a:xfrm>
          <a:prstGeom prst="rect">
            <a:avLst/>
          </a:prstGeom>
        </p:spPr>
      </p:pic>
      <p:pic>
        <p:nvPicPr>
          <p:cNvPr id="69" name="Picture 68">
            <a:extLst>
              <a:ext uri="{FF2B5EF4-FFF2-40B4-BE49-F238E27FC236}">
                <a16:creationId xmlns:a16="http://schemas.microsoft.com/office/drawing/2014/main" id="{C1EA1C7A-BD7E-4DA5-BC59-8B4EFDD0A4D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21539" y="1283173"/>
            <a:ext cx="1318206" cy="860026"/>
          </a:xfrm>
          <a:prstGeom prst="rect">
            <a:avLst/>
          </a:prstGeom>
        </p:spPr>
      </p:pic>
      <p:pic>
        <p:nvPicPr>
          <p:cNvPr id="71" name="Picture 70">
            <a:extLst>
              <a:ext uri="{FF2B5EF4-FFF2-40B4-BE49-F238E27FC236}">
                <a16:creationId xmlns:a16="http://schemas.microsoft.com/office/drawing/2014/main" id="{50A12284-6A2B-436F-BC5A-B0FDB74AA64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78443" y="3207275"/>
            <a:ext cx="1318206" cy="860026"/>
          </a:xfrm>
          <a:prstGeom prst="rect">
            <a:avLst/>
          </a:prstGeom>
        </p:spPr>
      </p:pic>
      <p:pic>
        <p:nvPicPr>
          <p:cNvPr id="73" name="Picture 72">
            <a:extLst>
              <a:ext uri="{FF2B5EF4-FFF2-40B4-BE49-F238E27FC236}">
                <a16:creationId xmlns:a16="http://schemas.microsoft.com/office/drawing/2014/main" id="{7D9578DA-270F-47BA-9A2E-B465B75426E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21539" y="5169115"/>
            <a:ext cx="1318206" cy="860026"/>
          </a:xfrm>
          <a:prstGeom prst="rect">
            <a:avLst/>
          </a:prstGeom>
        </p:spPr>
      </p:pic>
    </p:spTree>
    <p:extLst>
      <p:ext uri="{BB962C8B-B14F-4D97-AF65-F5344CB8AC3E}">
        <p14:creationId xmlns:p14="http://schemas.microsoft.com/office/powerpoint/2010/main" val="3400119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4">
            <a:extLst>
              <a:ext uri="{FF2B5EF4-FFF2-40B4-BE49-F238E27FC236}">
                <a16:creationId xmlns:a16="http://schemas.microsoft.com/office/drawing/2014/main" id="{E5A4176E-0D8B-42ED-B362-D940699EB29B}"/>
              </a:ext>
            </a:extLst>
          </p:cNvPr>
          <p:cNvSpPr txBox="1">
            <a:spLocks/>
          </p:cNvSpPr>
          <p:nvPr/>
        </p:nvSpPr>
        <p:spPr>
          <a:xfrm>
            <a:off x="949672" y="2221135"/>
            <a:ext cx="2195045" cy="532197"/>
          </a:xfrm>
          <a:prstGeom prst="rect">
            <a:avLst/>
          </a:prstGeom>
        </p:spPr>
        <p:txBody>
          <a:bodyPr vert="horz" wrap="square" lIns="0" tIns="13970" rIns="0" bIns="0" rtlCol="0">
            <a:spAutoFit/>
          </a:bodyPr>
          <a:lstStyle>
            <a:lvl1pPr>
              <a:defRPr>
                <a:latin typeface="+mj-lt"/>
                <a:ea typeface="+mj-ea"/>
                <a:cs typeface="+mj-cs"/>
              </a:defRPr>
            </a:lvl1pPr>
          </a:lstStyle>
          <a:p>
            <a:pPr marL="12700" algn="ctr">
              <a:spcBef>
                <a:spcPts val="110"/>
              </a:spcBef>
            </a:pPr>
            <a:r>
              <a:rPr lang="en-US" sz="1200" b="1" kern="0" spc="5" dirty="0" err="1">
                <a:uFill>
                  <a:solidFill>
                    <a:srgbClr val="3E3A39"/>
                  </a:solidFill>
                </a:uFill>
                <a:latin typeface="Times New Roman" panose="02020603050405020304" pitchFamily="18" charset="0"/>
                <a:cs typeface="Times New Roman" panose="02020603050405020304" pitchFamily="18" charset="0"/>
              </a:rPr>
              <a:t>Cảm</a:t>
            </a:r>
            <a:r>
              <a:rPr lang="en-US" sz="1200" b="1" kern="0" spc="5" dirty="0">
                <a:uFill>
                  <a:solidFill>
                    <a:srgbClr val="3E3A39"/>
                  </a:solidFill>
                </a:uFill>
                <a:latin typeface="Times New Roman" panose="02020603050405020304" pitchFamily="18" charset="0"/>
                <a:cs typeface="Times New Roman" panose="02020603050405020304" pitchFamily="18" charset="0"/>
              </a:rPr>
              <a:t> </a:t>
            </a:r>
            <a:r>
              <a:rPr lang="en-US" sz="1200" b="1" kern="0" spc="5" dirty="0" err="1">
                <a:uFill>
                  <a:solidFill>
                    <a:srgbClr val="3E3A39"/>
                  </a:solidFill>
                </a:uFill>
                <a:latin typeface="Times New Roman" panose="02020603050405020304" pitchFamily="18" charset="0"/>
                <a:cs typeface="Times New Roman" panose="02020603050405020304" pitchFamily="18" charset="0"/>
              </a:rPr>
              <a:t>biến</a:t>
            </a:r>
            <a:r>
              <a:rPr lang="en-US" sz="1200" b="1" kern="0" spc="5" dirty="0">
                <a:uFill>
                  <a:solidFill>
                    <a:srgbClr val="3E3A39"/>
                  </a:solidFill>
                </a:uFill>
                <a:latin typeface="Times New Roman" panose="02020603050405020304" pitchFamily="18" charset="0"/>
                <a:cs typeface="Times New Roman" panose="02020603050405020304" pitchFamily="18" charset="0"/>
              </a:rPr>
              <a:t> </a:t>
            </a:r>
            <a:r>
              <a:rPr lang="en-US" sz="1200" b="1" kern="0" spc="5" dirty="0" err="1">
                <a:uFill>
                  <a:solidFill>
                    <a:srgbClr val="3E3A39"/>
                  </a:solidFill>
                </a:uFill>
                <a:latin typeface="Times New Roman" panose="02020603050405020304" pitchFamily="18" charset="0"/>
                <a:cs typeface="Times New Roman" panose="02020603050405020304" pitchFamily="18" charset="0"/>
              </a:rPr>
              <a:t>báo</a:t>
            </a:r>
            <a:r>
              <a:rPr lang="en-US" sz="1200" b="1" kern="0" spc="5" dirty="0">
                <a:uFill>
                  <a:solidFill>
                    <a:srgbClr val="3E3A39"/>
                  </a:solidFill>
                </a:uFill>
                <a:latin typeface="Times New Roman" panose="02020603050405020304" pitchFamily="18" charset="0"/>
                <a:cs typeface="Times New Roman" panose="02020603050405020304" pitchFamily="18" charset="0"/>
              </a:rPr>
              <a:t> </a:t>
            </a:r>
            <a:r>
              <a:rPr lang="en-US" sz="1200" b="1" kern="0" spc="5" dirty="0" err="1">
                <a:uFill>
                  <a:solidFill>
                    <a:srgbClr val="3E3A39"/>
                  </a:solidFill>
                </a:uFill>
                <a:latin typeface="Times New Roman" panose="02020603050405020304" pitchFamily="18" charset="0"/>
                <a:cs typeface="Times New Roman" panose="02020603050405020304" pitchFamily="18" charset="0"/>
              </a:rPr>
              <a:t>khói</a:t>
            </a:r>
            <a:r>
              <a:rPr lang="en-US" sz="1200" b="1" kern="0" spc="5" dirty="0">
                <a:uFill>
                  <a:solidFill>
                    <a:srgbClr val="3E3A39"/>
                  </a:solidFill>
                </a:uFill>
                <a:latin typeface="Times New Roman" panose="02020603050405020304" pitchFamily="18" charset="0"/>
                <a:cs typeface="Times New Roman" panose="02020603050405020304" pitchFamily="18" charset="0"/>
              </a:rPr>
              <a:t> Honeywell</a:t>
            </a:r>
          </a:p>
          <a:p>
            <a:pPr marL="12700" algn="ctr">
              <a:spcBef>
                <a:spcPts val="110"/>
              </a:spcBef>
            </a:pPr>
            <a:r>
              <a:rPr lang="en-US" sz="800" spc="20" dirty="0">
                <a:latin typeface="Times New Roman" panose="02020603050405020304" pitchFamily="18" charset="0"/>
                <a:cs typeface="Times New Roman" panose="02020603050405020304" pitchFamily="18" charset="0"/>
              </a:rPr>
              <a:t>JTYJ-GD-2690/W</a:t>
            </a:r>
            <a:endParaRPr lang="en-US" sz="800" dirty="0">
              <a:latin typeface="Times New Roman" panose="02020603050405020304" pitchFamily="18" charset="0"/>
              <a:cs typeface="Times New Roman" panose="02020603050405020304" pitchFamily="18" charset="0"/>
            </a:endParaRPr>
          </a:p>
          <a:p>
            <a:pPr marL="12700" algn="ctr">
              <a:spcBef>
                <a:spcPts val="110"/>
              </a:spcBef>
            </a:pPr>
            <a:r>
              <a:rPr lang="en-US" sz="1200" b="1" kern="0" spc="5" dirty="0">
                <a:uFill>
                  <a:solidFill>
                    <a:srgbClr val="3E3A39"/>
                  </a:solidFill>
                </a:uFill>
                <a:latin typeface="Times New Roman" panose="02020603050405020304" pitchFamily="18" charset="0"/>
                <a:cs typeface="Times New Roman" panose="02020603050405020304" pitchFamily="18" charset="0"/>
              </a:rPr>
              <a:t> </a:t>
            </a:r>
          </a:p>
        </p:txBody>
      </p:sp>
      <p:sp>
        <p:nvSpPr>
          <p:cNvPr id="26" name="object 7">
            <a:extLst>
              <a:ext uri="{FF2B5EF4-FFF2-40B4-BE49-F238E27FC236}">
                <a16:creationId xmlns:a16="http://schemas.microsoft.com/office/drawing/2014/main" id="{FF8D32FE-0E68-4B67-AAB2-DDF8DD8B90BB}"/>
              </a:ext>
            </a:extLst>
          </p:cNvPr>
          <p:cNvSpPr txBox="1"/>
          <p:nvPr/>
        </p:nvSpPr>
        <p:spPr>
          <a:xfrm>
            <a:off x="3867737" y="5196916"/>
            <a:ext cx="1739521" cy="334707"/>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err="1">
                <a:uFill>
                  <a:solidFill>
                    <a:srgbClr val="3E3A39"/>
                  </a:solidFill>
                </a:uFill>
                <a:latin typeface="Times New Roman" panose="02020603050405020304" pitchFamily="18" charset="0"/>
                <a:cs typeface="Times New Roman" panose="02020603050405020304" pitchFamily="18" charset="0"/>
              </a:rPr>
              <a:t>Cảm</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biến</a:t>
            </a:r>
            <a:r>
              <a:rPr lang="en-US" sz="1200" b="1" spc="5" dirty="0">
                <a:uFill>
                  <a:solidFill>
                    <a:srgbClr val="3E3A39"/>
                  </a:solidFill>
                </a:uFill>
                <a:latin typeface="Times New Roman" panose="02020603050405020304" pitchFamily="18" charset="0"/>
                <a:cs typeface="Times New Roman" panose="02020603050405020304" pitchFamily="18" charset="0"/>
              </a:rPr>
              <a:t> ngập nước</a:t>
            </a:r>
          </a:p>
          <a:p>
            <a:pPr marL="12700" algn="ctr">
              <a:lnSpc>
                <a:spcPct val="100000"/>
              </a:lnSpc>
              <a:spcBef>
                <a:spcPts val="110"/>
              </a:spcBef>
            </a:pPr>
            <a:r>
              <a:rPr sz="800" spc="20" dirty="0">
                <a:latin typeface="Times New Roman" panose="02020603050405020304" pitchFamily="18" charset="0"/>
                <a:cs typeface="Times New Roman" panose="02020603050405020304" pitchFamily="18" charset="0"/>
              </a:rPr>
              <a:t>WL-ZSSMBPW-FD-01</a:t>
            </a:r>
            <a:endParaRPr sz="800" dirty="0">
              <a:latin typeface="Times New Roman" panose="02020603050405020304" pitchFamily="18" charset="0"/>
              <a:cs typeface="Times New Roman" panose="02020603050405020304" pitchFamily="18" charset="0"/>
            </a:endParaRPr>
          </a:p>
        </p:txBody>
      </p:sp>
      <p:sp>
        <p:nvSpPr>
          <p:cNvPr id="27" name="object 8">
            <a:extLst>
              <a:ext uri="{FF2B5EF4-FFF2-40B4-BE49-F238E27FC236}">
                <a16:creationId xmlns:a16="http://schemas.microsoft.com/office/drawing/2014/main" id="{75DCF4F6-BEB5-41C2-A6ED-868C363A31F3}"/>
              </a:ext>
            </a:extLst>
          </p:cNvPr>
          <p:cNvSpPr txBox="1"/>
          <p:nvPr/>
        </p:nvSpPr>
        <p:spPr>
          <a:xfrm>
            <a:off x="3882022" y="5594354"/>
            <a:ext cx="2398116" cy="911788"/>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Giao thức truyền thông</a:t>
            </a:r>
            <a:r>
              <a:rPr lang="en-US" sz="900" spc="20" dirty="0">
                <a:latin typeface="Times New Roman" panose="02020603050405020304" pitchFamily="18" charset="0"/>
                <a:cs typeface="Times New Roman" panose="02020603050405020304" pitchFamily="18" charset="0"/>
              </a:rPr>
              <a:t>: </a:t>
            </a:r>
            <a:r>
              <a:rPr lang="vi-VN" sz="900" spc="20" dirty="0">
                <a:latin typeface="Times New Roman" panose="02020603050405020304" pitchFamily="18" charset="0"/>
                <a:cs typeface="Times New Roman" panose="02020603050405020304" pitchFamily="18" charset="0"/>
              </a:rPr>
              <a:t>Z</a:t>
            </a:r>
            <a:r>
              <a:rPr lang="en-US" sz="900" spc="20" dirty="0" err="1">
                <a:latin typeface="Times New Roman" panose="02020603050405020304" pitchFamily="18" charset="0"/>
                <a:cs typeface="Times New Roman" panose="02020603050405020304" pitchFamily="18" charset="0"/>
              </a:rPr>
              <a:t>igbee</a:t>
            </a:r>
            <a:r>
              <a:rPr lang="en-US" sz="900" spc="20" dirty="0">
                <a:latin typeface="Times New Roman" panose="02020603050405020304" pitchFamily="18" charset="0"/>
                <a:cs typeface="Times New Roman" panose="02020603050405020304" pitchFamily="18" charset="0"/>
              </a:rPr>
              <a:t> </a:t>
            </a:r>
            <a:endParaRPr lang="vi-VN" sz="9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900" spc="25" dirty="0" err="1">
                <a:latin typeface="Times New Roman" panose="02020603050405020304" pitchFamily="18" charset="0"/>
                <a:cs typeface="Times New Roman" panose="02020603050405020304" pitchFamily="18" charset="0"/>
              </a:rPr>
              <a:t>Nguồn</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cấp</a:t>
            </a:r>
            <a:r>
              <a:rPr lang="en-US" sz="900" spc="25" dirty="0">
                <a:latin typeface="Times New Roman" panose="02020603050405020304" pitchFamily="18" charset="0"/>
                <a:cs typeface="Times New Roman" panose="02020603050405020304" pitchFamily="18" charset="0"/>
              </a:rPr>
              <a:t>: pin CR2*1</a:t>
            </a:r>
          </a:p>
          <a:p>
            <a:pPr marL="184150" indent="-171450">
              <a:lnSpc>
                <a:spcPct val="100000"/>
              </a:lnSpc>
              <a:spcBef>
                <a:spcPts val="130"/>
              </a:spcBef>
              <a:buFont typeface="Arial" panose="020B0604020202020204" pitchFamily="34" charset="0"/>
              <a:buChar char="•"/>
            </a:pPr>
            <a:r>
              <a:rPr lang="en-US" sz="900" spc="20" dirty="0" err="1">
                <a:latin typeface="Times New Roman" panose="02020603050405020304" pitchFamily="18" charset="0"/>
                <a:cs typeface="Times New Roman" panose="02020603050405020304" pitchFamily="18" charset="0"/>
              </a:rPr>
              <a:t>Báo</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hiệu</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khi</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mực</a:t>
            </a:r>
            <a:r>
              <a:rPr lang="en-US" sz="900" spc="20" dirty="0">
                <a:latin typeface="Times New Roman" panose="02020603050405020304" pitchFamily="18" charset="0"/>
                <a:cs typeface="Times New Roman" panose="02020603050405020304" pitchFamily="18" charset="0"/>
              </a:rPr>
              <a:t> n</a:t>
            </a:r>
            <a:r>
              <a:rPr lang="vi-VN" sz="900" spc="20" dirty="0">
                <a:latin typeface="Times New Roman" panose="02020603050405020304" pitchFamily="18" charset="0"/>
                <a:cs typeface="Times New Roman" panose="02020603050405020304" pitchFamily="18" charset="0"/>
              </a:rPr>
              <a:t>ư</a:t>
            </a:r>
            <a:r>
              <a:rPr lang="en-US" sz="900" spc="20" dirty="0" err="1">
                <a:latin typeface="Times New Roman" panose="02020603050405020304" pitchFamily="18" charset="0"/>
                <a:cs typeface="Times New Roman" panose="02020603050405020304" pitchFamily="18" charset="0"/>
              </a:rPr>
              <a:t>ớc</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đạt</a:t>
            </a:r>
            <a:r>
              <a:rPr lang="en-US" sz="900" spc="20" dirty="0">
                <a:latin typeface="Times New Roman" panose="02020603050405020304" pitchFamily="18" charset="0"/>
                <a:cs typeface="Times New Roman" panose="02020603050405020304" pitchFamily="18" charset="0"/>
              </a:rPr>
              <a:t>: </a:t>
            </a:r>
            <a:r>
              <a:rPr sz="900" spc="25" dirty="0">
                <a:latin typeface="Times New Roman" panose="02020603050405020304" pitchFamily="18" charset="0"/>
                <a:cs typeface="Times New Roman" panose="02020603050405020304" pitchFamily="18" charset="0"/>
              </a:rPr>
              <a:t>≥1mm</a:t>
            </a:r>
            <a:endParaRPr lang="en-US" sz="900" spc="3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900" spc="30" dirty="0" err="1">
                <a:latin typeface="Times New Roman" panose="02020603050405020304" pitchFamily="18" charset="0"/>
                <a:cs typeface="Times New Roman" panose="02020603050405020304" pitchFamily="18" charset="0"/>
              </a:rPr>
              <a:t>Cấp</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độ</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chống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cháy</a:t>
            </a:r>
            <a:r>
              <a:rPr lang="en-US" sz="900" spc="30" dirty="0">
                <a:latin typeface="Times New Roman" panose="02020603050405020304" pitchFamily="18" charset="0"/>
                <a:cs typeface="Times New Roman" panose="02020603050405020304" pitchFamily="18" charset="0"/>
              </a:rPr>
              <a:t>: </a:t>
            </a:r>
            <a:r>
              <a:rPr sz="900" spc="20" dirty="0">
                <a:latin typeface="Times New Roman" panose="02020603050405020304" pitchFamily="18" charset="0"/>
                <a:cs typeface="Times New Roman" panose="02020603050405020304" pitchFamily="18" charset="0"/>
              </a:rPr>
              <a:t>UL94</a:t>
            </a:r>
            <a:r>
              <a:rPr sz="900" spc="-15" dirty="0">
                <a:latin typeface="Times New Roman" panose="02020603050405020304" pitchFamily="18" charset="0"/>
                <a:cs typeface="Times New Roman" panose="02020603050405020304" pitchFamily="18" charset="0"/>
              </a:rPr>
              <a:t> </a:t>
            </a:r>
            <a:r>
              <a:rPr sz="900" spc="20" dirty="0">
                <a:latin typeface="Times New Roman" panose="02020603050405020304" pitchFamily="18" charset="0"/>
                <a:cs typeface="Times New Roman" panose="02020603050405020304" pitchFamily="18" charset="0"/>
              </a:rPr>
              <a:t>V-2  </a:t>
            </a:r>
            <a:endParaRPr lang="en-US" sz="9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900" spc="20" dirty="0">
                <a:latin typeface="Times New Roman" panose="02020603050405020304" pitchFamily="18" charset="0"/>
                <a:cs typeface="Times New Roman" panose="02020603050405020304" pitchFamily="18" charset="0"/>
              </a:rPr>
              <a:t>Ph</a:t>
            </a:r>
            <a:r>
              <a:rPr lang="vi-VN" sz="900" spc="20" dirty="0">
                <a:latin typeface="Times New Roman" panose="02020603050405020304" pitchFamily="18" charset="0"/>
                <a:cs typeface="Times New Roman" panose="02020603050405020304" pitchFamily="18" charset="0"/>
              </a:rPr>
              <a:t>ư</a:t>
            </a:r>
            <a:r>
              <a:rPr lang="en-US" sz="900" spc="20" dirty="0" err="1">
                <a:latin typeface="Times New Roman" panose="02020603050405020304" pitchFamily="18" charset="0"/>
                <a:cs typeface="Times New Roman" panose="02020603050405020304" pitchFamily="18" charset="0"/>
              </a:rPr>
              <a:t>ơng</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thức</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lắp</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đặt</a:t>
            </a:r>
            <a:r>
              <a:rPr lang="en-US" sz="900" spc="20" dirty="0">
                <a:latin typeface="Times New Roman" panose="02020603050405020304" pitchFamily="18" charset="0"/>
                <a:cs typeface="Times New Roman" panose="02020603050405020304" pitchFamily="18" charset="0"/>
              </a:rPr>
              <a:t>: di </a:t>
            </a:r>
            <a:r>
              <a:rPr lang="en-US" sz="900" spc="20" dirty="0" err="1">
                <a:latin typeface="Times New Roman" panose="02020603050405020304" pitchFamily="18" charset="0"/>
                <a:cs typeface="Times New Roman" panose="02020603050405020304" pitchFamily="18" charset="0"/>
              </a:rPr>
              <a:t>động</a:t>
            </a:r>
            <a:endParaRPr lang="vi-VN" sz="900" spc="20" dirty="0">
              <a:latin typeface="Times New Roman" panose="02020603050405020304" pitchFamily="18" charset="0"/>
              <a:cs typeface="Times New Roman" panose="02020603050405020304" pitchFamily="18" charset="0"/>
            </a:endParaRPr>
          </a:p>
          <a:p>
            <a:pPr marL="184150" indent="-171450">
              <a:lnSpc>
                <a:spcPct val="100000"/>
              </a:lnSpc>
              <a:spcBef>
                <a:spcPts val="130"/>
              </a:spcBef>
              <a:buFont typeface="Arial" panose="020B0604020202020204" pitchFamily="34" charset="0"/>
              <a:buChar char="•"/>
            </a:pPr>
            <a:r>
              <a:rPr lang="en-US" sz="900" spc="30" dirty="0" err="1">
                <a:latin typeface="Times New Roman" panose="02020603050405020304" pitchFamily="18" charset="0"/>
                <a:cs typeface="Times New Roman" panose="02020603050405020304" pitchFamily="18" charset="0"/>
              </a:rPr>
              <a:t>Chất</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liệu</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và</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màu</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sắc</a:t>
            </a:r>
            <a:r>
              <a:rPr lang="en-US" sz="900" spc="30" dirty="0">
                <a:latin typeface="Times New Roman" panose="02020603050405020304" pitchFamily="18" charset="0"/>
                <a:cs typeface="Times New Roman" panose="02020603050405020304" pitchFamily="18" charset="0"/>
              </a:rPr>
              <a:t>: PC, </a:t>
            </a:r>
            <a:r>
              <a:rPr lang="en-US" sz="900" spc="30" dirty="0" err="1">
                <a:latin typeface="Times New Roman" panose="02020603050405020304" pitchFamily="18" charset="0"/>
                <a:cs typeface="Times New Roman" panose="02020603050405020304" pitchFamily="18" charset="0"/>
              </a:rPr>
              <a:t>trắng</a:t>
            </a:r>
            <a:endParaRPr sz="900" dirty="0">
              <a:latin typeface="Times New Roman" panose="02020603050405020304" pitchFamily="18" charset="0"/>
              <a:cs typeface="Times New Roman" panose="02020603050405020304" pitchFamily="18" charset="0"/>
            </a:endParaRPr>
          </a:p>
        </p:txBody>
      </p:sp>
      <p:sp>
        <p:nvSpPr>
          <p:cNvPr id="28" name="object 11">
            <a:extLst>
              <a:ext uri="{FF2B5EF4-FFF2-40B4-BE49-F238E27FC236}">
                <a16:creationId xmlns:a16="http://schemas.microsoft.com/office/drawing/2014/main" id="{93ED0293-84AB-4754-A7FE-5099902FABFA}"/>
              </a:ext>
            </a:extLst>
          </p:cNvPr>
          <p:cNvSpPr txBox="1"/>
          <p:nvPr/>
        </p:nvSpPr>
        <p:spPr>
          <a:xfrm>
            <a:off x="961771" y="2643350"/>
            <a:ext cx="2390691" cy="721993"/>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Giao thức truyền thông</a:t>
            </a:r>
            <a:r>
              <a:rPr lang="en-US" sz="900" spc="20" dirty="0">
                <a:latin typeface="Times New Roman" panose="02020603050405020304" pitchFamily="18" charset="0"/>
                <a:cs typeface="Times New Roman" panose="02020603050405020304" pitchFamily="18" charset="0"/>
              </a:rPr>
              <a:t>: </a:t>
            </a:r>
            <a:r>
              <a:rPr lang="vi-VN" sz="900" spc="20" dirty="0">
                <a:latin typeface="Times New Roman" panose="02020603050405020304" pitchFamily="18" charset="0"/>
                <a:cs typeface="Times New Roman" panose="02020603050405020304" pitchFamily="18" charset="0"/>
              </a:rPr>
              <a:t>Z</a:t>
            </a:r>
            <a:r>
              <a:rPr lang="en-US" sz="900" spc="20" dirty="0" err="1">
                <a:latin typeface="Times New Roman" panose="02020603050405020304" pitchFamily="18" charset="0"/>
                <a:cs typeface="Times New Roman" panose="02020603050405020304" pitchFamily="18" charset="0"/>
              </a:rPr>
              <a:t>igbee</a:t>
            </a:r>
            <a:r>
              <a:rPr lang="en-US" sz="900" spc="20" dirty="0">
                <a:latin typeface="Times New Roman" panose="02020603050405020304" pitchFamily="18" charset="0"/>
                <a:cs typeface="Times New Roman" panose="02020603050405020304" pitchFamily="18" charset="0"/>
              </a:rPr>
              <a:t> </a:t>
            </a:r>
          </a:p>
          <a:p>
            <a:pPr marL="184150" indent="-171450">
              <a:spcBef>
                <a:spcPts val="130"/>
              </a:spcBef>
              <a:buFont typeface="Arial" panose="020B0604020202020204" pitchFamily="34" charset="0"/>
              <a:buChar char="•"/>
            </a:pPr>
            <a:r>
              <a:rPr lang="en-US" sz="900" spc="25" dirty="0" err="1">
                <a:latin typeface="Times New Roman" panose="02020603050405020304" pitchFamily="18" charset="0"/>
                <a:cs typeface="Times New Roman" panose="02020603050405020304" pitchFamily="18" charset="0"/>
              </a:rPr>
              <a:t>Nguồn</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cấp</a:t>
            </a:r>
            <a:r>
              <a:rPr lang="en-US" sz="900" spc="25" dirty="0">
                <a:latin typeface="Times New Roman" panose="02020603050405020304" pitchFamily="18" charset="0"/>
                <a:cs typeface="Times New Roman" panose="02020603050405020304" pitchFamily="18" charset="0"/>
              </a:rPr>
              <a:t>: </a:t>
            </a:r>
            <a:r>
              <a:rPr sz="900" spc="20" dirty="0">
                <a:latin typeface="Times New Roman" panose="02020603050405020304" pitchFamily="18" charset="0"/>
                <a:cs typeface="Times New Roman" panose="02020603050405020304" pitchFamily="18" charset="0"/>
              </a:rPr>
              <a:t>DC</a:t>
            </a:r>
            <a:r>
              <a:rPr sz="900" spc="10" dirty="0">
                <a:latin typeface="Times New Roman" panose="02020603050405020304" pitchFamily="18" charset="0"/>
                <a:cs typeface="Times New Roman" panose="02020603050405020304" pitchFamily="18" charset="0"/>
              </a:rPr>
              <a:t> </a:t>
            </a:r>
            <a:r>
              <a:rPr sz="900" spc="20" dirty="0">
                <a:latin typeface="Times New Roman" panose="02020603050405020304" pitchFamily="18" charset="0"/>
                <a:cs typeface="Times New Roman" panose="02020603050405020304" pitchFamily="18" charset="0"/>
              </a:rPr>
              <a:t>9V</a:t>
            </a:r>
            <a:endParaRPr sz="900" dirty="0">
              <a:latin typeface="Times New Roman" panose="02020603050405020304" pitchFamily="18" charset="0"/>
              <a:cs typeface="Times New Roman" panose="02020603050405020304" pitchFamily="18" charset="0"/>
            </a:endParaRPr>
          </a:p>
          <a:p>
            <a:pPr marL="184150" marR="5080" indent="-171450">
              <a:buFont typeface="Arial" panose="020B0604020202020204" pitchFamily="34" charset="0"/>
              <a:buChar char="•"/>
            </a:pPr>
            <a:r>
              <a:rPr lang="en-US" sz="900" spc="25" dirty="0" err="1">
                <a:latin typeface="Times New Roman" panose="02020603050405020304" pitchFamily="18" charset="0"/>
                <a:cs typeface="Times New Roman" panose="02020603050405020304" pitchFamily="18" charset="0"/>
              </a:rPr>
              <a:t>Báo</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động</a:t>
            </a:r>
            <a:r>
              <a:rPr lang="en-US" sz="900" spc="25" dirty="0">
                <a:latin typeface="Times New Roman" panose="02020603050405020304" pitchFamily="18" charset="0"/>
                <a:cs typeface="Times New Roman" panose="02020603050405020304" pitchFamily="18" charset="0"/>
              </a:rPr>
              <a:t>:</a:t>
            </a:r>
            <a:r>
              <a:rPr lang="zh-CN" altLang="en-US" sz="900" spc="25" dirty="0">
                <a:latin typeface="Times New Roman" panose="02020603050405020304" pitchFamily="18" charset="0"/>
                <a:cs typeface="Times New Roman" panose="02020603050405020304" pitchFamily="18" charset="0"/>
              </a:rPr>
              <a:t> </a:t>
            </a:r>
            <a:r>
              <a:rPr lang="en-US" altLang="zh-CN" sz="900" spc="25" dirty="0">
                <a:latin typeface="Times New Roman" panose="02020603050405020304" pitchFamily="18" charset="0"/>
                <a:cs typeface="Times New Roman" panose="02020603050405020304" pitchFamily="18" charset="0"/>
              </a:rPr>
              <a:t>&gt;</a:t>
            </a:r>
            <a:r>
              <a:rPr sz="900" spc="25" dirty="0">
                <a:latin typeface="Times New Roman" panose="02020603050405020304" pitchFamily="18" charset="0"/>
                <a:cs typeface="Times New Roman" panose="02020603050405020304" pitchFamily="18" charset="0"/>
              </a:rPr>
              <a:t>80dB </a:t>
            </a:r>
            <a:endParaRPr lang="en-US" sz="900" spc="25" dirty="0">
              <a:latin typeface="Times New Roman" panose="02020603050405020304" pitchFamily="18" charset="0"/>
              <a:cs typeface="Times New Roman" panose="02020603050405020304" pitchFamily="18" charset="0"/>
            </a:endParaRPr>
          </a:p>
          <a:p>
            <a:pPr marL="184150" marR="5080" indent="-171450">
              <a:buFont typeface="Arial" panose="020B0604020202020204" pitchFamily="34" charset="0"/>
              <a:buChar char="•"/>
            </a:pPr>
            <a:r>
              <a:rPr lang="en-US" sz="900" spc="30" dirty="0">
                <a:latin typeface="Times New Roman" panose="02020603050405020304" pitchFamily="18" charset="0"/>
                <a:cs typeface="Times New Roman" panose="02020603050405020304" pitchFamily="18" charset="0"/>
              </a:rPr>
              <a:t>Ph</a:t>
            </a:r>
            <a:r>
              <a:rPr lang="vi-VN" sz="900" spc="30" dirty="0">
                <a:latin typeface="Times New Roman" panose="02020603050405020304" pitchFamily="18" charset="0"/>
                <a:cs typeface="Times New Roman" panose="02020603050405020304" pitchFamily="18" charset="0"/>
              </a:rPr>
              <a:t>ư</a:t>
            </a:r>
            <a:r>
              <a:rPr lang="en-US" sz="900" spc="30" dirty="0" err="1">
                <a:latin typeface="Times New Roman" panose="02020603050405020304" pitchFamily="18" charset="0"/>
                <a:cs typeface="Times New Roman" panose="02020603050405020304" pitchFamily="18" charset="0"/>
              </a:rPr>
              <a:t>ơng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thức</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lắp</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đặt</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gắn</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trần</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trong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nhà</a:t>
            </a:r>
            <a:endParaRPr lang="vi-VN" sz="900" spc="30" dirty="0">
              <a:latin typeface="Times New Roman" panose="02020603050405020304" pitchFamily="18" charset="0"/>
              <a:cs typeface="Times New Roman" panose="02020603050405020304" pitchFamily="18" charset="0"/>
            </a:endParaRPr>
          </a:p>
          <a:p>
            <a:pPr marL="184150" marR="5080" indent="-171450">
              <a:buFont typeface="Arial" panose="020B0604020202020204" pitchFamily="34" charset="0"/>
              <a:buChar char="•"/>
            </a:pPr>
            <a:r>
              <a:rPr lang="vi-VN" sz="900" spc="30" dirty="0">
                <a:latin typeface="Times New Roman" panose="02020603050405020304" pitchFamily="18" charset="0"/>
                <a:cs typeface="Times New Roman" panose="02020603050405020304" pitchFamily="18" charset="0"/>
              </a:rPr>
              <a:t>Chất liệu &amp; màu sắc: PC, trắng</a:t>
            </a:r>
            <a:endParaRPr sz="900" dirty="0">
              <a:latin typeface="Times New Roman" panose="02020603050405020304" pitchFamily="18" charset="0"/>
              <a:cs typeface="Times New Roman" panose="02020603050405020304" pitchFamily="18" charset="0"/>
            </a:endParaRPr>
          </a:p>
        </p:txBody>
      </p:sp>
      <p:sp>
        <p:nvSpPr>
          <p:cNvPr id="29" name="object 13">
            <a:extLst>
              <a:ext uri="{FF2B5EF4-FFF2-40B4-BE49-F238E27FC236}">
                <a16:creationId xmlns:a16="http://schemas.microsoft.com/office/drawing/2014/main" id="{80054A6D-B2C3-4297-A928-F03371880E2C}"/>
              </a:ext>
            </a:extLst>
          </p:cNvPr>
          <p:cNvSpPr txBox="1"/>
          <p:nvPr/>
        </p:nvSpPr>
        <p:spPr>
          <a:xfrm>
            <a:off x="6717900" y="2227022"/>
            <a:ext cx="1806855" cy="334707"/>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err="1">
                <a:uFill>
                  <a:solidFill>
                    <a:srgbClr val="3E3A39"/>
                  </a:solidFill>
                </a:uFill>
                <a:latin typeface="Times New Roman" panose="02020603050405020304" pitchFamily="18" charset="0"/>
                <a:cs typeface="Times New Roman" panose="02020603050405020304" pitchFamily="18" charset="0"/>
              </a:rPr>
              <a:t>Cảm</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biến</a:t>
            </a:r>
            <a:r>
              <a:rPr lang="en-US" sz="1200" b="1" spc="5" dirty="0">
                <a:uFill>
                  <a:solidFill>
                    <a:srgbClr val="3E3A39"/>
                  </a:solidFill>
                </a:uFill>
                <a:latin typeface="Times New Roman" panose="02020603050405020304" pitchFamily="18" charset="0"/>
                <a:cs typeface="Times New Roman" panose="02020603050405020304" pitchFamily="18" charset="0"/>
              </a:rPr>
              <a:t> rò rỉ </a:t>
            </a:r>
            <a:r>
              <a:rPr lang="en-US" sz="1200" b="1" spc="5" dirty="0" err="1">
                <a:uFill>
                  <a:solidFill>
                    <a:srgbClr val="3E3A39"/>
                  </a:solidFill>
                </a:uFill>
                <a:latin typeface="Times New Roman" panose="02020603050405020304" pitchFamily="18" charset="0"/>
                <a:cs typeface="Times New Roman" panose="02020603050405020304" pitchFamily="18" charset="0"/>
              </a:rPr>
              <a:t>khí</a:t>
            </a:r>
            <a:r>
              <a:rPr lang="en-US" sz="1200" b="1" spc="5" dirty="0">
                <a:uFill>
                  <a:solidFill>
                    <a:srgbClr val="3E3A39"/>
                  </a:solidFill>
                </a:uFill>
                <a:latin typeface="Times New Roman" panose="02020603050405020304" pitchFamily="18" charset="0"/>
                <a:cs typeface="Times New Roman" panose="02020603050405020304" pitchFamily="18" charset="0"/>
              </a:rPr>
              <a:t> gas</a:t>
            </a:r>
          </a:p>
          <a:p>
            <a:pPr marL="12700" algn="ctr">
              <a:lnSpc>
                <a:spcPct val="100000"/>
              </a:lnSpc>
              <a:spcBef>
                <a:spcPts val="110"/>
              </a:spcBef>
            </a:pPr>
            <a:r>
              <a:rPr lang="en-US" sz="800" spc="20" dirty="0">
                <a:latin typeface="Times New Roman" panose="02020603050405020304" pitchFamily="18" charset="0"/>
                <a:cs typeface="Times New Roman" panose="02020603050405020304" pitchFamily="18" charset="0"/>
              </a:rPr>
              <a:t>WL-ZSPCNPW-CG-03</a:t>
            </a:r>
            <a:endParaRPr sz="800" dirty="0">
              <a:latin typeface="Times New Roman" panose="02020603050405020304" pitchFamily="18" charset="0"/>
              <a:cs typeface="Times New Roman" panose="02020603050405020304" pitchFamily="18" charset="0"/>
            </a:endParaRPr>
          </a:p>
        </p:txBody>
      </p:sp>
      <p:sp>
        <p:nvSpPr>
          <p:cNvPr id="30" name="object 14">
            <a:extLst>
              <a:ext uri="{FF2B5EF4-FFF2-40B4-BE49-F238E27FC236}">
                <a16:creationId xmlns:a16="http://schemas.microsoft.com/office/drawing/2014/main" id="{40B35F6D-BC7C-4D0C-B4FA-91A9B0DB31CE}"/>
              </a:ext>
            </a:extLst>
          </p:cNvPr>
          <p:cNvSpPr txBox="1"/>
          <p:nvPr/>
        </p:nvSpPr>
        <p:spPr>
          <a:xfrm>
            <a:off x="6734789" y="2632707"/>
            <a:ext cx="2258816" cy="924612"/>
          </a:xfrm>
          <a:prstGeom prst="rect">
            <a:avLst/>
          </a:prstGeom>
        </p:spPr>
        <p:txBody>
          <a:bodyPr vert="horz" wrap="square" lIns="0" tIns="16510" rIns="0" bIns="0" rtlCol="0">
            <a:spAutoFit/>
          </a:bodyPr>
          <a:lstStyle/>
          <a:p>
            <a:pPr marL="184150" indent="-171450">
              <a:spcBef>
                <a:spcPts val="130"/>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Giao thức truyền thông</a:t>
            </a:r>
            <a:r>
              <a:rPr lang="en-US" sz="900" spc="20" dirty="0">
                <a:latin typeface="Times New Roman" panose="02020603050405020304" pitchFamily="18" charset="0"/>
                <a:cs typeface="Times New Roman" panose="02020603050405020304" pitchFamily="18" charset="0"/>
              </a:rPr>
              <a:t>: </a:t>
            </a:r>
            <a:r>
              <a:rPr lang="vi-VN" sz="900" spc="20" dirty="0">
                <a:latin typeface="Times New Roman" panose="02020603050405020304" pitchFamily="18" charset="0"/>
                <a:cs typeface="Times New Roman" panose="02020603050405020304" pitchFamily="18" charset="0"/>
              </a:rPr>
              <a:t>Z</a:t>
            </a:r>
            <a:r>
              <a:rPr lang="en-US" sz="900" spc="20" dirty="0" err="1">
                <a:latin typeface="Times New Roman" panose="02020603050405020304" pitchFamily="18" charset="0"/>
                <a:cs typeface="Times New Roman" panose="02020603050405020304" pitchFamily="18" charset="0"/>
              </a:rPr>
              <a:t>igbee</a:t>
            </a:r>
            <a:r>
              <a:rPr lang="en-US" sz="900" spc="20" dirty="0">
                <a:latin typeface="Times New Roman" panose="02020603050405020304" pitchFamily="18" charset="0"/>
                <a:cs typeface="Times New Roman" panose="02020603050405020304" pitchFamily="18" charset="0"/>
              </a:rPr>
              <a:t> </a:t>
            </a:r>
          </a:p>
          <a:p>
            <a:pPr marL="184150" indent="-171450">
              <a:spcBef>
                <a:spcPts val="130"/>
              </a:spcBef>
              <a:buFont typeface="Arial" panose="020B0604020202020204" pitchFamily="34" charset="0"/>
              <a:buChar char="•"/>
            </a:pPr>
            <a:r>
              <a:rPr lang="en-US" sz="900" spc="20" dirty="0" err="1">
                <a:latin typeface="Times New Roman" panose="02020603050405020304" pitchFamily="18" charset="0"/>
                <a:cs typeface="Times New Roman" panose="02020603050405020304" pitchFamily="18" charset="0"/>
              </a:rPr>
              <a:t>Nguồn</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cấp</a:t>
            </a:r>
            <a:r>
              <a:rPr lang="vi-VN" sz="900" spc="25" dirty="0">
                <a:latin typeface="Times New Roman" panose="02020603050405020304" pitchFamily="18" charset="0"/>
                <a:cs typeface="Times New Roman" panose="02020603050405020304" pitchFamily="18" charset="0"/>
              </a:rPr>
              <a:t>: </a:t>
            </a:r>
            <a:r>
              <a:rPr lang="en-US" sz="900" spc="25" dirty="0">
                <a:latin typeface="Times New Roman" panose="02020603050405020304" pitchFamily="18" charset="0"/>
                <a:cs typeface="Times New Roman" panose="02020603050405020304" pitchFamily="18" charset="0"/>
              </a:rPr>
              <a:t>100-240V AC</a:t>
            </a:r>
            <a:endParaRPr lang="vi-VN" sz="900" spc="25" dirty="0">
              <a:latin typeface="Times New Roman" panose="02020603050405020304" pitchFamily="18" charset="0"/>
              <a:cs typeface="Times New Roman" panose="02020603050405020304" pitchFamily="18" charset="0"/>
            </a:endParaRPr>
          </a:p>
          <a:p>
            <a:pPr marL="184150" indent="-171450">
              <a:spcBef>
                <a:spcPts val="130"/>
              </a:spcBef>
              <a:buFont typeface="Arial" panose="020B0604020202020204" pitchFamily="34" charset="0"/>
              <a:buChar char="•"/>
            </a:pPr>
            <a:r>
              <a:rPr lang="en-US" sz="900" spc="25" dirty="0" err="1">
                <a:latin typeface="Times New Roman" panose="02020603050405020304" pitchFamily="18" charset="0"/>
                <a:cs typeface="Times New Roman" panose="02020603050405020304" pitchFamily="18" charset="0"/>
              </a:rPr>
              <a:t>Báo</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động</a:t>
            </a:r>
            <a:r>
              <a:rPr lang="en-US" sz="900" spc="25" dirty="0">
                <a:latin typeface="Times New Roman" panose="02020603050405020304" pitchFamily="18" charset="0"/>
                <a:cs typeface="Times New Roman" panose="02020603050405020304" pitchFamily="18" charset="0"/>
              </a:rPr>
              <a:t>: </a:t>
            </a:r>
            <a:r>
              <a:rPr sz="900" spc="25" dirty="0">
                <a:latin typeface="Times New Roman" panose="02020603050405020304" pitchFamily="18" charset="0"/>
                <a:cs typeface="Times New Roman" panose="02020603050405020304" pitchFamily="18" charset="0"/>
              </a:rPr>
              <a:t>＞</a:t>
            </a:r>
            <a:r>
              <a:rPr lang="en-US" sz="900" spc="25" dirty="0">
                <a:latin typeface="Times New Roman" panose="02020603050405020304" pitchFamily="18" charset="0"/>
                <a:cs typeface="Times New Roman" panose="02020603050405020304" pitchFamily="18" charset="0"/>
              </a:rPr>
              <a:t>8</a:t>
            </a:r>
            <a:r>
              <a:rPr sz="900" spc="25" dirty="0">
                <a:latin typeface="Times New Roman" panose="02020603050405020304" pitchFamily="18" charset="0"/>
                <a:cs typeface="Times New Roman" panose="02020603050405020304" pitchFamily="18" charset="0"/>
              </a:rPr>
              <a:t>0dB</a:t>
            </a:r>
            <a:endParaRPr sz="900"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sz="900" spc="30" dirty="0" err="1">
                <a:latin typeface="Times New Roman" panose="02020603050405020304" pitchFamily="18" charset="0"/>
                <a:cs typeface="Times New Roman" panose="02020603050405020304" pitchFamily="18" charset="0"/>
              </a:rPr>
              <a:t>Nồng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độ</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báo</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động</a:t>
            </a:r>
            <a:r>
              <a:rPr lang="en-US" sz="900" spc="30" dirty="0">
                <a:latin typeface="Times New Roman" panose="02020603050405020304" pitchFamily="18" charset="0"/>
                <a:cs typeface="Times New Roman" panose="02020603050405020304" pitchFamily="18" charset="0"/>
              </a:rPr>
              <a:t>: </a:t>
            </a:r>
            <a:r>
              <a:rPr lang="en-US" sz="900" spc="25" dirty="0">
                <a:latin typeface="Times New Roman" panose="02020603050405020304" pitchFamily="18" charset="0"/>
                <a:cs typeface="Times New Roman" panose="02020603050405020304" pitchFamily="18" charset="0"/>
              </a:rPr>
              <a:t>9%LEL</a:t>
            </a:r>
            <a:r>
              <a:rPr lang="en-US" altLang="zh-CN" sz="900" spc="20" dirty="0">
                <a:latin typeface="Times New Roman" panose="02020603050405020304" pitchFamily="18" charset="0"/>
                <a:cs typeface="Times New Roman" panose="02020603050405020304" pitchFamily="18" charset="0"/>
              </a:rPr>
              <a:t>±</a:t>
            </a:r>
            <a:r>
              <a:rPr lang="en-US" altLang="zh-CN" sz="900" spc="25" dirty="0">
                <a:latin typeface="Times New Roman" panose="02020603050405020304" pitchFamily="18" charset="0"/>
                <a:cs typeface="Times New Roman" panose="02020603050405020304" pitchFamily="18" charset="0"/>
              </a:rPr>
              <a:t>1</a:t>
            </a:r>
            <a:r>
              <a:rPr lang="en-US" sz="900" spc="25" dirty="0">
                <a:latin typeface="Times New Roman" panose="02020603050405020304" pitchFamily="18" charset="0"/>
                <a:cs typeface="Times New Roman" panose="02020603050405020304" pitchFamily="18" charset="0"/>
              </a:rPr>
              <a:t>%</a:t>
            </a:r>
          </a:p>
          <a:p>
            <a:pPr marL="184150" marR="252730" indent="-171450">
              <a:spcBef>
                <a:spcPts val="160"/>
              </a:spcBef>
              <a:buFont typeface="Arial" panose="020B0604020202020204" pitchFamily="34" charset="0"/>
              <a:buChar char="•"/>
            </a:pPr>
            <a:r>
              <a:rPr lang="en-US" sz="900" spc="20" dirty="0">
                <a:latin typeface="Times New Roman" panose="02020603050405020304" pitchFamily="18" charset="0"/>
                <a:cs typeface="Times New Roman" panose="02020603050405020304" pitchFamily="18" charset="0"/>
              </a:rPr>
              <a:t>Ph</a:t>
            </a:r>
            <a:r>
              <a:rPr lang="vi-VN" sz="900" spc="20" dirty="0">
                <a:latin typeface="Times New Roman" panose="02020603050405020304" pitchFamily="18" charset="0"/>
                <a:cs typeface="Times New Roman" panose="02020603050405020304" pitchFamily="18" charset="0"/>
              </a:rPr>
              <a:t>ư</a:t>
            </a:r>
            <a:r>
              <a:rPr lang="en-US" sz="900" spc="20" dirty="0" err="1">
                <a:latin typeface="Times New Roman" panose="02020603050405020304" pitchFamily="18" charset="0"/>
                <a:cs typeface="Times New Roman" panose="02020603050405020304" pitchFamily="18" charset="0"/>
              </a:rPr>
              <a:t>ơng</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thức</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lắp</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đặt</a:t>
            </a:r>
            <a:r>
              <a:rPr lang="en-US" sz="900" spc="20" dirty="0">
                <a:latin typeface="Times New Roman" panose="02020603050405020304" pitchFamily="18" charset="0"/>
                <a:cs typeface="Times New Roman" panose="02020603050405020304" pitchFamily="18" charset="0"/>
              </a:rPr>
              <a:t>:</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cạnh</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tường</a:t>
            </a:r>
            <a:endParaRPr lang="en-US" sz="900" spc="25" dirty="0">
              <a:latin typeface="Times New Roman" panose="02020603050405020304" pitchFamily="18" charset="0"/>
              <a:cs typeface="Times New Roman" panose="02020603050405020304" pitchFamily="18" charset="0"/>
            </a:endParaRPr>
          </a:p>
          <a:p>
            <a:pPr marL="184150" marR="5080" indent="-171450">
              <a:buFont typeface="Arial" panose="020B0604020202020204" pitchFamily="34" charset="0"/>
              <a:buChar char="•"/>
            </a:pPr>
            <a:r>
              <a:rPr lang="vi-VN" sz="900" spc="30" dirty="0">
                <a:latin typeface="Times New Roman" panose="02020603050405020304" pitchFamily="18" charset="0"/>
                <a:cs typeface="Times New Roman" panose="02020603050405020304" pitchFamily="18" charset="0"/>
              </a:rPr>
              <a:t>Chấ</a:t>
            </a:r>
            <a:r>
              <a:rPr lang="en-US" sz="900" spc="30" dirty="0">
                <a:latin typeface="Times New Roman" panose="02020603050405020304" pitchFamily="18" charset="0"/>
                <a:cs typeface="Times New Roman" panose="02020603050405020304" pitchFamily="18" charset="0"/>
              </a:rPr>
              <a:t>t</a:t>
            </a:r>
            <a:r>
              <a:rPr lang="vi-VN" sz="900" spc="30" dirty="0">
                <a:latin typeface="Times New Roman" panose="02020603050405020304" pitchFamily="18" charset="0"/>
                <a:cs typeface="Times New Roman" panose="02020603050405020304" pitchFamily="18" charset="0"/>
              </a:rPr>
              <a:t> liệu &amp; màu sắc: PC, trắng</a:t>
            </a:r>
            <a:endParaRPr sz="900" dirty="0">
              <a:latin typeface="Times New Roman" panose="02020603050405020304" pitchFamily="18" charset="0"/>
              <a:cs typeface="Times New Roman" panose="02020603050405020304" pitchFamily="18" charset="0"/>
            </a:endParaRPr>
          </a:p>
        </p:txBody>
      </p:sp>
      <p:sp>
        <p:nvSpPr>
          <p:cNvPr id="31" name="object 14">
            <a:extLst>
              <a:ext uri="{FF2B5EF4-FFF2-40B4-BE49-F238E27FC236}">
                <a16:creationId xmlns:a16="http://schemas.microsoft.com/office/drawing/2014/main" id="{85CAD984-9A72-477F-8244-B918DE9899CF}"/>
              </a:ext>
            </a:extLst>
          </p:cNvPr>
          <p:cNvSpPr txBox="1"/>
          <p:nvPr/>
        </p:nvSpPr>
        <p:spPr>
          <a:xfrm>
            <a:off x="4167957" y="2222195"/>
            <a:ext cx="1432781" cy="334707"/>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err="1">
                <a:uFill>
                  <a:solidFill>
                    <a:srgbClr val="3E3A39"/>
                  </a:solidFill>
                </a:uFill>
                <a:latin typeface="Times New Roman" panose="02020603050405020304" pitchFamily="18" charset="0"/>
                <a:cs typeface="Times New Roman" panose="02020603050405020304" pitchFamily="18" charset="0"/>
              </a:rPr>
              <a:t>Cảm</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biến</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khói</a:t>
            </a:r>
            <a:endParaRPr lang="en-US" sz="1200" b="1" spc="5" dirty="0">
              <a:uFill>
                <a:solidFill>
                  <a:srgbClr val="3E3A39"/>
                </a:solidFill>
              </a:uFill>
              <a:latin typeface="Times New Roman" panose="02020603050405020304" pitchFamily="18" charset="0"/>
              <a:cs typeface="Times New Roman" panose="02020603050405020304" pitchFamily="18" charset="0"/>
            </a:endParaRPr>
          </a:p>
          <a:p>
            <a:pPr marL="12700" algn="ctr">
              <a:lnSpc>
                <a:spcPct val="100000"/>
              </a:lnSpc>
              <a:spcBef>
                <a:spcPts val="110"/>
              </a:spcBef>
            </a:pPr>
            <a:r>
              <a:rPr lang="en-US" sz="800" spc="20" dirty="0">
                <a:latin typeface="Times New Roman" panose="02020603050405020304" pitchFamily="18" charset="0"/>
                <a:cs typeface="Times New Roman" panose="02020603050405020304" pitchFamily="18" charset="0"/>
              </a:rPr>
              <a:t>WL-ZSPCNPW-SK-01</a:t>
            </a:r>
            <a:endParaRPr sz="800" dirty="0">
              <a:latin typeface="Times New Roman" panose="02020603050405020304" pitchFamily="18" charset="0"/>
              <a:cs typeface="Times New Roman" panose="02020603050405020304" pitchFamily="18" charset="0"/>
            </a:endParaRPr>
          </a:p>
        </p:txBody>
      </p:sp>
      <p:sp>
        <p:nvSpPr>
          <p:cNvPr id="32" name="object 8">
            <a:extLst>
              <a:ext uri="{FF2B5EF4-FFF2-40B4-BE49-F238E27FC236}">
                <a16:creationId xmlns:a16="http://schemas.microsoft.com/office/drawing/2014/main" id="{2150D2B3-2931-4A5F-835D-160F7A7308C1}"/>
              </a:ext>
            </a:extLst>
          </p:cNvPr>
          <p:cNvSpPr txBox="1"/>
          <p:nvPr/>
        </p:nvSpPr>
        <p:spPr>
          <a:xfrm>
            <a:off x="3882021" y="2659596"/>
            <a:ext cx="2651330" cy="975908"/>
          </a:xfrm>
          <a:prstGeom prst="rect">
            <a:avLst/>
          </a:prstGeom>
        </p:spPr>
        <p:txBody>
          <a:bodyPr vert="horz" wrap="square" lIns="0" tIns="16510" rIns="0" bIns="0" rtlCol="0">
            <a:spAutoFit/>
          </a:bodyPr>
          <a:lstStyle/>
          <a:p>
            <a:pPr marL="184150" marR="252730" indent="-171450">
              <a:spcBef>
                <a:spcPts val="160"/>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Giao thức truyền thông</a:t>
            </a:r>
            <a:r>
              <a:rPr lang="en-US" sz="900" spc="20" dirty="0">
                <a:latin typeface="Times New Roman" panose="02020603050405020304" pitchFamily="18" charset="0"/>
                <a:cs typeface="Times New Roman" panose="02020603050405020304" pitchFamily="18" charset="0"/>
              </a:rPr>
              <a:t>: </a:t>
            </a:r>
            <a:r>
              <a:rPr lang="vi-VN" sz="900" spc="20" dirty="0">
                <a:latin typeface="Times New Roman" panose="02020603050405020304" pitchFamily="18" charset="0"/>
                <a:cs typeface="Times New Roman" panose="02020603050405020304" pitchFamily="18" charset="0"/>
              </a:rPr>
              <a:t>Z</a:t>
            </a:r>
            <a:r>
              <a:rPr lang="en-US" sz="900" spc="20" dirty="0" err="1">
                <a:latin typeface="Times New Roman" panose="02020603050405020304" pitchFamily="18" charset="0"/>
                <a:cs typeface="Times New Roman" panose="02020603050405020304" pitchFamily="18" charset="0"/>
              </a:rPr>
              <a:t>igbee</a:t>
            </a:r>
            <a:r>
              <a:rPr lang="en-US" sz="900" spc="20" dirty="0">
                <a:latin typeface="Times New Roman" panose="02020603050405020304" pitchFamily="18" charset="0"/>
                <a:cs typeface="Times New Roman" panose="02020603050405020304" pitchFamily="18" charset="0"/>
              </a:rPr>
              <a:t> </a:t>
            </a:r>
          </a:p>
          <a:p>
            <a:pPr marL="184150" marR="252730" indent="-171450">
              <a:spcBef>
                <a:spcPts val="160"/>
              </a:spcBef>
              <a:buFont typeface="Arial" panose="020B0604020202020204" pitchFamily="34" charset="0"/>
              <a:buChar char="•"/>
            </a:pPr>
            <a:r>
              <a:rPr lang="en-US" sz="900" spc="20" dirty="0" err="1">
                <a:latin typeface="Times New Roman" panose="02020603050405020304" pitchFamily="18" charset="0"/>
                <a:cs typeface="Times New Roman" panose="02020603050405020304" pitchFamily="18" charset="0"/>
              </a:rPr>
              <a:t>Nguồn</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cấp</a:t>
            </a:r>
            <a:r>
              <a:rPr lang="vi-VN" sz="900" spc="20" dirty="0">
                <a:latin typeface="Times New Roman" panose="02020603050405020304" pitchFamily="18" charset="0"/>
                <a:cs typeface="Times New Roman" panose="02020603050405020304" pitchFamily="18" charset="0"/>
              </a:rPr>
              <a:t>:</a:t>
            </a:r>
            <a:r>
              <a:rPr lang="en-US" sz="900" spc="20" dirty="0">
                <a:latin typeface="Times New Roman" panose="02020603050405020304" pitchFamily="18" charset="0"/>
                <a:cs typeface="Times New Roman" panose="02020603050405020304" pitchFamily="18" charset="0"/>
              </a:rPr>
              <a:t> pin CR2*1</a:t>
            </a:r>
          </a:p>
          <a:p>
            <a:pPr marL="184150" marR="252730" indent="-171450">
              <a:spcBef>
                <a:spcPts val="160"/>
              </a:spcBef>
              <a:buFont typeface="Arial" panose="020B0604020202020204" pitchFamily="34" charset="0"/>
              <a:buChar char="•"/>
            </a:pPr>
            <a:r>
              <a:rPr lang="en-US" sz="900" spc="20" dirty="0" err="1">
                <a:latin typeface="Times New Roman" panose="02020603050405020304" pitchFamily="18" charset="0"/>
                <a:cs typeface="Times New Roman" panose="02020603050405020304" pitchFamily="18" charset="0"/>
              </a:rPr>
              <a:t>Báo</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động</a:t>
            </a:r>
            <a:r>
              <a:rPr lang="en-US" sz="900" spc="20" dirty="0">
                <a:latin typeface="Times New Roman" panose="02020603050405020304" pitchFamily="18" charset="0"/>
                <a:cs typeface="Times New Roman" panose="02020603050405020304" pitchFamily="18" charset="0"/>
              </a:rPr>
              <a:t>: &lt;70dB</a:t>
            </a:r>
            <a:endParaRPr lang="vi-VN" sz="900" spc="20"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sz="900" spc="20" dirty="0" err="1">
                <a:latin typeface="Times New Roman" panose="02020603050405020304" pitchFamily="18" charset="0"/>
                <a:cs typeface="Times New Roman" panose="02020603050405020304" pitchFamily="18" charset="0"/>
              </a:rPr>
              <a:t>Loại</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hình</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cảm</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biến</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đầu</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báo</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khói</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quang</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điện</a:t>
            </a:r>
            <a:endParaRPr lang="en-US" sz="900" spc="20"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sz="900" spc="20" dirty="0">
                <a:latin typeface="Times New Roman" panose="02020603050405020304" pitchFamily="18" charset="0"/>
                <a:cs typeface="Times New Roman" panose="02020603050405020304" pitchFamily="18" charset="0"/>
              </a:rPr>
              <a:t>Ph</a:t>
            </a:r>
            <a:r>
              <a:rPr lang="vi-VN" sz="900" spc="20" dirty="0">
                <a:latin typeface="Times New Roman" panose="02020603050405020304" pitchFamily="18" charset="0"/>
                <a:cs typeface="Times New Roman" panose="02020603050405020304" pitchFamily="18" charset="0"/>
              </a:rPr>
              <a:t>ư</a:t>
            </a:r>
            <a:r>
              <a:rPr lang="en-US" sz="900" spc="20" dirty="0" err="1">
                <a:latin typeface="Times New Roman" panose="02020603050405020304" pitchFamily="18" charset="0"/>
                <a:cs typeface="Times New Roman" panose="02020603050405020304" pitchFamily="18" charset="0"/>
              </a:rPr>
              <a:t>ơng</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thức</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lắp</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đặt</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giá</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treo</a:t>
            </a:r>
            <a:endParaRPr lang="vi-VN" sz="900" spc="20"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Chất liệu &amp; màu sắc: PC, trắng</a:t>
            </a:r>
            <a:endParaRPr lang="en-US" sz="900" spc="20" dirty="0">
              <a:latin typeface="Times New Roman" panose="02020603050405020304" pitchFamily="18" charset="0"/>
              <a:cs typeface="Times New Roman" panose="02020603050405020304" pitchFamily="18" charset="0"/>
            </a:endParaRPr>
          </a:p>
        </p:txBody>
      </p:sp>
      <p:sp>
        <p:nvSpPr>
          <p:cNvPr id="34" name="object 9">
            <a:extLst>
              <a:ext uri="{FF2B5EF4-FFF2-40B4-BE49-F238E27FC236}">
                <a16:creationId xmlns:a16="http://schemas.microsoft.com/office/drawing/2014/main" id="{C9E43207-DDD9-4062-8AA9-E7F8FCC8C9A5}"/>
              </a:ext>
            </a:extLst>
          </p:cNvPr>
          <p:cNvSpPr txBox="1">
            <a:spLocks noGrp="1"/>
          </p:cNvSpPr>
          <p:nvPr/>
        </p:nvSpPr>
        <p:spPr>
          <a:xfrm>
            <a:off x="330625" y="5189253"/>
            <a:ext cx="3076575" cy="532197"/>
          </a:xfrm>
          <a:prstGeom prst="rect">
            <a:avLst/>
          </a:prstGeom>
        </p:spPr>
        <p:txBody>
          <a:bodyPr vert="horz" wrap="square" lIns="0" tIns="13970" rIns="0" bIns="0" rtlCol="0">
            <a:spAutoFit/>
          </a:bodyPr>
          <a:lstStyle>
            <a:lvl1pPr>
              <a:defRPr>
                <a:latin typeface="+mj-lt"/>
                <a:ea typeface="+mj-ea"/>
                <a:cs typeface="+mj-cs"/>
              </a:defRPr>
            </a:lvl1pPr>
          </a:lstStyle>
          <a:p>
            <a:pPr marL="12700" algn="ctr">
              <a:lnSpc>
                <a:spcPct val="100000"/>
              </a:lnSpc>
              <a:spcBef>
                <a:spcPts val="110"/>
              </a:spcBef>
            </a:pPr>
            <a:r>
              <a:rPr lang="en-US" sz="1200" b="1" spc="5" dirty="0" err="1">
                <a:uFill>
                  <a:solidFill>
                    <a:srgbClr val="3E3A39"/>
                  </a:solidFill>
                </a:uFill>
                <a:latin typeface="Times New Roman" panose="02020603050405020304" pitchFamily="18" charset="0"/>
                <a:cs typeface="Times New Roman" panose="02020603050405020304" pitchFamily="18" charset="0"/>
              </a:rPr>
              <a:t>Cảm</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biến</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rò</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rỉ</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khí</a:t>
            </a:r>
            <a:r>
              <a:rPr lang="en-US" sz="1200" b="1" spc="5" dirty="0">
                <a:uFill>
                  <a:solidFill>
                    <a:srgbClr val="3E3A39"/>
                  </a:solidFill>
                </a:uFill>
                <a:latin typeface="Times New Roman" panose="02020603050405020304" pitchFamily="18" charset="0"/>
                <a:cs typeface="Times New Roman" panose="02020603050405020304" pitchFamily="18" charset="0"/>
              </a:rPr>
              <a:t> gas</a:t>
            </a:r>
          </a:p>
          <a:p>
            <a:pPr marL="12700" algn="ctr">
              <a:spcBef>
                <a:spcPts val="110"/>
              </a:spcBef>
            </a:pPr>
            <a:r>
              <a:rPr lang="en-US" sz="800" spc="20" dirty="0">
                <a:latin typeface="Times New Roman" panose="02020603050405020304" pitchFamily="18" charset="0"/>
                <a:cs typeface="Times New Roman" panose="02020603050405020304" pitchFamily="18" charset="0"/>
              </a:rPr>
              <a:t>MIR-GA100</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sz="1200" b="1" spc="5" dirty="0">
              <a:uFill>
                <a:solidFill>
                  <a:srgbClr val="3E3A39"/>
                </a:solidFill>
              </a:uFill>
              <a:latin typeface="Times New Roman" panose="02020603050405020304" pitchFamily="18" charset="0"/>
              <a:cs typeface="Times New Roman" panose="02020603050405020304" pitchFamily="18" charset="0"/>
            </a:endParaRPr>
          </a:p>
        </p:txBody>
      </p:sp>
      <p:sp>
        <p:nvSpPr>
          <p:cNvPr id="35" name="object 12">
            <a:extLst>
              <a:ext uri="{FF2B5EF4-FFF2-40B4-BE49-F238E27FC236}">
                <a16:creationId xmlns:a16="http://schemas.microsoft.com/office/drawing/2014/main" id="{5161A6A5-6450-4505-B025-75E36181DE3A}"/>
              </a:ext>
            </a:extLst>
          </p:cNvPr>
          <p:cNvSpPr txBox="1"/>
          <p:nvPr/>
        </p:nvSpPr>
        <p:spPr>
          <a:xfrm>
            <a:off x="949671" y="5594354"/>
            <a:ext cx="2320563" cy="975908"/>
          </a:xfrm>
          <a:prstGeom prst="rect">
            <a:avLst/>
          </a:prstGeom>
        </p:spPr>
        <p:txBody>
          <a:bodyPr vert="horz" wrap="square" lIns="0" tIns="16510" rIns="0" bIns="0" rtlCol="0">
            <a:spAutoFit/>
          </a:bodyPr>
          <a:lstStyle/>
          <a:p>
            <a:pPr marL="184150" marR="252730" indent="-171450">
              <a:spcBef>
                <a:spcPts val="160"/>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Giao thức truyền thông</a:t>
            </a:r>
            <a:r>
              <a:rPr lang="en-US" sz="900" spc="20" dirty="0">
                <a:latin typeface="Times New Roman" panose="02020603050405020304" pitchFamily="18" charset="0"/>
                <a:cs typeface="Times New Roman" panose="02020603050405020304" pitchFamily="18" charset="0"/>
              </a:rPr>
              <a:t>: </a:t>
            </a:r>
            <a:r>
              <a:rPr lang="vi-VN" sz="900" spc="20" dirty="0">
                <a:latin typeface="Times New Roman" panose="02020603050405020304" pitchFamily="18" charset="0"/>
                <a:cs typeface="Times New Roman" panose="02020603050405020304" pitchFamily="18" charset="0"/>
              </a:rPr>
              <a:t>Z</a:t>
            </a:r>
            <a:r>
              <a:rPr lang="en-US" sz="900" spc="20" dirty="0" err="1">
                <a:latin typeface="Times New Roman" panose="02020603050405020304" pitchFamily="18" charset="0"/>
                <a:cs typeface="Times New Roman" panose="02020603050405020304" pitchFamily="18" charset="0"/>
              </a:rPr>
              <a:t>igbee</a:t>
            </a:r>
            <a:r>
              <a:rPr lang="en-US" sz="900" spc="20" dirty="0">
                <a:latin typeface="Times New Roman" panose="02020603050405020304" pitchFamily="18" charset="0"/>
                <a:cs typeface="Times New Roman" panose="02020603050405020304" pitchFamily="18" charset="0"/>
              </a:rPr>
              <a:t> </a:t>
            </a:r>
            <a:endParaRPr lang="vi-VN" sz="900" spc="20"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sz="900" spc="20" dirty="0" err="1">
                <a:latin typeface="Times New Roman" panose="02020603050405020304" pitchFamily="18" charset="0"/>
                <a:cs typeface="Times New Roman" panose="02020603050405020304" pitchFamily="18" charset="0"/>
              </a:rPr>
              <a:t>Nguồn</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cấp</a:t>
            </a:r>
            <a:r>
              <a:rPr lang="vi-VN" sz="900" spc="20" dirty="0">
                <a:latin typeface="Times New Roman" panose="02020603050405020304" pitchFamily="18" charset="0"/>
                <a:cs typeface="Times New Roman" panose="02020603050405020304" pitchFamily="18" charset="0"/>
              </a:rPr>
              <a:t>: DC 9V</a:t>
            </a:r>
          </a:p>
          <a:p>
            <a:pPr marL="184150" marR="252730" indent="-171450">
              <a:spcBef>
                <a:spcPts val="160"/>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Báo động</a:t>
            </a:r>
            <a:r>
              <a:rPr lang="en-US" sz="900" spc="20" dirty="0">
                <a:latin typeface="Times New Roman" panose="02020603050405020304" pitchFamily="18" charset="0"/>
                <a:cs typeface="Times New Roman" panose="02020603050405020304" pitchFamily="18" charset="0"/>
              </a:rPr>
              <a:t>: </a:t>
            </a:r>
            <a:r>
              <a:rPr lang="vi-VN" sz="900" spc="20" dirty="0">
                <a:latin typeface="Times New Roman" panose="02020603050405020304" pitchFamily="18" charset="0"/>
                <a:cs typeface="Times New Roman" panose="02020603050405020304" pitchFamily="18" charset="0"/>
              </a:rPr>
              <a:t>70dB</a:t>
            </a:r>
            <a:r>
              <a:rPr lang="en-US" sz="900" spc="20" dirty="0">
                <a:latin typeface="Times New Roman" panose="02020603050405020304" pitchFamily="18" charset="0"/>
                <a:cs typeface="Times New Roman" panose="02020603050405020304" pitchFamily="18" charset="0"/>
              </a:rPr>
              <a:t> </a:t>
            </a:r>
            <a:endParaRPr lang="vi-VN" sz="900" spc="20"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altLang="zh-CN" sz="900" spc="20" dirty="0" err="1">
                <a:latin typeface="Times New Roman" panose="02020603050405020304" pitchFamily="18" charset="0"/>
                <a:cs typeface="Times New Roman" panose="02020603050405020304" pitchFamily="18" charset="0"/>
              </a:rPr>
              <a:t>Nồng</a:t>
            </a:r>
            <a:r>
              <a:rPr lang="en-US" altLang="zh-CN" sz="900" spc="20" dirty="0">
                <a:latin typeface="Times New Roman" panose="02020603050405020304" pitchFamily="18" charset="0"/>
                <a:cs typeface="Times New Roman" panose="02020603050405020304" pitchFamily="18" charset="0"/>
              </a:rPr>
              <a:t> </a:t>
            </a:r>
            <a:r>
              <a:rPr lang="en-US" altLang="zh-CN" sz="900" spc="20" dirty="0" err="1">
                <a:latin typeface="Times New Roman" panose="02020603050405020304" pitchFamily="18" charset="0"/>
                <a:cs typeface="Times New Roman" panose="02020603050405020304" pitchFamily="18" charset="0"/>
              </a:rPr>
              <a:t>độ</a:t>
            </a:r>
            <a:r>
              <a:rPr lang="en-US" altLang="zh-CN" sz="900" spc="20" dirty="0">
                <a:latin typeface="Times New Roman" panose="02020603050405020304" pitchFamily="18" charset="0"/>
                <a:cs typeface="Times New Roman" panose="02020603050405020304" pitchFamily="18" charset="0"/>
              </a:rPr>
              <a:t> </a:t>
            </a:r>
            <a:r>
              <a:rPr lang="en-US" altLang="zh-CN" sz="900" spc="20" dirty="0" err="1">
                <a:latin typeface="Times New Roman" panose="02020603050405020304" pitchFamily="18" charset="0"/>
                <a:cs typeface="Times New Roman" panose="02020603050405020304" pitchFamily="18" charset="0"/>
              </a:rPr>
              <a:t>báo</a:t>
            </a:r>
            <a:r>
              <a:rPr lang="en-US" altLang="zh-CN" sz="900" spc="20" dirty="0">
                <a:latin typeface="Times New Roman" panose="02020603050405020304" pitchFamily="18" charset="0"/>
                <a:cs typeface="Times New Roman" panose="02020603050405020304" pitchFamily="18" charset="0"/>
              </a:rPr>
              <a:t> </a:t>
            </a:r>
            <a:r>
              <a:rPr lang="en-US" altLang="zh-CN" sz="900" spc="20" dirty="0" err="1">
                <a:latin typeface="Times New Roman" panose="02020603050405020304" pitchFamily="18" charset="0"/>
                <a:cs typeface="Times New Roman" panose="02020603050405020304" pitchFamily="18" charset="0"/>
              </a:rPr>
              <a:t>động</a:t>
            </a:r>
            <a:r>
              <a:rPr lang="en-US" altLang="zh-CN" sz="900" spc="20" dirty="0">
                <a:latin typeface="Times New Roman" panose="02020603050405020304" pitchFamily="18" charset="0"/>
                <a:cs typeface="Times New Roman" panose="02020603050405020304" pitchFamily="18" charset="0"/>
              </a:rPr>
              <a:t>: </a:t>
            </a:r>
            <a:r>
              <a:rPr sz="900" spc="25" dirty="0">
                <a:latin typeface="Times New Roman" panose="02020603050405020304" pitchFamily="18" charset="0"/>
                <a:cs typeface="Times New Roman" panose="02020603050405020304" pitchFamily="18" charset="0"/>
              </a:rPr>
              <a:t>8%LEL+3%LE</a:t>
            </a:r>
            <a:endParaRPr lang="en-US" sz="900" spc="25"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sz="900" spc="20" dirty="0">
                <a:latin typeface="Times New Roman" panose="02020603050405020304" pitchFamily="18" charset="0"/>
                <a:cs typeface="Times New Roman" panose="02020603050405020304" pitchFamily="18" charset="0"/>
              </a:rPr>
              <a:t>Ph</a:t>
            </a:r>
            <a:r>
              <a:rPr lang="vi-VN" sz="900" spc="20" dirty="0">
                <a:latin typeface="Times New Roman" panose="02020603050405020304" pitchFamily="18" charset="0"/>
                <a:cs typeface="Times New Roman" panose="02020603050405020304" pitchFamily="18" charset="0"/>
              </a:rPr>
              <a:t>ư</a:t>
            </a:r>
            <a:r>
              <a:rPr lang="en-US" sz="900" spc="20" dirty="0" err="1">
                <a:latin typeface="Times New Roman" panose="02020603050405020304" pitchFamily="18" charset="0"/>
                <a:cs typeface="Times New Roman" panose="02020603050405020304" pitchFamily="18" charset="0"/>
              </a:rPr>
              <a:t>ơng</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thức</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lắp</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đặt</a:t>
            </a:r>
            <a:r>
              <a:rPr lang="en-US" sz="900" spc="20" dirty="0">
                <a:latin typeface="Times New Roman" panose="02020603050405020304" pitchFamily="18" charset="0"/>
                <a:cs typeface="Times New Roman" panose="02020603050405020304" pitchFamily="18" charset="0"/>
              </a:rPr>
              <a:t>:</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cạnh</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tường</a:t>
            </a:r>
            <a:endParaRPr lang="vi-VN" sz="900" spc="25"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vi-VN" sz="900" spc="25" dirty="0">
                <a:latin typeface="Times New Roman" panose="02020603050405020304" pitchFamily="18" charset="0"/>
                <a:cs typeface="Times New Roman" panose="02020603050405020304" pitchFamily="18" charset="0"/>
              </a:rPr>
              <a:t>Chất liệu &amp; màu sắc: PC, trắng</a:t>
            </a:r>
            <a:endParaRPr lang="en-US" sz="900" spc="25" dirty="0">
              <a:latin typeface="Times New Roman" panose="02020603050405020304" pitchFamily="18" charset="0"/>
              <a:cs typeface="Times New Roman" panose="02020603050405020304" pitchFamily="18" charset="0"/>
            </a:endParaRPr>
          </a:p>
        </p:txBody>
      </p:sp>
      <p:sp>
        <p:nvSpPr>
          <p:cNvPr id="36" name="object 15">
            <a:extLst>
              <a:ext uri="{FF2B5EF4-FFF2-40B4-BE49-F238E27FC236}">
                <a16:creationId xmlns:a16="http://schemas.microsoft.com/office/drawing/2014/main" id="{71084419-55F2-4AAE-B8DC-E456D3F8ABC2}"/>
              </a:ext>
            </a:extLst>
          </p:cNvPr>
          <p:cNvSpPr/>
          <p:nvPr/>
        </p:nvSpPr>
        <p:spPr>
          <a:xfrm>
            <a:off x="1277514" y="3857625"/>
            <a:ext cx="1411233" cy="1232336"/>
          </a:xfrm>
          <a:prstGeom prst="rect">
            <a:avLst/>
          </a:prstGeom>
          <a:blipFill>
            <a:blip r:embed="rId3" cstate="print"/>
            <a:stretch>
              <a:fillRect/>
            </a:stretch>
          </a:blipFill>
        </p:spPr>
        <p:txBody>
          <a:bodyPr wrap="square" lIns="0" tIns="0" rIns="0" bIns="0" rtlCol="0"/>
          <a:lstStyle/>
          <a:p>
            <a:endParaRPr/>
          </a:p>
        </p:txBody>
      </p:sp>
      <p:sp>
        <p:nvSpPr>
          <p:cNvPr id="37" name="object 13">
            <a:extLst>
              <a:ext uri="{FF2B5EF4-FFF2-40B4-BE49-F238E27FC236}">
                <a16:creationId xmlns:a16="http://schemas.microsoft.com/office/drawing/2014/main" id="{183FB8B5-5B6E-4B06-A20D-356D9767C22B}"/>
              </a:ext>
            </a:extLst>
          </p:cNvPr>
          <p:cNvSpPr txBox="1"/>
          <p:nvPr/>
        </p:nvSpPr>
        <p:spPr>
          <a:xfrm>
            <a:off x="10945758" y="2232065"/>
            <a:ext cx="2400296" cy="532197"/>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err="1">
                <a:solidFill>
                  <a:srgbClr val="3E3A39"/>
                </a:solidFill>
                <a:latin typeface="Times New Roman" panose="02020603050405020304" pitchFamily="18" charset="0"/>
                <a:cs typeface="Times New Roman" panose="02020603050405020304" pitchFamily="18" charset="0"/>
              </a:rPr>
              <a:t>Cảm</a:t>
            </a:r>
            <a:r>
              <a:rPr lang="en-US" sz="1200" b="1" spc="5" dirty="0">
                <a:solidFill>
                  <a:srgbClr val="3E3A39"/>
                </a:solidFill>
                <a:latin typeface="Times New Roman" panose="02020603050405020304" pitchFamily="18" charset="0"/>
                <a:cs typeface="Times New Roman" panose="02020603050405020304" pitchFamily="18" charset="0"/>
              </a:rPr>
              <a:t> </a:t>
            </a:r>
            <a:r>
              <a:rPr lang="en-US" sz="1200" b="1" spc="5" dirty="0" err="1">
                <a:solidFill>
                  <a:srgbClr val="3E3A39"/>
                </a:solidFill>
                <a:latin typeface="Times New Roman" panose="02020603050405020304" pitchFamily="18" charset="0"/>
                <a:cs typeface="Times New Roman" panose="02020603050405020304" pitchFamily="18" charset="0"/>
              </a:rPr>
              <a:t>biến</a:t>
            </a:r>
            <a:r>
              <a:rPr lang="en-US" sz="1200" b="1" spc="5" dirty="0">
                <a:solidFill>
                  <a:srgbClr val="3E3A39"/>
                </a:solidFill>
                <a:latin typeface="Times New Roman" panose="02020603050405020304" pitchFamily="18" charset="0"/>
                <a:cs typeface="Times New Roman" panose="02020603050405020304" pitchFamily="18" charset="0"/>
              </a:rPr>
              <a:t> </a:t>
            </a:r>
            <a:r>
              <a:rPr lang="en-US" sz="1200" b="1" spc="5" dirty="0" err="1">
                <a:solidFill>
                  <a:srgbClr val="3E3A39"/>
                </a:solidFill>
                <a:latin typeface="Times New Roman" panose="02020603050405020304" pitchFamily="18" charset="0"/>
                <a:cs typeface="Times New Roman" panose="02020603050405020304" pitchFamily="18" charset="0"/>
              </a:rPr>
              <a:t>cửa</a:t>
            </a:r>
            <a:r>
              <a:rPr lang="en-US" sz="1200" b="1" spc="5" dirty="0">
                <a:solidFill>
                  <a:srgbClr val="3E3A39"/>
                </a:solidFill>
                <a:latin typeface="Times New Roman" panose="02020603050405020304" pitchFamily="18" charset="0"/>
                <a:cs typeface="Times New Roman" panose="02020603050405020304" pitchFamily="18" charset="0"/>
              </a:rPr>
              <a:t> </a:t>
            </a:r>
          </a:p>
          <a:p>
            <a:pPr marL="12700" algn="ctr">
              <a:spcBef>
                <a:spcPts val="110"/>
              </a:spcBef>
            </a:pPr>
            <a:r>
              <a:rPr lang="en-US" sz="800" spc="20" dirty="0">
                <a:latin typeface="Times New Roman" panose="02020603050405020304" pitchFamily="18" charset="0"/>
                <a:cs typeface="Times New Roman" panose="02020603050405020304" pitchFamily="18" charset="0"/>
              </a:rPr>
              <a:t>WL-ZSPDBPW-MT-02</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sz="1200" b="1" dirty="0">
              <a:latin typeface="Times New Roman" panose="02020603050405020304" pitchFamily="18" charset="0"/>
              <a:cs typeface="Times New Roman" panose="02020603050405020304" pitchFamily="18" charset="0"/>
            </a:endParaRPr>
          </a:p>
        </p:txBody>
      </p:sp>
      <p:sp>
        <p:nvSpPr>
          <p:cNvPr id="39" name="object 16">
            <a:extLst>
              <a:ext uri="{FF2B5EF4-FFF2-40B4-BE49-F238E27FC236}">
                <a16:creationId xmlns:a16="http://schemas.microsoft.com/office/drawing/2014/main" id="{5387DB9E-BAD5-422F-9E78-B7F9322C2308}"/>
              </a:ext>
            </a:extLst>
          </p:cNvPr>
          <p:cNvSpPr txBox="1"/>
          <p:nvPr/>
        </p:nvSpPr>
        <p:spPr>
          <a:xfrm>
            <a:off x="11110497" y="2658646"/>
            <a:ext cx="2608995" cy="940001"/>
          </a:xfrm>
          <a:prstGeom prst="rect">
            <a:avLst/>
          </a:prstGeom>
        </p:spPr>
        <p:txBody>
          <a:bodyPr vert="horz" wrap="square" lIns="0" tIns="16510" rIns="0" bIns="0" rtlCol="0">
            <a:spAutoFit/>
          </a:bodyPr>
          <a:lstStyle/>
          <a:p>
            <a:pPr marL="184150" indent="-171450">
              <a:lnSpc>
                <a:spcPct val="100000"/>
              </a:lnSpc>
              <a:spcBef>
                <a:spcPts val="635"/>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Giao thức truyền thông</a:t>
            </a:r>
            <a:r>
              <a:rPr lang="en-US" sz="900" spc="20" dirty="0">
                <a:latin typeface="Times New Roman" panose="02020603050405020304" pitchFamily="18" charset="0"/>
                <a:cs typeface="Times New Roman" panose="02020603050405020304" pitchFamily="18" charset="0"/>
              </a:rPr>
              <a:t>: </a:t>
            </a:r>
            <a:r>
              <a:rPr lang="vi-VN" sz="900" spc="20" dirty="0">
                <a:latin typeface="Times New Roman" panose="02020603050405020304" pitchFamily="18" charset="0"/>
                <a:cs typeface="Times New Roman" panose="02020603050405020304" pitchFamily="18" charset="0"/>
              </a:rPr>
              <a:t>Z</a:t>
            </a:r>
            <a:r>
              <a:rPr lang="en-US" sz="900" spc="20" dirty="0" err="1">
                <a:latin typeface="Times New Roman" panose="02020603050405020304" pitchFamily="18" charset="0"/>
                <a:cs typeface="Times New Roman" panose="02020603050405020304" pitchFamily="18" charset="0"/>
              </a:rPr>
              <a:t>igbee</a:t>
            </a:r>
            <a:r>
              <a:rPr lang="en-US" sz="900" spc="20" dirty="0">
                <a:latin typeface="Times New Roman" panose="02020603050405020304" pitchFamily="18" charset="0"/>
                <a:cs typeface="Times New Roman" panose="02020603050405020304" pitchFamily="18" charset="0"/>
              </a:rPr>
              <a:t> </a:t>
            </a:r>
          </a:p>
          <a:p>
            <a:pPr marL="184150" indent="-171450">
              <a:lnSpc>
                <a:spcPct val="100000"/>
              </a:lnSpc>
              <a:spcBef>
                <a:spcPts val="635"/>
              </a:spcBef>
              <a:buFont typeface="Arial" panose="020B0604020202020204" pitchFamily="34" charset="0"/>
              <a:buChar char="•"/>
            </a:pPr>
            <a:r>
              <a:rPr lang="en-US" sz="900" spc="25" dirty="0" err="1">
                <a:latin typeface="Times New Roman" panose="02020603050405020304" pitchFamily="18" charset="0"/>
                <a:cs typeface="Times New Roman" panose="02020603050405020304" pitchFamily="18" charset="0"/>
              </a:rPr>
              <a:t>Nguồn</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cấp</a:t>
            </a:r>
            <a:r>
              <a:rPr lang="en-US" sz="900" spc="25" dirty="0">
                <a:latin typeface="Times New Roman" panose="02020603050405020304" pitchFamily="18" charset="0"/>
                <a:cs typeface="Times New Roman" panose="02020603050405020304" pitchFamily="18" charset="0"/>
              </a:rPr>
              <a:t>: </a:t>
            </a:r>
            <a:r>
              <a:rPr lang="en-US" sz="900" spc="20" dirty="0">
                <a:latin typeface="Times New Roman" panose="02020603050405020304" pitchFamily="18" charset="0"/>
                <a:cs typeface="Times New Roman" panose="02020603050405020304" pitchFamily="18" charset="0"/>
              </a:rPr>
              <a:t>pin CR2*1</a:t>
            </a:r>
            <a:endParaRPr lang="vi-VN" sz="900" spc="20" dirty="0">
              <a:latin typeface="Times New Roman" panose="02020603050405020304" pitchFamily="18" charset="0"/>
              <a:cs typeface="Times New Roman" panose="02020603050405020304" pitchFamily="18" charset="0"/>
            </a:endParaRPr>
          </a:p>
          <a:p>
            <a:pPr marL="184150" indent="-171450">
              <a:lnSpc>
                <a:spcPct val="100000"/>
              </a:lnSpc>
              <a:spcBef>
                <a:spcPts val="565"/>
              </a:spcBef>
              <a:buFont typeface="Arial" panose="020B0604020202020204" pitchFamily="34" charset="0"/>
              <a:buChar char="•"/>
            </a:pPr>
            <a:r>
              <a:rPr lang="en-US" sz="900" spc="30" dirty="0" err="1">
                <a:latin typeface="Times New Roman" panose="02020603050405020304" pitchFamily="18" charset="0"/>
                <a:cs typeface="Times New Roman" panose="02020603050405020304" pitchFamily="18" charset="0"/>
              </a:rPr>
              <a:t>Khoảng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cách</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báo</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động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khi</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đóng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mở</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cửa</a:t>
            </a:r>
            <a:r>
              <a:rPr lang="en-US" sz="900" spc="30" dirty="0">
                <a:latin typeface="Times New Roman" panose="02020603050405020304" pitchFamily="18" charset="0"/>
                <a:cs typeface="Times New Roman" panose="02020603050405020304" pitchFamily="18" charset="0"/>
              </a:rPr>
              <a:t>:</a:t>
            </a:r>
            <a:r>
              <a:rPr lang="zh-CN" altLang="en-US" sz="900" spc="30" dirty="0">
                <a:latin typeface="Times New Roman" panose="02020603050405020304" pitchFamily="18" charset="0"/>
                <a:cs typeface="Times New Roman" panose="02020603050405020304" pitchFamily="18" charset="0"/>
              </a:rPr>
              <a:t> </a:t>
            </a:r>
            <a:r>
              <a:rPr sz="900" spc="25" dirty="0">
                <a:latin typeface="Times New Roman" panose="02020603050405020304" pitchFamily="18" charset="0"/>
                <a:cs typeface="Times New Roman" panose="02020603050405020304" pitchFamily="18" charset="0"/>
              </a:rPr>
              <a:t>20mm</a:t>
            </a:r>
            <a:endParaRPr sz="900" dirty="0">
              <a:latin typeface="Times New Roman" panose="02020603050405020304" pitchFamily="18" charset="0"/>
              <a:cs typeface="Times New Roman" panose="02020603050405020304" pitchFamily="18" charset="0"/>
            </a:endParaRPr>
          </a:p>
          <a:p>
            <a:pPr marL="184150" indent="-171450">
              <a:lnSpc>
                <a:spcPct val="100000"/>
              </a:lnSpc>
              <a:spcBef>
                <a:spcPts val="570"/>
              </a:spcBef>
              <a:buFont typeface="Arial" panose="020B0604020202020204" pitchFamily="34" charset="0"/>
              <a:buChar char="•"/>
            </a:pPr>
            <a:r>
              <a:rPr lang="en-US" sz="900" spc="30" dirty="0" err="1">
                <a:latin typeface="Times New Roman" panose="02020603050405020304" pitchFamily="18" charset="0"/>
                <a:cs typeface="Times New Roman" panose="02020603050405020304" pitchFamily="18" charset="0"/>
              </a:rPr>
              <a:t>Ph</a:t>
            </a:r>
            <a:r>
              <a:rPr lang="vi-VN" sz="900" spc="30" dirty="0">
                <a:latin typeface="Times New Roman" panose="02020603050405020304" pitchFamily="18" charset="0"/>
                <a:cs typeface="Times New Roman" panose="02020603050405020304" pitchFamily="18" charset="0"/>
              </a:rPr>
              <a:t>ư</a:t>
            </a:r>
            <a:r>
              <a:rPr lang="en-US" sz="900" spc="30" dirty="0" err="1">
                <a:latin typeface="Times New Roman" panose="02020603050405020304" pitchFamily="18" charset="0"/>
                <a:cs typeface="Times New Roman" panose="02020603050405020304" pitchFamily="18" charset="0"/>
              </a:rPr>
              <a:t>ơng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thức</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lắp</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đặt</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cố</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định</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bằng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ốc</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hoặc</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dán</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keo</a:t>
            </a:r>
            <a:r>
              <a:rPr lang="en-US" sz="900" spc="30" dirty="0">
                <a:latin typeface="Times New Roman" panose="02020603050405020304" pitchFamily="18" charset="0"/>
                <a:cs typeface="Times New Roman" panose="02020603050405020304" pitchFamily="18" charset="0"/>
              </a:rPr>
              <a:t> 3</a:t>
            </a:r>
            <a:r>
              <a:rPr lang="en-US" altLang="zh-CN" sz="900" spc="30" dirty="0">
                <a:latin typeface="Times New Roman" panose="02020603050405020304" pitchFamily="18" charset="0"/>
                <a:cs typeface="Times New Roman" panose="02020603050405020304" pitchFamily="18" charset="0"/>
              </a:rPr>
              <a:t>M</a:t>
            </a:r>
          </a:p>
        </p:txBody>
      </p:sp>
      <p:sp>
        <p:nvSpPr>
          <p:cNvPr id="40" name="object 9">
            <a:extLst>
              <a:ext uri="{FF2B5EF4-FFF2-40B4-BE49-F238E27FC236}">
                <a16:creationId xmlns:a16="http://schemas.microsoft.com/office/drawing/2014/main" id="{22A7D466-C393-45CD-9713-99B16B3790BE}"/>
              </a:ext>
            </a:extLst>
          </p:cNvPr>
          <p:cNvSpPr txBox="1"/>
          <p:nvPr/>
        </p:nvSpPr>
        <p:spPr>
          <a:xfrm>
            <a:off x="472355" y="657225"/>
            <a:ext cx="4570322" cy="323165"/>
          </a:xfrm>
          <a:prstGeom prst="rect">
            <a:avLst/>
          </a:prstGeom>
        </p:spPr>
        <p:txBody>
          <a:bodyPr vert="horz" wrap="square" lIns="0" tIns="15240" rIns="0" bIns="0" rtlCol="0">
            <a:spAutoFit/>
          </a:bodyPr>
          <a:lstStyle/>
          <a:p>
            <a:pPr marL="24765">
              <a:lnSpc>
                <a:spcPct val="100000"/>
              </a:lnSpc>
              <a:spcBef>
                <a:spcPts val="2030"/>
              </a:spcBef>
            </a:pPr>
            <a:r>
              <a:rPr lang="en-US" sz="2000" b="1" spc="20" dirty="0">
                <a:solidFill>
                  <a:srgbClr val="92D050"/>
                </a:solidFill>
                <a:latin typeface="Times New Roman" panose="02020603050405020304" pitchFamily="18" charset="0"/>
                <a:cs typeface="Times New Roman" panose="02020603050405020304" pitchFamily="18" charset="0"/>
              </a:rPr>
              <a:t>9. </a:t>
            </a:r>
            <a:r>
              <a:rPr lang="en-US" sz="2000" b="1" spc="20" dirty="0" err="1">
                <a:solidFill>
                  <a:srgbClr val="92D050"/>
                </a:solidFill>
                <a:latin typeface="Times New Roman" panose="02020603050405020304" pitchFamily="18" charset="0"/>
                <a:cs typeface="Times New Roman" panose="02020603050405020304" pitchFamily="18" charset="0"/>
              </a:rPr>
              <a:t>Cảm</a:t>
            </a:r>
            <a:r>
              <a:rPr lang="en-US" sz="2000" b="1" spc="20" dirty="0">
                <a:solidFill>
                  <a:srgbClr val="92D050"/>
                </a:solidFill>
                <a:latin typeface="Times New Roman" panose="02020603050405020304" pitchFamily="18" charset="0"/>
                <a:cs typeface="Times New Roman" panose="02020603050405020304" pitchFamily="18" charset="0"/>
              </a:rPr>
              <a:t> </a:t>
            </a:r>
            <a:r>
              <a:rPr lang="en-US" sz="2000" b="1" spc="20" dirty="0" err="1">
                <a:solidFill>
                  <a:srgbClr val="92D050"/>
                </a:solidFill>
                <a:latin typeface="Times New Roman" panose="02020603050405020304" pitchFamily="18" charset="0"/>
                <a:cs typeface="Times New Roman" panose="02020603050405020304" pitchFamily="18" charset="0"/>
              </a:rPr>
              <a:t>biến</a:t>
            </a:r>
            <a:r>
              <a:rPr lang="en-US" sz="2000" b="1" spc="20" dirty="0">
                <a:solidFill>
                  <a:srgbClr val="92D050"/>
                </a:solidFill>
                <a:latin typeface="Times New Roman" panose="02020603050405020304" pitchFamily="18" charset="0"/>
                <a:cs typeface="Times New Roman" panose="02020603050405020304" pitchFamily="18" charset="0"/>
              </a:rPr>
              <a:t> </a:t>
            </a:r>
            <a:r>
              <a:rPr lang="en-US" sz="2000" b="1" spc="20" dirty="0" err="1">
                <a:solidFill>
                  <a:srgbClr val="92D050"/>
                </a:solidFill>
                <a:latin typeface="Times New Roman" panose="02020603050405020304" pitchFamily="18" charset="0"/>
                <a:cs typeface="Times New Roman" panose="02020603050405020304" pitchFamily="18" charset="0"/>
              </a:rPr>
              <a:t>thông</a:t>
            </a:r>
            <a:r>
              <a:rPr lang="en-US" sz="2000" b="1" spc="20" dirty="0">
                <a:solidFill>
                  <a:srgbClr val="92D050"/>
                </a:solidFill>
                <a:latin typeface="Times New Roman" panose="02020603050405020304" pitchFamily="18" charset="0"/>
                <a:cs typeface="Times New Roman" panose="02020603050405020304" pitchFamily="18" charset="0"/>
              </a:rPr>
              <a:t> </a:t>
            </a:r>
            <a:r>
              <a:rPr lang="en-US" sz="2000" b="1" spc="20" dirty="0" err="1">
                <a:solidFill>
                  <a:srgbClr val="92D050"/>
                </a:solidFill>
                <a:latin typeface="Times New Roman" panose="02020603050405020304" pitchFamily="18" charset="0"/>
                <a:cs typeface="Times New Roman" panose="02020603050405020304" pitchFamily="18" charset="0"/>
              </a:rPr>
              <a:t>minh</a:t>
            </a:r>
            <a:endParaRPr lang="en-US" sz="2000" b="1" spc="20" dirty="0">
              <a:solidFill>
                <a:srgbClr val="92D050"/>
              </a:solidFill>
              <a:latin typeface="Times New Roman" panose="02020603050405020304" pitchFamily="18" charset="0"/>
              <a:cs typeface="Times New Roman" panose="02020603050405020304" pitchFamily="18" charset="0"/>
            </a:endParaRPr>
          </a:p>
        </p:txBody>
      </p:sp>
      <p:sp>
        <p:nvSpPr>
          <p:cNvPr id="41" name="object 8">
            <a:extLst>
              <a:ext uri="{FF2B5EF4-FFF2-40B4-BE49-F238E27FC236}">
                <a16:creationId xmlns:a16="http://schemas.microsoft.com/office/drawing/2014/main" id="{DDF24149-A17A-405B-81D3-1DFC032E1A43}"/>
              </a:ext>
            </a:extLst>
          </p:cNvPr>
          <p:cNvSpPr txBox="1">
            <a:spLocks/>
          </p:cNvSpPr>
          <p:nvPr/>
        </p:nvSpPr>
        <p:spPr>
          <a:xfrm>
            <a:off x="17022355" y="2237647"/>
            <a:ext cx="2548525" cy="532197"/>
          </a:xfrm>
          <a:prstGeom prst="rect">
            <a:avLst/>
          </a:prstGeom>
        </p:spPr>
        <p:txBody>
          <a:bodyPr vert="horz" wrap="square" lIns="0" tIns="13970" rIns="0" bIns="0" rtlCol="0">
            <a:spAutoFit/>
          </a:bodyPr>
          <a:lstStyle>
            <a:lvl1pPr>
              <a:defRPr sz="1400">
                <a:solidFill>
                  <a:srgbClr val="92D050"/>
                </a:solidFill>
                <a:latin typeface="Times New Roman" panose="02020603050405020304" pitchFamily="18" charset="0"/>
                <a:ea typeface="+mj-ea"/>
                <a:cs typeface="Times New Roman" panose="02020603050405020304" pitchFamily="18" charset="0"/>
              </a:defRPr>
            </a:lvl1pPr>
          </a:lstStyle>
          <a:p>
            <a:pPr marL="12700" algn="ctr">
              <a:spcBef>
                <a:spcPts val="110"/>
              </a:spcBef>
            </a:pPr>
            <a:r>
              <a:rPr lang="en-US" sz="1200" b="1" kern="0" spc="5" dirty="0" err="1">
                <a:solidFill>
                  <a:schemeClr val="tx1"/>
                </a:solidFill>
              </a:rPr>
              <a:t>Cảm</a:t>
            </a:r>
            <a:r>
              <a:rPr lang="en-US" sz="1200" b="1" kern="0" spc="5" dirty="0">
                <a:solidFill>
                  <a:schemeClr val="tx1"/>
                </a:solidFill>
              </a:rPr>
              <a:t> </a:t>
            </a:r>
            <a:r>
              <a:rPr lang="en-US" sz="1200" b="1" kern="0" spc="5" dirty="0" err="1">
                <a:solidFill>
                  <a:schemeClr val="tx1"/>
                </a:solidFill>
              </a:rPr>
              <a:t>biến</a:t>
            </a:r>
            <a:r>
              <a:rPr lang="en-US" sz="1200" b="1" kern="0" spc="5" dirty="0">
                <a:solidFill>
                  <a:schemeClr val="tx1"/>
                </a:solidFill>
              </a:rPr>
              <a:t> </a:t>
            </a:r>
            <a:r>
              <a:rPr lang="en-US" sz="1200" b="1" kern="0" spc="5" dirty="0" err="1">
                <a:solidFill>
                  <a:schemeClr val="tx1"/>
                </a:solidFill>
              </a:rPr>
              <a:t>chuyển</a:t>
            </a:r>
            <a:r>
              <a:rPr lang="en-US" sz="1200" b="1" kern="0" spc="5" dirty="0">
                <a:solidFill>
                  <a:schemeClr val="tx1"/>
                </a:solidFill>
              </a:rPr>
              <a:t> </a:t>
            </a:r>
            <a:r>
              <a:rPr lang="en-US" sz="1200" b="1" kern="0" spc="5" dirty="0" err="1">
                <a:solidFill>
                  <a:schemeClr val="tx1"/>
                </a:solidFill>
              </a:rPr>
              <a:t>động</a:t>
            </a:r>
            <a:r>
              <a:rPr lang="en-US" sz="1200" b="1" kern="0" spc="5" dirty="0">
                <a:solidFill>
                  <a:schemeClr val="tx1"/>
                </a:solidFill>
              </a:rPr>
              <a:t> </a:t>
            </a:r>
            <a:r>
              <a:rPr lang="en-US" sz="1200" b="1" kern="0" spc="5" dirty="0" err="1">
                <a:solidFill>
                  <a:schemeClr val="tx1"/>
                </a:solidFill>
              </a:rPr>
              <a:t>hồng</a:t>
            </a:r>
            <a:r>
              <a:rPr lang="en-US" sz="1200" b="1" kern="0" spc="5" dirty="0">
                <a:solidFill>
                  <a:schemeClr val="tx1"/>
                </a:solidFill>
              </a:rPr>
              <a:t> </a:t>
            </a:r>
            <a:r>
              <a:rPr lang="en-US" sz="1200" b="1" kern="0" spc="5" dirty="0" err="1">
                <a:solidFill>
                  <a:schemeClr val="tx1"/>
                </a:solidFill>
              </a:rPr>
              <a:t>ngoại</a:t>
            </a:r>
            <a:endParaRPr lang="en-US" sz="1200" b="1" kern="0" spc="5" dirty="0">
              <a:solidFill>
                <a:schemeClr val="tx1"/>
              </a:solidFill>
            </a:endParaRPr>
          </a:p>
          <a:p>
            <a:pPr marL="12700" algn="ctr">
              <a:spcBef>
                <a:spcPts val="110"/>
              </a:spcBef>
            </a:pPr>
            <a:r>
              <a:rPr lang="en-US" sz="800" spc="20" dirty="0">
                <a:solidFill>
                  <a:schemeClr val="tx1"/>
                </a:solidFill>
                <a:latin typeface="Times New Roman" panose="02020603050405020304" pitchFamily="18" charset="0"/>
                <a:cs typeface="Times New Roman" panose="02020603050405020304" pitchFamily="18" charset="0"/>
              </a:rPr>
              <a:t>WL-ZSPWBPW-PI11-02</a:t>
            </a:r>
            <a:endParaRPr lang="en-US" sz="800" dirty="0">
              <a:solidFill>
                <a:schemeClr val="tx1"/>
              </a:solidFill>
              <a:latin typeface="Times New Roman" panose="02020603050405020304" pitchFamily="18" charset="0"/>
              <a:cs typeface="Times New Roman" panose="02020603050405020304" pitchFamily="18" charset="0"/>
            </a:endParaRPr>
          </a:p>
          <a:p>
            <a:pPr marL="12700" algn="ctr">
              <a:spcBef>
                <a:spcPts val="110"/>
              </a:spcBef>
            </a:pPr>
            <a:endParaRPr lang="en-US" sz="1200" b="1" kern="0" spc="5" dirty="0">
              <a:solidFill>
                <a:schemeClr val="tx1"/>
              </a:solidFill>
            </a:endParaRPr>
          </a:p>
        </p:txBody>
      </p:sp>
      <p:sp>
        <p:nvSpPr>
          <p:cNvPr id="42" name="object 11">
            <a:extLst>
              <a:ext uri="{FF2B5EF4-FFF2-40B4-BE49-F238E27FC236}">
                <a16:creationId xmlns:a16="http://schemas.microsoft.com/office/drawing/2014/main" id="{FD4E6EC3-E847-464A-B270-968D9CFBAF42}"/>
              </a:ext>
            </a:extLst>
          </p:cNvPr>
          <p:cNvSpPr txBox="1"/>
          <p:nvPr/>
        </p:nvSpPr>
        <p:spPr>
          <a:xfrm>
            <a:off x="16949265" y="2654305"/>
            <a:ext cx="2569620" cy="1088760"/>
          </a:xfrm>
          <a:prstGeom prst="rect">
            <a:avLst/>
          </a:prstGeom>
        </p:spPr>
        <p:txBody>
          <a:bodyPr vert="horz" wrap="square" lIns="0" tIns="16510" rIns="0" bIns="0" rtlCol="0">
            <a:spAutoFit/>
          </a:bodyPr>
          <a:lstStyle/>
          <a:p>
            <a:pPr marL="184150" indent="-171450">
              <a:spcBef>
                <a:spcPts val="635"/>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Giao thức truyền thông</a:t>
            </a:r>
            <a:r>
              <a:rPr lang="en-US" sz="900" spc="20" dirty="0">
                <a:latin typeface="Times New Roman" panose="02020603050405020304" pitchFamily="18" charset="0"/>
                <a:cs typeface="Times New Roman" panose="02020603050405020304" pitchFamily="18" charset="0"/>
              </a:rPr>
              <a:t>: </a:t>
            </a:r>
            <a:r>
              <a:rPr lang="vi-VN" sz="900" spc="20" dirty="0">
                <a:latin typeface="Times New Roman" panose="02020603050405020304" pitchFamily="18" charset="0"/>
                <a:cs typeface="Times New Roman" panose="02020603050405020304" pitchFamily="18" charset="0"/>
              </a:rPr>
              <a:t>Z</a:t>
            </a:r>
            <a:r>
              <a:rPr lang="en-US" sz="900" spc="20" dirty="0" err="1">
                <a:latin typeface="Times New Roman" panose="02020603050405020304" pitchFamily="18" charset="0"/>
                <a:cs typeface="Times New Roman" panose="02020603050405020304" pitchFamily="18" charset="0"/>
              </a:rPr>
              <a:t>igbee</a:t>
            </a:r>
            <a:r>
              <a:rPr lang="en-US" sz="900" spc="20" dirty="0">
                <a:latin typeface="Times New Roman" panose="02020603050405020304" pitchFamily="18" charset="0"/>
                <a:cs typeface="Times New Roman" panose="02020603050405020304" pitchFamily="18" charset="0"/>
              </a:rPr>
              <a:t> </a:t>
            </a:r>
          </a:p>
          <a:p>
            <a:pPr marL="184150" indent="-171450">
              <a:spcBef>
                <a:spcPts val="635"/>
              </a:spcBef>
              <a:buFont typeface="Arial" panose="020B0604020202020204" pitchFamily="34" charset="0"/>
              <a:buChar char="•"/>
            </a:pPr>
            <a:r>
              <a:rPr lang="en-US" sz="900" spc="25" dirty="0" err="1">
                <a:latin typeface="Times New Roman" panose="02020603050405020304" pitchFamily="18" charset="0"/>
                <a:cs typeface="Times New Roman" panose="02020603050405020304" pitchFamily="18" charset="0"/>
              </a:rPr>
              <a:t>Nguồn</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cấp</a:t>
            </a:r>
            <a:r>
              <a:rPr lang="en-US" sz="900" spc="25" dirty="0">
                <a:latin typeface="Times New Roman" panose="02020603050405020304" pitchFamily="18" charset="0"/>
                <a:cs typeface="Times New Roman" panose="02020603050405020304" pitchFamily="18" charset="0"/>
              </a:rPr>
              <a:t>: </a:t>
            </a:r>
            <a:r>
              <a:rPr lang="en-US" sz="900" spc="20" dirty="0">
                <a:latin typeface="Times New Roman" panose="02020603050405020304" pitchFamily="18" charset="0"/>
                <a:cs typeface="Times New Roman" panose="02020603050405020304" pitchFamily="18" charset="0"/>
              </a:rPr>
              <a:t>pin CR2*1</a:t>
            </a:r>
            <a:endParaRPr sz="900" dirty="0">
              <a:latin typeface="Times New Roman" panose="02020603050405020304" pitchFamily="18" charset="0"/>
              <a:cs typeface="Times New Roman" panose="02020603050405020304" pitchFamily="18" charset="0"/>
            </a:endParaRPr>
          </a:p>
          <a:p>
            <a:pPr marL="184150" marR="5080" indent="-171450">
              <a:buFont typeface="Arial" panose="020B0604020202020204" pitchFamily="34" charset="0"/>
              <a:buChar char="•"/>
            </a:pPr>
            <a:r>
              <a:rPr lang="en-US" sz="900" spc="25" dirty="0">
                <a:latin typeface="Times New Roman" panose="02020603050405020304" pitchFamily="18" charset="0"/>
                <a:cs typeface="Times New Roman" panose="02020603050405020304" pitchFamily="18" charset="0"/>
              </a:rPr>
              <a:t>Phạm vi </a:t>
            </a:r>
            <a:r>
              <a:rPr lang="en-US" sz="900" spc="25" dirty="0" err="1">
                <a:latin typeface="Times New Roman" panose="02020603050405020304" pitchFamily="18" charset="0"/>
                <a:cs typeface="Times New Roman" panose="02020603050405020304" pitchFamily="18" charset="0"/>
              </a:rPr>
              <a:t>dò</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Hình</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elip</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có</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trục</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dài</a:t>
            </a:r>
            <a:r>
              <a:rPr lang="en-US" sz="900" spc="25" dirty="0">
                <a:latin typeface="Times New Roman" panose="02020603050405020304" pitchFamily="18" charset="0"/>
                <a:cs typeface="Times New Roman" panose="02020603050405020304" pitchFamily="18" charset="0"/>
              </a:rPr>
              <a:t> 4 </a:t>
            </a:r>
            <a:r>
              <a:rPr lang="en-US" sz="900" spc="25" dirty="0" err="1">
                <a:latin typeface="Times New Roman" panose="02020603050405020304" pitchFamily="18" charset="0"/>
                <a:cs typeface="Times New Roman" panose="02020603050405020304" pitchFamily="18" charset="0"/>
              </a:rPr>
              <a:t>mét</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và</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trục</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ngắn</a:t>
            </a:r>
            <a:r>
              <a:rPr lang="en-US" sz="900" spc="25" dirty="0">
                <a:latin typeface="Times New Roman" panose="02020603050405020304" pitchFamily="18" charset="0"/>
                <a:cs typeface="Times New Roman" panose="02020603050405020304" pitchFamily="18" charset="0"/>
              </a:rPr>
              <a:t> 3,5 </a:t>
            </a:r>
            <a:r>
              <a:rPr lang="en-US" sz="900" spc="25" dirty="0" err="1">
                <a:latin typeface="Times New Roman" panose="02020603050405020304" pitchFamily="18" charset="0"/>
                <a:cs typeface="Times New Roman" panose="02020603050405020304" pitchFamily="18" charset="0"/>
              </a:rPr>
              <a:t>mét</a:t>
            </a:r>
            <a:r>
              <a:rPr lang="en-US" sz="900" spc="25" dirty="0">
                <a:latin typeface="Times New Roman" panose="02020603050405020304" pitchFamily="18" charset="0"/>
                <a:cs typeface="Times New Roman" panose="02020603050405020304" pitchFamily="18" charset="0"/>
              </a:rPr>
              <a:t> </a:t>
            </a:r>
          </a:p>
          <a:p>
            <a:pPr marL="184150" marR="666750" indent="-171450">
              <a:buFont typeface="Arial" panose="020B0604020202020204" pitchFamily="34" charset="0"/>
              <a:buChar char="•"/>
            </a:pPr>
            <a:r>
              <a:rPr lang="en-US" sz="900" spc="30" dirty="0" err="1">
                <a:latin typeface="Times New Roman" panose="02020603050405020304" pitchFamily="18" charset="0"/>
                <a:cs typeface="Times New Roman" panose="02020603050405020304" pitchFamily="18" charset="0"/>
              </a:rPr>
              <a:t>Độ</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cao</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lắp</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đặt</a:t>
            </a:r>
            <a:r>
              <a:rPr lang="en-US" sz="900" spc="30" dirty="0">
                <a:latin typeface="Times New Roman" panose="02020603050405020304" pitchFamily="18" charset="0"/>
                <a:cs typeface="Times New Roman" panose="02020603050405020304" pitchFamily="18" charset="0"/>
              </a:rPr>
              <a:t>: </a:t>
            </a:r>
            <a:r>
              <a:rPr sz="900" spc="20" dirty="0">
                <a:latin typeface="Times New Roman" panose="02020603050405020304" pitchFamily="18" charset="0"/>
                <a:cs typeface="Times New Roman" panose="02020603050405020304" pitchFamily="18" charset="0"/>
              </a:rPr>
              <a:t>2.3-4m </a:t>
            </a:r>
            <a:endParaRPr lang="en-US" sz="900" spc="20"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sz="900" spc="25" dirty="0">
                <a:latin typeface="Times New Roman" panose="02020603050405020304" pitchFamily="18" charset="0"/>
                <a:cs typeface="Times New Roman" panose="02020603050405020304" pitchFamily="18" charset="0"/>
              </a:rPr>
              <a:t>Ph</a:t>
            </a:r>
            <a:r>
              <a:rPr lang="vi-VN" sz="900" spc="25" dirty="0">
                <a:latin typeface="Times New Roman" panose="02020603050405020304" pitchFamily="18" charset="0"/>
                <a:cs typeface="Times New Roman" panose="02020603050405020304" pitchFamily="18" charset="0"/>
              </a:rPr>
              <a:t>ư</a:t>
            </a:r>
            <a:r>
              <a:rPr lang="en-US" sz="900" spc="25" dirty="0" err="1">
                <a:latin typeface="Times New Roman" panose="02020603050405020304" pitchFamily="18" charset="0"/>
                <a:cs typeface="Times New Roman" panose="02020603050405020304" pitchFamily="18" charset="0"/>
              </a:rPr>
              <a:t>ơng</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thức</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lắp</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đặt</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dán</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keo</a:t>
            </a:r>
            <a:r>
              <a:rPr lang="en-US" sz="900" spc="25" dirty="0">
                <a:latin typeface="Times New Roman" panose="02020603050405020304" pitchFamily="18" charset="0"/>
                <a:cs typeface="Times New Roman" panose="02020603050405020304" pitchFamily="18" charset="0"/>
              </a:rPr>
              <a:t> 3M </a:t>
            </a:r>
            <a:r>
              <a:rPr lang="en-US" sz="900" spc="25" dirty="0" err="1">
                <a:latin typeface="Times New Roman" panose="02020603050405020304" pitchFamily="18" charset="0"/>
                <a:cs typeface="Times New Roman" panose="02020603050405020304" pitchFamily="18" charset="0"/>
              </a:rPr>
              <a:t>hoặc</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sử</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dụng</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ph</a:t>
            </a:r>
            <a:r>
              <a:rPr lang="vi-VN" sz="900" spc="25" dirty="0">
                <a:latin typeface="Times New Roman" panose="02020603050405020304" pitchFamily="18" charset="0"/>
                <a:cs typeface="Times New Roman" panose="02020603050405020304" pitchFamily="18" charset="0"/>
              </a:rPr>
              <a:t>ư</a:t>
            </a:r>
            <a:r>
              <a:rPr lang="en-US" sz="900" spc="25" dirty="0" err="1">
                <a:latin typeface="Times New Roman" panose="02020603050405020304" pitchFamily="18" charset="0"/>
                <a:cs typeface="Times New Roman" panose="02020603050405020304" pitchFamily="18" charset="0"/>
              </a:rPr>
              <a:t>ơng</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thức</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hút</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từ</a:t>
            </a:r>
            <a:endParaRPr lang="en-US" sz="900" spc="20" dirty="0">
              <a:latin typeface="Times New Roman" panose="02020603050405020304" pitchFamily="18" charset="0"/>
              <a:cs typeface="Times New Roman" panose="02020603050405020304" pitchFamily="18" charset="0"/>
            </a:endParaRPr>
          </a:p>
        </p:txBody>
      </p:sp>
      <p:sp>
        <p:nvSpPr>
          <p:cNvPr id="44" name="object 12">
            <a:extLst>
              <a:ext uri="{FF2B5EF4-FFF2-40B4-BE49-F238E27FC236}">
                <a16:creationId xmlns:a16="http://schemas.microsoft.com/office/drawing/2014/main" id="{89EDC4A4-059E-45F1-B67C-2DD422A1E2E2}"/>
              </a:ext>
            </a:extLst>
          </p:cNvPr>
          <p:cNvSpPr txBox="1"/>
          <p:nvPr/>
        </p:nvSpPr>
        <p:spPr>
          <a:xfrm>
            <a:off x="11161783" y="5582264"/>
            <a:ext cx="2353749" cy="950260"/>
          </a:xfrm>
          <a:prstGeom prst="rect">
            <a:avLst/>
          </a:prstGeom>
        </p:spPr>
        <p:txBody>
          <a:bodyPr vert="horz" wrap="square" lIns="0" tIns="16510" rIns="0" bIns="0" rtlCol="0">
            <a:spAutoFit/>
          </a:bodyPr>
          <a:lstStyle/>
          <a:p>
            <a:pPr marL="184150" marR="252730" indent="-171450">
              <a:spcBef>
                <a:spcPts val="160"/>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Giao thức truyền thông</a:t>
            </a:r>
            <a:r>
              <a:rPr lang="en-US" sz="900" spc="20" dirty="0">
                <a:latin typeface="Times New Roman" panose="02020603050405020304" pitchFamily="18" charset="0"/>
                <a:cs typeface="Times New Roman" panose="02020603050405020304" pitchFamily="18" charset="0"/>
              </a:rPr>
              <a:t>: </a:t>
            </a:r>
            <a:r>
              <a:rPr lang="vi-VN" sz="900" spc="20" dirty="0">
                <a:latin typeface="Times New Roman" panose="02020603050405020304" pitchFamily="18" charset="0"/>
                <a:cs typeface="Times New Roman" panose="02020603050405020304" pitchFamily="18" charset="0"/>
              </a:rPr>
              <a:t>Z</a:t>
            </a:r>
            <a:r>
              <a:rPr lang="en-US" sz="900" spc="20" dirty="0" err="1">
                <a:latin typeface="Times New Roman" panose="02020603050405020304" pitchFamily="18" charset="0"/>
                <a:cs typeface="Times New Roman" panose="02020603050405020304" pitchFamily="18" charset="0"/>
              </a:rPr>
              <a:t>igbee</a:t>
            </a:r>
            <a:r>
              <a:rPr lang="en-US" sz="900" spc="20" dirty="0">
                <a:latin typeface="Times New Roman" panose="02020603050405020304" pitchFamily="18" charset="0"/>
                <a:cs typeface="Times New Roman" panose="02020603050405020304" pitchFamily="18" charset="0"/>
              </a:rPr>
              <a:t> </a:t>
            </a:r>
            <a:endParaRPr lang="vi-VN" sz="900" spc="20"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sz="900" spc="25" dirty="0" err="1">
                <a:latin typeface="Times New Roman" panose="02020603050405020304" pitchFamily="18" charset="0"/>
                <a:cs typeface="Times New Roman" panose="02020603050405020304" pitchFamily="18" charset="0"/>
              </a:rPr>
              <a:t>Nguồn</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cấp</a:t>
            </a:r>
            <a:r>
              <a:rPr lang="en-US" sz="900" spc="25" dirty="0">
                <a:latin typeface="Times New Roman" panose="02020603050405020304" pitchFamily="18" charset="0"/>
                <a:cs typeface="Times New Roman" panose="02020603050405020304" pitchFamily="18" charset="0"/>
              </a:rPr>
              <a:t>: </a:t>
            </a:r>
            <a:r>
              <a:rPr lang="en-US" sz="900" spc="20" dirty="0">
                <a:latin typeface="Times New Roman" panose="02020603050405020304" pitchFamily="18" charset="0"/>
                <a:cs typeface="Times New Roman" panose="02020603050405020304" pitchFamily="18" charset="0"/>
              </a:rPr>
              <a:t>pin CR2*1</a:t>
            </a:r>
            <a:endParaRPr lang="vi-VN" sz="900" spc="20"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sz="900" spc="20" dirty="0">
                <a:latin typeface="Times New Roman" panose="02020603050405020304" pitchFamily="18" charset="0"/>
                <a:cs typeface="Times New Roman" panose="02020603050405020304" pitchFamily="18" charset="0"/>
              </a:rPr>
              <a:t>Phạm vi </a:t>
            </a:r>
            <a:r>
              <a:rPr lang="en-US" sz="900" spc="20" dirty="0" err="1">
                <a:latin typeface="Times New Roman" panose="02020603050405020304" pitchFamily="18" charset="0"/>
                <a:cs typeface="Times New Roman" panose="02020603050405020304" pitchFamily="18" charset="0"/>
              </a:rPr>
              <a:t>phát</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hiện</a:t>
            </a:r>
            <a:r>
              <a:rPr lang="en-US" sz="900" spc="20" dirty="0">
                <a:latin typeface="Times New Roman" panose="02020603050405020304" pitchFamily="18" charset="0"/>
                <a:cs typeface="Times New Roman" panose="02020603050405020304" pitchFamily="18" charset="0"/>
              </a:rPr>
              <a:t>: 8m</a:t>
            </a:r>
          </a:p>
          <a:p>
            <a:pPr marL="184150" marR="252730" indent="-171450">
              <a:spcBef>
                <a:spcPts val="160"/>
              </a:spcBef>
              <a:buFont typeface="Arial" panose="020B0604020202020204" pitchFamily="34" charset="0"/>
              <a:buChar char="•"/>
            </a:pPr>
            <a:r>
              <a:rPr lang="en-US" sz="900" spc="20" dirty="0" err="1">
                <a:latin typeface="Times New Roman" panose="02020603050405020304" pitchFamily="18" charset="0"/>
                <a:cs typeface="Times New Roman" panose="02020603050405020304" pitchFamily="18" charset="0"/>
              </a:rPr>
              <a:t>Góc</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quét</a:t>
            </a:r>
            <a:r>
              <a:rPr lang="en-US" sz="900" spc="20" dirty="0">
                <a:latin typeface="Times New Roman" panose="02020603050405020304" pitchFamily="18" charset="0"/>
                <a:cs typeface="Times New Roman" panose="02020603050405020304" pitchFamily="18" charset="0"/>
              </a:rPr>
              <a:t>: 90 </a:t>
            </a:r>
            <a:r>
              <a:rPr lang="en-US" sz="900" spc="20" dirty="0" err="1">
                <a:latin typeface="Times New Roman" panose="02020603050405020304" pitchFamily="18" charset="0"/>
                <a:cs typeface="Times New Roman" panose="02020603050405020304" pitchFamily="18" charset="0"/>
              </a:rPr>
              <a:t>độ</a:t>
            </a:r>
            <a:endParaRPr lang="en-US" sz="900" spc="25"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sz="900" spc="25" dirty="0">
                <a:latin typeface="Times New Roman" panose="02020603050405020304" pitchFamily="18" charset="0"/>
                <a:cs typeface="Times New Roman" panose="02020603050405020304" pitchFamily="18" charset="0"/>
              </a:rPr>
              <a:t>Ph</a:t>
            </a:r>
            <a:r>
              <a:rPr lang="vi-VN" sz="900" spc="25" dirty="0">
                <a:latin typeface="Times New Roman" panose="02020603050405020304" pitchFamily="18" charset="0"/>
                <a:cs typeface="Times New Roman" panose="02020603050405020304" pitchFamily="18" charset="0"/>
              </a:rPr>
              <a:t>ư</a:t>
            </a:r>
            <a:r>
              <a:rPr lang="en-US" sz="900" spc="25" dirty="0" err="1">
                <a:latin typeface="Times New Roman" panose="02020603050405020304" pitchFamily="18" charset="0"/>
                <a:cs typeface="Times New Roman" panose="02020603050405020304" pitchFamily="18" charset="0"/>
              </a:rPr>
              <a:t>ơng</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thức</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lắp</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đặt</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dán</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keo</a:t>
            </a:r>
            <a:r>
              <a:rPr lang="en-US" sz="900" spc="25" dirty="0">
                <a:latin typeface="Times New Roman" panose="02020603050405020304" pitchFamily="18" charset="0"/>
                <a:cs typeface="Times New Roman" panose="02020603050405020304" pitchFamily="18" charset="0"/>
              </a:rPr>
              <a:t> 3M </a:t>
            </a:r>
            <a:r>
              <a:rPr lang="en-US" sz="900" spc="25" dirty="0" err="1">
                <a:latin typeface="Times New Roman" panose="02020603050405020304" pitchFamily="18" charset="0"/>
                <a:cs typeface="Times New Roman" panose="02020603050405020304" pitchFamily="18" charset="0"/>
              </a:rPr>
              <a:t>hoặc</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sử</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dụng</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ph</a:t>
            </a:r>
            <a:r>
              <a:rPr lang="vi-VN" sz="900" spc="25" dirty="0">
                <a:latin typeface="Times New Roman" panose="02020603050405020304" pitchFamily="18" charset="0"/>
                <a:cs typeface="Times New Roman" panose="02020603050405020304" pitchFamily="18" charset="0"/>
              </a:rPr>
              <a:t>ư</a:t>
            </a:r>
            <a:r>
              <a:rPr lang="en-US" sz="900" spc="25" dirty="0" err="1">
                <a:latin typeface="Times New Roman" panose="02020603050405020304" pitchFamily="18" charset="0"/>
                <a:cs typeface="Times New Roman" panose="02020603050405020304" pitchFamily="18" charset="0"/>
              </a:rPr>
              <a:t>ơng</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thức</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hút</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từ</a:t>
            </a:r>
            <a:endParaRPr lang="en-US" sz="900" spc="20" dirty="0">
              <a:latin typeface="Times New Roman" panose="02020603050405020304" pitchFamily="18" charset="0"/>
              <a:cs typeface="Times New Roman" panose="02020603050405020304" pitchFamily="18" charset="0"/>
            </a:endParaRPr>
          </a:p>
        </p:txBody>
      </p:sp>
      <p:sp>
        <p:nvSpPr>
          <p:cNvPr id="45" name="object 15">
            <a:extLst>
              <a:ext uri="{FF2B5EF4-FFF2-40B4-BE49-F238E27FC236}">
                <a16:creationId xmlns:a16="http://schemas.microsoft.com/office/drawing/2014/main" id="{86916BE2-E20D-4517-A979-D83420DF5032}"/>
              </a:ext>
            </a:extLst>
          </p:cNvPr>
          <p:cNvSpPr txBox="1"/>
          <p:nvPr/>
        </p:nvSpPr>
        <p:spPr>
          <a:xfrm>
            <a:off x="11025892" y="5196915"/>
            <a:ext cx="2548524" cy="334707"/>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err="1">
                <a:uFill>
                  <a:solidFill>
                    <a:srgbClr val="3E3A39"/>
                  </a:solidFill>
                </a:uFill>
                <a:latin typeface="Times New Roman" panose="02020603050405020304" pitchFamily="18" charset="0"/>
                <a:cs typeface="Times New Roman" panose="02020603050405020304" pitchFamily="18" charset="0"/>
              </a:rPr>
              <a:t>Cảm</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biến</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chuyển</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động</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hồng</a:t>
            </a:r>
            <a:r>
              <a:rPr lang="en-US" sz="1200" b="1" spc="5" dirty="0">
                <a:uFill>
                  <a:solidFill>
                    <a:srgbClr val="3E3A39"/>
                  </a:solidFill>
                </a:uFill>
                <a:latin typeface="Times New Roman" panose="02020603050405020304" pitchFamily="18" charset="0"/>
                <a:cs typeface="Times New Roman" panose="02020603050405020304" pitchFamily="18" charset="0"/>
              </a:rPr>
              <a:t> </a:t>
            </a:r>
            <a:r>
              <a:rPr lang="en-US" sz="1200" b="1" spc="5" dirty="0" err="1">
                <a:uFill>
                  <a:solidFill>
                    <a:srgbClr val="3E3A39"/>
                  </a:solidFill>
                </a:uFill>
                <a:latin typeface="Times New Roman" panose="02020603050405020304" pitchFamily="18" charset="0"/>
                <a:cs typeface="Times New Roman" panose="02020603050405020304" pitchFamily="18" charset="0"/>
              </a:rPr>
              <a:t>ngoại</a:t>
            </a:r>
            <a:endParaRPr lang="en-US" sz="1200" b="1" spc="5" dirty="0">
              <a:uFill>
                <a:solidFill>
                  <a:srgbClr val="3E3A39"/>
                </a:solidFill>
              </a:uFill>
              <a:latin typeface="Times New Roman" panose="02020603050405020304" pitchFamily="18" charset="0"/>
              <a:cs typeface="Times New Roman" panose="02020603050405020304" pitchFamily="18" charset="0"/>
            </a:endParaRPr>
          </a:p>
          <a:p>
            <a:pPr marL="12700" algn="ctr">
              <a:lnSpc>
                <a:spcPct val="100000"/>
              </a:lnSpc>
              <a:spcBef>
                <a:spcPts val="110"/>
              </a:spcBef>
            </a:pPr>
            <a:r>
              <a:rPr sz="800" spc="15" dirty="0">
                <a:latin typeface="Times New Roman" panose="02020603050405020304" pitchFamily="18" charset="0"/>
                <a:cs typeface="Times New Roman" panose="02020603050405020304" pitchFamily="18" charset="0"/>
              </a:rPr>
              <a:t>MIR-IR100</a:t>
            </a:r>
            <a:endParaRPr sz="800" dirty="0">
              <a:latin typeface="Times New Roman" panose="02020603050405020304" pitchFamily="18" charset="0"/>
              <a:cs typeface="Times New Roman" panose="02020603050405020304" pitchFamily="18" charset="0"/>
            </a:endParaRPr>
          </a:p>
        </p:txBody>
      </p:sp>
      <p:sp>
        <p:nvSpPr>
          <p:cNvPr id="46" name="object 21">
            <a:extLst>
              <a:ext uri="{FF2B5EF4-FFF2-40B4-BE49-F238E27FC236}">
                <a16:creationId xmlns:a16="http://schemas.microsoft.com/office/drawing/2014/main" id="{2737F03B-F3D4-4C81-B88B-5B7A2F88B0A1}"/>
              </a:ext>
            </a:extLst>
          </p:cNvPr>
          <p:cNvSpPr/>
          <p:nvPr/>
        </p:nvSpPr>
        <p:spPr>
          <a:xfrm>
            <a:off x="11548109" y="3880240"/>
            <a:ext cx="1195593" cy="1187106"/>
          </a:xfrm>
          <a:prstGeom prst="rect">
            <a:avLst/>
          </a:prstGeom>
          <a:blipFill>
            <a:blip r:embed="rId4" cstate="print"/>
            <a:stretch>
              <a:fillRect/>
            </a:stretch>
          </a:blipFill>
        </p:spPr>
        <p:txBody>
          <a:bodyPr wrap="square" lIns="0" tIns="0" rIns="0" bIns="0" rtlCol="0"/>
          <a:lstStyle/>
          <a:p>
            <a:endParaRPr/>
          </a:p>
        </p:txBody>
      </p:sp>
      <p:sp>
        <p:nvSpPr>
          <p:cNvPr id="48" name="object 5">
            <a:extLst>
              <a:ext uri="{FF2B5EF4-FFF2-40B4-BE49-F238E27FC236}">
                <a16:creationId xmlns:a16="http://schemas.microsoft.com/office/drawing/2014/main" id="{31EE97DE-4984-427D-9CD8-0A600B71164E}"/>
              </a:ext>
            </a:extLst>
          </p:cNvPr>
          <p:cNvSpPr txBox="1"/>
          <p:nvPr/>
        </p:nvSpPr>
        <p:spPr>
          <a:xfrm>
            <a:off x="14229572" y="5197373"/>
            <a:ext cx="1990261" cy="532197"/>
          </a:xfrm>
          <a:prstGeom prst="rect">
            <a:avLst/>
          </a:prstGeom>
        </p:spPr>
        <p:txBody>
          <a:bodyPr vert="horz" wrap="square" lIns="0" tIns="13970" rIns="0" bIns="0" rtlCol="0">
            <a:spAutoFit/>
          </a:bodyPr>
          <a:lstStyle/>
          <a:p>
            <a:pPr marL="12700" algn="ctr">
              <a:lnSpc>
                <a:spcPct val="100000"/>
              </a:lnSpc>
              <a:spcBef>
                <a:spcPts val="110"/>
              </a:spcBef>
            </a:pPr>
            <a:r>
              <a:rPr lang="en-US" sz="1200" b="1" spc="5" dirty="0" err="1">
                <a:solidFill>
                  <a:srgbClr val="3E3A39"/>
                </a:solidFill>
                <a:latin typeface="Times New Roman" panose="02020603050405020304" pitchFamily="18" charset="0"/>
                <a:cs typeface="Times New Roman" panose="02020603050405020304" pitchFamily="18" charset="0"/>
              </a:rPr>
              <a:t>Cảm</a:t>
            </a:r>
            <a:r>
              <a:rPr lang="en-US" sz="1200" b="1" spc="5" dirty="0">
                <a:solidFill>
                  <a:srgbClr val="3E3A39"/>
                </a:solidFill>
                <a:latin typeface="Times New Roman" panose="02020603050405020304" pitchFamily="18" charset="0"/>
                <a:cs typeface="Times New Roman" panose="02020603050405020304" pitchFamily="18" charset="0"/>
              </a:rPr>
              <a:t> </a:t>
            </a:r>
            <a:r>
              <a:rPr lang="en-US" sz="1200" b="1" spc="5" dirty="0" err="1">
                <a:solidFill>
                  <a:srgbClr val="3E3A39"/>
                </a:solidFill>
                <a:latin typeface="Times New Roman" panose="02020603050405020304" pitchFamily="18" charset="0"/>
                <a:cs typeface="Times New Roman" panose="02020603050405020304" pitchFamily="18" charset="0"/>
              </a:rPr>
              <a:t>biến</a:t>
            </a:r>
            <a:r>
              <a:rPr lang="en-US" sz="1200" b="1" spc="5" dirty="0">
                <a:solidFill>
                  <a:srgbClr val="3E3A39"/>
                </a:solidFill>
                <a:latin typeface="Times New Roman" panose="02020603050405020304" pitchFamily="18" charset="0"/>
                <a:cs typeface="Times New Roman" panose="02020603050405020304" pitchFamily="18" charset="0"/>
              </a:rPr>
              <a:t> </a:t>
            </a:r>
            <a:r>
              <a:rPr lang="en-US" sz="1200" b="1" spc="5" dirty="0" err="1">
                <a:solidFill>
                  <a:srgbClr val="3E3A39"/>
                </a:solidFill>
                <a:latin typeface="Times New Roman" panose="02020603050405020304" pitchFamily="18" charset="0"/>
                <a:cs typeface="Times New Roman" panose="02020603050405020304" pitchFamily="18" charset="0"/>
              </a:rPr>
              <a:t>nhiệt</a:t>
            </a:r>
            <a:r>
              <a:rPr lang="en-US" sz="1200" b="1" spc="5" dirty="0">
                <a:solidFill>
                  <a:srgbClr val="3E3A39"/>
                </a:solidFill>
                <a:latin typeface="Times New Roman" panose="02020603050405020304" pitchFamily="18" charset="0"/>
                <a:cs typeface="Times New Roman" panose="02020603050405020304" pitchFamily="18" charset="0"/>
              </a:rPr>
              <a:t> </a:t>
            </a:r>
            <a:r>
              <a:rPr lang="en-US" sz="1200" b="1" spc="5" dirty="0" err="1">
                <a:solidFill>
                  <a:srgbClr val="3E3A39"/>
                </a:solidFill>
                <a:latin typeface="Times New Roman" panose="02020603050405020304" pitchFamily="18" charset="0"/>
                <a:cs typeface="Times New Roman" panose="02020603050405020304" pitchFamily="18" charset="0"/>
              </a:rPr>
              <a:t>độ</a:t>
            </a:r>
            <a:r>
              <a:rPr lang="en-US" sz="1200" b="1" spc="5" dirty="0">
                <a:solidFill>
                  <a:srgbClr val="3E3A39"/>
                </a:solidFill>
                <a:latin typeface="Times New Roman" panose="02020603050405020304" pitchFamily="18" charset="0"/>
                <a:cs typeface="Times New Roman" panose="02020603050405020304" pitchFamily="18" charset="0"/>
              </a:rPr>
              <a:t> </a:t>
            </a:r>
            <a:r>
              <a:rPr lang="en-US" sz="1200" b="1" spc="5" dirty="0" err="1">
                <a:solidFill>
                  <a:srgbClr val="3E3A39"/>
                </a:solidFill>
                <a:latin typeface="Times New Roman" panose="02020603050405020304" pitchFamily="18" charset="0"/>
                <a:cs typeface="Times New Roman" panose="02020603050405020304" pitchFamily="18" charset="0"/>
              </a:rPr>
              <a:t>và</a:t>
            </a:r>
            <a:r>
              <a:rPr lang="en-US" sz="1200" b="1" spc="5" dirty="0">
                <a:solidFill>
                  <a:srgbClr val="3E3A39"/>
                </a:solidFill>
                <a:latin typeface="Times New Roman" panose="02020603050405020304" pitchFamily="18" charset="0"/>
                <a:cs typeface="Times New Roman" panose="02020603050405020304" pitchFamily="18" charset="0"/>
              </a:rPr>
              <a:t> </a:t>
            </a:r>
            <a:r>
              <a:rPr lang="en-US" sz="1200" b="1" spc="5" dirty="0" err="1">
                <a:solidFill>
                  <a:srgbClr val="3E3A39"/>
                </a:solidFill>
                <a:latin typeface="Times New Roman" panose="02020603050405020304" pitchFamily="18" charset="0"/>
                <a:cs typeface="Times New Roman" panose="02020603050405020304" pitchFamily="18" charset="0"/>
              </a:rPr>
              <a:t>độ</a:t>
            </a:r>
            <a:r>
              <a:rPr lang="en-US" sz="1200" b="1" spc="5" dirty="0">
                <a:solidFill>
                  <a:srgbClr val="3E3A39"/>
                </a:solidFill>
                <a:latin typeface="Times New Roman" panose="02020603050405020304" pitchFamily="18" charset="0"/>
                <a:cs typeface="Times New Roman" panose="02020603050405020304" pitchFamily="18" charset="0"/>
              </a:rPr>
              <a:t> </a:t>
            </a:r>
            <a:r>
              <a:rPr lang="en-US" sz="1200" b="1" spc="5" dirty="0" err="1">
                <a:solidFill>
                  <a:srgbClr val="3E3A39"/>
                </a:solidFill>
                <a:latin typeface="Times New Roman" panose="02020603050405020304" pitchFamily="18" charset="0"/>
                <a:cs typeface="Times New Roman" panose="02020603050405020304" pitchFamily="18" charset="0"/>
              </a:rPr>
              <a:t>ẩm</a:t>
            </a:r>
            <a:endParaRPr lang="en-US" sz="1200" b="1" spc="5" dirty="0">
              <a:solidFill>
                <a:srgbClr val="3E3A39"/>
              </a:solidFill>
              <a:latin typeface="Times New Roman" panose="02020603050405020304" pitchFamily="18" charset="0"/>
              <a:cs typeface="Times New Roman" panose="02020603050405020304" pitchFamily="18" charset="0"/>
            </a:endParaRPr>
          </a:p>
          <a:p>
            <a:pPr marL="12700" algn="ctr">
              <a:spcBef>
                <a:spcPts val="110"/>
              </a:spcBef>
            </a:pPr>
            <a:r>
              <a:rPr lang="en-US" sz="800" spc="20" dirty="0">
                <a:latin typeface="Times New Roman" panose="02020603050405020304" pitchFamily="18" charset="0"/>
                <a:cs typeface="Times New Roman" panose="02020603050405020304" pitchFamily="18" charset="0"/>
              </a:rPr>
              <a:t>WL-ZSSWBPW-TH-01</a:t>
            </a:r>
            <a:endParaRPr lang="en-US" sz="800" dirty="0">
              <a:latin typeface="Times New Roman" panose="02020603050405020304" pitchFamily="18" charset="0"/>
              <a:cs typeface="Times New Roman" panose="02020603050405020304" pitchFamily="18" charset="0"/>
            </a:endParaRPr>
          </a:p>
          <a:p>
            <a:pPr marL="12700" algn="ctr">
              <a:lnSpc>
                <a:spcPct val="100000"/>
              </a:lnSpc>
              <a:spcBef>
                <a:spcPts val="110"/>
              </a:spcBef>
            </a:pPr>
            <a:endParaRPr sz="1200" b="1" dirty="0">
              <a:latin typeface="Times New Roman" panose="02020603050405020304" pitchFamily="18" charset="0"/>
              <a:cs typeface="Times New Roman" panose="02020603050405020304" pitchFamily="18" charset="0"/>
            </a:endParaRPr>
          </a:p>
        </p:txBody>
      </p:sp>
      <p:sp>
        <p:nvSpPr>
          <p:cNvPr id="49" name="object 8">
            <a:extLst>
              <a:ext uri="{FF2B5EF4-FFF2-40B4-BE49-F238E27FC236}">
                <a16:creationId xmlns:a16="http://schemas.microsoft.com/office/drawing/2014/main" id="{491473A3-9CCD-439F-A5A8-F0D41EB700AA}"/>
              </a:ext>
            </a:extLst>
          </p:cNvPr>
          <p:cNvSpPr txBox="1"/>
          <p:nvPr/>
        </p:nvSpPr>
        <p:spPr>
          <a:xfrm>
            <a:off x="14123822" y="2235980"/>
            <a:ext cx="1987658" cy="532197"/>
          </a:xfrm>
          <a:prstGeom prst="rect">
            <a:avLst/>
          </a:prstGeom>
        </p:spPr>
        <p:txBody>
          <a:bodyPr vert="horz" wrap="square" lIns="0" tIns="13970" rIns="0" bIns="0" rtlCol="0">
            <a:spAutoFit/>
          </a:bodyPr>
          <a:lstStyle>
            <a:lvl1pPr>
              <a:defRPr>
                <a:latin typeface="+mj-lt"/>
                <a:ea typeface="+mj-ea"/>
                <a:cs typeface="+mj-cs"/>
              </a:defRPr>
            </a:lvl1pPr>
          </a:lstStyle>
          <a:p>
            <a:pPr marL="12700" algn="ctr">
              <a:spcBef>
                <a:spcPts val="110"/>
              </a:spcBef>
            </a:pPr>
            <a:r>
              <a:rPr lang="en-US" sz="1200" b="1" kern="0" spc="5" dirty="0" err="1">
                <a:solidFill>
                  <a:sysClr val="windowText" lastClr="000000"/>
                </a:solidFill>
                <a:uFill>
                  <a:solidFill>
                    <a:srgbClr val="3E3A39"/>
                  </a:solidFill>
                </a:uFill>
                <a:latin typeface="Times New Roman" panose="02020603050405020304" pitchFamily="18" charset="0"/>
                <a:cs typeface="Times New Roman" panose="02020603050405020304" pitchFamily="18" charset="0"/>
              </a:rPr>
              <a:t>Cảm</a:t>
            </a:r>
            <a:r>
              <a:rPr lang="en-US" sz="1200" b="1" kern="0" spc="5" dirty="0">
                <a:solidFill>
                  <a:sysClr val="windowText" lastClr="000000"/>
                </a:solidFill>
                <a:uFill>
                  <a:solidFill>
                    <a:srgbClr val="3E3A39"/>
                  </a:solidFill>
                </a:uFill>
                <a:latin typeface="Times New Roman" panose="02020603050405020304" pitchFamily="18" charset="0"/>
                <a:cs typeface="Times New Roman" panose="02020603050405020304" pitchFamily="18" charset="0"/>
              </a:rPr>
              <a:t> </a:t>
            </a:r>
            <a:r>
              <a:rPr lang="en-US" sz="1200" b="1" kern="0" spc="5" dirty="0" err="1">
                <a:solidFill>
                  <a:sysClr val="windowText" lastClr="000000"/>
                </a:solidFill>
                <a:uFill>
                  <a:solidFill>
                    <a:srgbClr val="3E3A39"/>
                  </a:solidFill>
                </a:uFill>
                <a:latin typeface="Times New Roman" panose="02020603050405020304" pitchFamily="18" charset="0"/>
                <a:cs typeface="Times New Roman" panose="02020603050405020304" pitchFamily="18" charset="0"/>
              </a:rPr>
              <a:t>biến</a:t>
            </a:r>
            <a:r>
              <a:rPr lang="en-US" sz="1200" b="1" kern="0" spc="5" dirty="0">
                <a:solidFill>
                  <a:sysClr val="windowText" lastClr="000000"/>
                </a:solidFill>
                <a:uFill>
                  <a:solidFill>
                    <a:srgbClr val="3E3A39"/>
                  </a:solidFill>
                </a:uFill>
                <a:latin typeface="Times New Roman" panose="02020603050405020304" pitchFamily="18" charset="0"/>
                <a:cs typeface="Times New Roman" panose="02020603050405020304" pitchFamily="18" charset="0"/>
              </a:rPr>
              <a:t> </a:t>
            </a:r>
            <a:r>
              <a:rPr lang="en-US" sz="1200" b="1" kern="0" spc="5" dirty="0" err="1">
                <a:solidFill>
                  <a:sysClr val="windowText" lastClr="000000"/>
                </a:solidFill>
                <a:uFill>
                  <a:solidFill>
                    <a:srgbClr val="3E3A39"/>
                  </a:solidFill>
                </a:uFill>
                <a:latin typeface="Times New Roman" panose="02020603050405020304" pitchFamily="18" charset="0"/>
                <a:cs typeface="Times New Roman" panose="02020603050405020304" pitchFamily="18" charset="0"/>
              </a:rPr>
              <a:t>cửa</a:t>
            </a:r>
            <a:r>
              <a:rPr lang="en-US" sz="1200" b="1" kern="0" spc="5" dirty="0">
                <a:solidFill>
                  <a:sysClr val="windowText" lastClr="000000"/>
                </a:solidFill>
                <a:uFill>
                  <a:solidFill>
                    <a:srgbClr val="3E3A39"/>
                  </a:solidFill>
                </a:uFill>
                <a:latin typeface="Times New Roman" panose="02020603050405020304" pitchFamily="18" charset="0"/>
                <a:cs typeface="Times New Roman" panose="02020603050405020304" pitchFamily="18" charset="0"/>
              </a:rPr>
              <a:t> </a:t>
            </a:r>
          </a:p>
          <a:p>
            <a:pPr marL="12700" algn="ctr">
              <a:spcBef>
                <a:spcPts val="110"/>
              </a:spcBef>
            </a:pPr>
            <a:r>
              <a:rPr lang="en-US" sz="800" spc="20" dirty="0">
                <a:latin typeface="Times New Roman" panose="02020603050405020304" pitchFamily="18" charset="0"/>
                <a:cs typeface="Times New Roman" panose="02020603050405020304" pitchFamily="18" charset="0"/>
              </a:rPr>
              <a:t>MIR-MC100</a:t>
            </a:r>
            <a:endParaRPr lang="en-US" sz="800" dirty="0">
              <a:latin typeface="Times New Roman" panose="02020603050405020304" pitchFamily="18" charset="0"/>
              <a:cs typeface="Times New Roman" panose="02020603050405020304" pitchFamily="18" charset="0"/>
            </a:endParaRPr>
          </a:p>
          <a:p>
            <a:pPr marL="12700" algn="ctr">
              <a:spcBef>
                <a:spcPts val="110"/>
              </a:spcBef>
            </a:pPr>
            <a:endParaRPr lang="en-US" sz="1200" b="1" kern="0" spc="5" dirty="0">
              <a:solidFill>
                <a:sysClr val="windowText" lastClr="000000"/>
              </a:solidFill>
              <a:uFill>
                <a:solidFill>
                  <a:srgbClr val="3E3A39"/>
                </a:solidFill>
              </a:uFill>
              <a:latin typeface="Times New Roman" panose="02020603050405020304" pitchFamily="18" charset="0"/>
              <a:cs typeface="Times New Roman" panose="02020603050405020304" pitchFamily="18" charset="0"/>
            </a:endParaRPr>
          </a:p>
        </p:txBody>
      </p:sp>
      <p:sp>
        <p:nvSpPr>
          <p:cNvPr id="50" name="object 11">
            <a:extLst>
              <a:ext uri="{FF2B5EF4-FFF2-40B4-BE49-F238E27FC236}">
                <a16:creationId xmlns:a16="http://schemas.microsoft.com/office/drawing/2014/main" id="{FAE7F291-59E9-4298-8CAD-9BCF6CCE419E}"/>
              </a:ext>
            </a:extLst>
          </p:cNvPr>
          <p:cNvSpPr txBox="1"/>
          <p:nvPr/>
        </p:nvSpPr>
        <p:spPr>
          <a:xfrm>
            <a:off x="14110720" y="2637092"/>
            <a:ext cx="2361392" cy="1091324"/>
          </a:xfrm>
          <a:prstGeom prst="rect">
            <a:avLst/>
          </a:prstGeom>
        </p:spPr>
        <p:txBody>
          <a:bodyPr vert="horz" wrap="square" lIns="0" tIns="16510" rIns="0" bIns="0" rtlCol="0">
            <a:spAutoFit/>
          </a:bodyPr>
          <a:lstStyle/>
          <a:p>
            <a:pPr marL="184150" indent="-171450">
              <a:spcBef>
                <a:spcPts val="730"/>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Giao thức truyền thông</a:t>
            </a:r>
            <a:r>
              <a:rPr lang="en-US" sz="900" spc="20" dirty="0">
                <a:latin typeface="Times New Roman" panose="02020603050405020304" pitchFamily="18" charset="0"/>
                <a:cs typeface="Times New Roman" panose="02020603050405020304" pitchFamily="18" charset="0"/>
              </a:rPr>
              <a:t>: </a:t>
            </a:r>
            <a:r>
              <a:rPr lang="vi-VN" sz="900" spc="20" dirty="0">
                <a:latin typeface="Times New Roman" panose="02020603050405020304" pitchFamily="18" charset="0"/>
                <a:cs typeface="Times New Roman" panose="02020603050405020304" pitchFamily="18" charset="0"/>
              </a:rPr>
              <a:t>Z</a:t>
            </a:r>
            <a:r>
              <a:rPr lang="en-US" sz="900" spc="20" dirty="0" err="1">
                <a:latin typeface="Times New Roman" panose="02020603050405020304" pitchFamily="18" charset="0"/>
                <a:cs typeface="Times New Roman" panose="02020603050405020304" pitchFamily="18" charset="0"/>
              </a:rPr>
              <a:t>igbee</a:t>
            </a:r>
            <a:r>
              <a:rPr lang="en-US" sz="900" spc="20" dirty="0">
                <a:latin typeface="Times New Roman" panose="02020603050405020304" pitchFamily="18" charset="0"/>
                <a:cs typeface="Times New Roman" panose="02020603050405020304" pitchFamily="18" charset="0"/>
              </a:rPr>
              <a:t> </a:t>
            </a:r>
          </a:p>
          <a:p>
            <a:pPr marL="184150" indent="-171450">
              <a:spcBef>
                <a:spcPts val="730"/>
              </a:spcBef>
              <a:buFont typeface="Arial" panose="020B0604020202020204" pitchFamily="34" charset="0"/>
              <a:buChar char="•"/>
            </a:pPr>
            <a:r>
              <a:rPr lang="en-US" sz="900" spc="25" dirty="0" err="1">
                <a:latin typeface="Times New Roman" panose="02020603050405020304" pitchFamily="18" charset="0"/>
                <a:cs typeface="Times New Roman" panose="02020603050405020304" pitchFamily="18" charset="0"/>
              </a:rPr>
              <a:t>Nguồn</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cấp</a:t>
            </a:r>
            <a:r>
              <a:rPr lang="en-US" sz="900" spc="25" dirty="0">
                <a:latin typeface="Times New Roman" panose="02020603050405020304" pitchFamily="18" charset="0"/>
                <a:cs typeface="Times New Roman" panose="02020603050405020304" pitchFamily="18" charset="0"/>
              </a:rPr>
              <a:t>: </a:t>
            </a:r>
            <a:r>
              <a:rPr lang="en-US" sz="900" spc="20" dirty="0">
                <a:latin typeface="Times New Roman" panose="02020603050405020304" pitchFamily="18" charset="0"/>
                <a:cs typeface="Times New Roman" panose="02020603050405020304" pitchFamily="18" charset="0"/>
              </a:rPr>
              <a:t>pin CR2*1</a:t>
            </a:r>
            <a:endParaRPr lang="vi-VN" sz="900" spc="30" dirty="0">
              <a:latin typeface="Times New Roman" panose="02020603050405020304" pitchFamily="18" charset="0"/>
              <a:cs typeface="Times New Roman" panose="02020603050405020304" pitchFamily="18" charset="0"/>
            </a:endParaRPr>
          </a:p>
          <a:p>
            <a:pPr marL="184150" indent="-171450">
              <a:spcBef>
                <a:spcPts val="570"/>
              </a:spcBef>
              <a:buFont typeface="Arial" panose="020B0604020202020204" pitchFamily="34" charset="0"/>
              <a:buChar char="•"/>
            </a:pPr>
            <a:r>
              <a:rPr lang="en-US" sz="900" spc="30" dirty="0" err="1">
                <a:latin typeface="Times New Roman" panose="02020603050405020304" pitchFamily="18" charset="0"/>
                <a:cs typeface="Times New Roman" panose="02020603050405020304" pitchFamily="18" charset="0"/>
              </a:rPr>
              <a:t>Khoảng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cách</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báo</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động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khi</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đóng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mở</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cửa</a:t>
            </a:r>
            <a:r>
              <a:rPr lang="en-US" sz="900" spc="30" dirty="0">
                <a:latin typeface="Times New Roman" panose="02020603050405020304" pitchFamily="18" charset="0"/>
                <a:cs typeface="Times New Roman" panose="02020603050405020304" pitchFamily="18" charset="0"/>
              </a:rPr>
              <a:t> 25cm</a:t>
            </a:r>
          </a:p>
          <a:p>
            <a:pPr marL="184150" indent="-171450">
              <a:spcBef>
                <a:spcPts val="570"/>
              </a:spcBef>
              <a:buFont typeface="Arial" panose="020B0604020202020204" pitchFamily="34" charset="0"/>
              <a:buChar char="•"/>
            </a:pPr>
            <a:r>
              <a:rPr lang="en-US" sz="900" spc="30" dirty="0">
                <a:latin typeface="Times New Roman" panose="02020603050405020304" pitchFamily="18" charset="0"/>
                <a:cs typeface="Times New Roman" panose="02020603050405020304" pitchFamily="18" charset="0"/>
              </a:rPr>
              <a:t>Ph</a:t>
            </a:r>
            <a:r>
              <a:rPr lang="vi-VN" sz="900" spc="30" dirty="0">
                <a:latin typeface="Times New Roman" panose="02020603050405020304" pitchFamily="18" charset="0"/>
                <a:cs typeface="Times New Roman" panose="02020603050405020304" pitchFamily="18" charset="0"/>
              </a:rPr>
              <a:t>ư</a:t>
            </a:r>
            <a:r>
              <a:rPr lang="en-US" sz="900" spc="30" dirty="0" err="1">
                <a:latin typeface="Times New Roman" panose="02020603050405020304" pitchFamily="18" charset="0"/>
                <a:cs typeface="Times New Roman" panose="02020603050405020304" pitchFamily="18" charset="0"/>
              </a:rPr>
              <a:t>ơng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thức</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lắp</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đặt</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cố</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định</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bằng</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dán</a:t>
            </a:r>
            <a:r>
              <a:rPr lang="en-US" sz="900" spc="30" dirty="0">
                <a:latin typeface="Times New Roman" panose="02020603050405020304" pitchFamily="18" charset="0"/>
                <a:cs typeface="Times New Roman" panose="02020603050405020304" pitchFamily="18" charset="0"/>
              </a:rPr>
              <a:t> </a:t>
            </a:r>
            <a:r>
              <a:rPr lang="en-US" sz="900" spc="30" dirty="0" err="1">
                <a:latin typeface="Times New Roman" panose="02020603050405020304" pitchFamily="18" charset="0"/>
                <a:cs typeface="Times New Roman" panose="02020603050405020304" pitchFamily="18" charset="0"/>
              </a:rPr>
              <a:t>keo</a:t>
            </a:r>
            <a:r>
              <a:rPr lang="en-US" sz="900" spc="30" dirty="0">
                <a:latin typeface="Times New Roman" panose="02020603050405020304" pitchFamily="18" charset="0"/>
                <a:cs typeface="Times New Roman" panose="02020603050405020304" pitchFamily="18" charset="0"/>
              </a:rPr>
              <a:t> 3M</a:t>
            </a:r>
            <a:endParaRPr sz="900" dirty="0">
              <a:latin typeface="Times New Roman" panose="02020603050405020304" pitchFamily="18" charset="0"/>
              <a:cs typeface="Times New Roman" panose="02020603050405020304" pitchFamily="18" charset="0"/>
            </a:endParaRPr>
          </a:p>
        </p:txBody>
      </p:sp>
      <p:sp>
        <p:nvSpPr>
          <p:cNvPr id="51" name="object 22">
            <a:extLst>
              <a:ext uri="{FF2B5EF4-FFF2-40B4-BE49-F238E27FC236}">
                <a16:creationId xmlns:a16="http://schemas.microsoft.com/office/drawing/2014/main" id="{4ABA6938-6C8F-4BF1-887D-45C9449EA29A}"/>
              </a:ext>
            </a:extLst>
          </p:cNvPr>
          <p:cNvSpPr/>
          <p:nvPr/>
        </p:nvSpPr>
        <p:spPr>
          <a:xfrm>
            <a:off x="14597896" y="858850"/>
            <a:ext cx="1223497" cy="1246175"/>
          </a:xfrm>
          <a:prstGeom prst="rect">
            <a:avLst/>
          </a:prstGeom>
          <a:blipFill>
            <a:blip r:embed="rId5" cstate="print"/>
            <a:stretch>
              <a:fillRect/>
            </a:stretch>
          </a:blipFill>
        </p:spPr>
        <p:txBody>
          <a:bodyPr wrap="square" lIns="0" tIns="0" rIns="0" bIns="0" rtlCol="0"/>
          <a:lstStyle/>
          <a:p>
            <a:endParaRPr/>
          </a:p>
        </p:txBody>
      </p:sp>
      <p:cxnSp>
        <p:nvCxnSpPr>
          <p:cNvPr id="52" name="Straight Connector 51">
            <a:extLst>
              <a:ext uri="{FF2B5EF4-FFF2-40B4-BE49-F238E27FC236}">
                <a16:creationId xmlns:a16="http://schemas.microsoft.com/office/drawing/2014/main" id="{0FC5AE92-F73C-4DC2-B629-DD9E4EE4453D}"/>
              </a:ext>
            </a:extLst>
          </p:cNvPr>
          <p:cNvCxnSpPr>
            <a:cxnSpLocks/>
          </p:cNvCxnSpPr>
          <p:nvPr/>
        </p:nvCxnSpPr>
        <p:spPr>
          <a:xfrm>
            <a:off x="3513121" y="2193684"/>
            <a:ext cx="993" cy="16608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37DF7AD6-227E-41CC-8EBE-74B6BF176AB7}"/>
              </a:ext>
            </a:extLst>
          </p:cNvPr>
          <p:cNvCxnSpPr>
            <a:cxnSpLocks/>
          </p:cNvCxnSpPr>
          <p:nvPr/>
        </p:nvCxnSpPr>
        <p:spPr>
          <a:xfrm>
            <a:off x="3513121" y="5149060"/>
            <a:ext cx="0" cy="153796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ABA613D6-8A40-4C1C-9020-479543CBBFCD}"/>
              </a:ext>
            </a:extLst>
          </p:cNvPr>
          <p:cNvCxnSpPr>
            <a:cxnSpLocks/>
          </p:cNvCxnSpPr>
          <p:nvPr/>
        </p:nvCxnSpPr>
        <p:spPr>
          <a:xfrm>
            <a:off x="13786258" y="5154627"/>
            <a:ext cx="0" cy="187559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04CB6739-9A6A-4858-81E4-7DF3A92D267F}"/>
              </a:ext>
            </a:extLst>
          </p:cNvPr>
          <p:cNvCxnSpPr>
            <a:cxnSpLocks/>
          </p:cNvCxnSpPr>
          <p:nvPr/>
        </p:nvCxnSpPr>
        <p:spPr>
          <a:xfrm>
            <a:off x="16685280" y="2185869"/>
            <a:ext cx="0" cy="166024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318EBBE1-093D-412E-A0DE-2DE7AC5B5FF3}"/>
              </a:ext>
            </a:extLst>
          </p:cNvPr>
          <p:cNvCxnSpPr>
            <a:cxnSpLocks/>
          </p:cNvCxnSpPr>
          <p:nvPr/>
        </p:nvCxnSpPr>
        <p:spPr>
          <a:xfrm>
            <a:off x="10814050" y="2178054"/>
            <a:ext cx="8723999" cy="781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9A338E-B4D9-4470-83B3-809ED147A0D4}"/>
              </a:ext>
            </a:extLst>
          </p:cNvPr>
          <p:cNvCxnSpPr>
            <a:cxnSpLocks/>
          </p:cNvCxnSpPr>
          <p:nvPr/>
        </p:nvCxnSpPr>
        <p:spPr>
          <a:xfrm>
            <a:off x="10814050" y="5142904"/>
            <a:ext cx="8723999" cy="7815"/>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277E584-4AB3-44A9-B54C-04381DAA873F}"/>
              </a:ext>
            </a:extLst>
          </p:cNvPr>
          <p:cNvCxnSpPr>
            <a:cxnSpLocks/>
          </p:cNvCxnSpPr>
          <p:nvPr/>
        </p:nvCxnSpPr>
        <p:spPr>
          <a:xfrm>
            <a:off x="593334" y="5146812"/>
            <a:ext cx="8723999" cy="7815"/>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D69A8B6-D2D0-4A90-9319-3E56ABA25CCF}"/>
              </a:ext>
            </a:extLst>
          </p:cNvPr>
          <p:cNvCxnSpPr>
            <a:cxnSpLocks/>
          </p:cNvCxnSpPr>
          <p:nvPr/>
        </p:nvCxnSpPr>
        <p:spPr>
          <a:xfrm>
            <a:off x="557942" y="2178140"/>
            <a:ext cx="8723999" cy="7815"/>
          </a:xfrm>
          <a:prstGeom prst="line">
            <a:avLst/>
          </a:prstGeom>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0E597B9A-2A7E-4EDD-8D13-2AFA0129BC79}"/>
              </a:ext>
            </a:extLst>
          </p:cNvPr>
          <p:cNvSpPr txBox="1"/>
          <p:nvPr/>
        </p:nvSpPr>
        <p:spPr>
          <a:xfrm>
            <a:off x="200421" y="6933426"/>
            <a:ext cx="40282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25</a:t>
            </a:r>
          </a:p>
        </p:txBody>
      </p:sp>
      <p:sp>
        <p:nvSpPr>
          <p:cNvPr id="63" name="TextBox 62">
            <a:extLst>
              <a:ext uri="{FF2B5EF4-FFF2-40B4-BE49-F238E27FC236}">
                <a16:creationId xmlns:a16="http://schemas.microsoft.com/office/drawing/2014/main" id="{BD37FF12-AD08-4354-B047-84F507F4A31D}"/>
              </a:ext>
            </a:extLst>
          </p:cNvPr>
          <p:cNvSpPr txBox="1"/>
          <p:nvPr/>
        </p:nvSpPr>
        <p:spPr>
          <a:xfrm>
            <a:off x="19577050" y="6933426"/>
            <a:ext cx="3644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26</a:t>
            </a:r>
          </a:p>
        </p:txBody>
      </p:sp>
      <p:cxnSp>
        <p:nvCxnSpPr>
          <p:cNvPr id="66" name="Straight Connector 65">
            <a:extLst>
              <a:ext uri="{FF2B5EF4-FFF2-40B4-BE49-F238E27FC236}">
                <a16:creationId xmlns:a16="http://schemas.microsoft.com/office/drawing/2014/main" id="{7EB2A570-DDFD-440B-9D06-77FF6ABA0C3B}"/>
              </a:ext>
            </a:extLst>
          </p:cNvPr>
          <p:cNvCxnSpPr>
            <a:cxnSpLocks/>
          </p:cNvCxnSpPr>
          <p:nvPr/>
        </p:nvCxnSpPr>
        <p:spPr>
          <a:xfrm>
            <a:off x="6386341" y="2185955"/>
            <a:ext cx="0" cy="165173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Connector 66">
            <a:extLst>
              <a:ext uri="{FF2B5EF4-FFF2-40B4-BE49-F238E27FC236}">
                <a16:creationId xmlns:a16="http://schemas.microsoft.com/office/drawing/2014/main" id="{F97A7352-2C5E-4906-9CB5-6AB1BB2EF9BB}"/>
              </a:ext>
            </a:extLst>
          </p:cNvPr>
          <p:cNvCxnSpPr>
            <a:cxnSpLocks/>
          </p:cNvCxnSpPr>
          <p:nvPr/>
        </p:nvCxnSpPr>
        <p:spPr>
          <a:xfrm>
            <a:off x="13786258" y="2193684"/>
            <a:ext cx="0" cy="165243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8" name="object 12">
            <a:extLst>
              <a:ext uri="{FF2B5EF4-FFF2-40B4-BE49-F238E27FC236}">
                <a16:creationId xmlns:a16="http://schemas.microsoft.com/office/drawing/2014/main" id="{EA031EE9-DECE-4AAE-8FE5-C63C8E0B55FC}"/>
              </a:ext>
            </a:extLst>
          </p:cNvPr>
          <p:cNvSpPr txBox="1"/>
          <p:nvPr/>
        </p:nvSpPr>
        <p:spPr>
          <a:xfrm>
            <a:off x="14047899" y="5578845"/>
            <a:ext cx="2790837" cy="1565813"/>
          </a:xfrm>
          <a:prstGeom prst="rect">
            <a:avLst/>
          </a:prstGeom>
        </p:spPr>
        <p:txBody>
          <a:bodyPr vert="horz" wrap="square" lIns="0" tIns="16510" rIns="0" bIns="0" rtlCol="0">
            <a:spAutoFit/>
          </a:bodyPr>
          <a:lstStyle/>
          <a:p>
            <a:pPr marL="184150" marR="252730" indent="-171450">
              <a:spcBef>
                <a:spcPts val="160"/>
              </a:spcBef>
              <a:buFont typeface="Arial" panose="020B0604020202020204" pitchFamily="34" charset="0"/>
              <a:buChar char="•"/>
            </a:pPr>
            <a:r>
              <a:rPr lang="vi-VN" sz="900" spc="20" dirty="0">
                <a:latin typeface="Times New Roman" panose="02020603050405020304" pitchFamily="18" charset="0"/>
                <a:cs typeface="Times New Roman" panose="02020603050405020304" pitchFamily="18" charset="0"/>
              </a:rPr>
              <a:t>Giao thức truyền thông</a:t>
            </a:r>
            <a:r>
              <a:rPr lang="en-US" sz="900" spc="20" dirty="0">
                <a:latin typeface="Times New Roman" panose="02020603050405020304" pitchFamily="18" charset="0"/>
                <a:cs typeface="Times New Roman" panose="02020603050405020304" pitchFamily="18" charset="0"/>
              </a:rPr>
              <a:t>: </a:t>
            </a:r>
            <a:r>
              <a:rPr lang="vi-VN" sz="900" spc="20" dirty="0">
                <a:latin typeface="Times New Roman" panose="02020603050405020304" pitchFamily="18" charset="0"/>
                <a:cs typeface="Times New Roman" panose="02020603050405020304" pitchFamily="18" charset="0"/>
              </a:rPr>
              <a:t>Z</a:t>
            </a:r>
            <a:r>
              <a:rPr lang="en-US" sz="900" spc="20" dirty="0" err="1">
                <a:latin typeface="Times New Roman" panose="02020603050405020304" pitchFamily="18" charset="0"/>
                <a:cs typeface="Times New Roman" panose="02020603050405020304" pitchFamily="18" charset="0"/>
              </a:rPr>
              <a:t>igbee</a:t>
            </a:r>
            <a:r>
              <a:rPr lang="en-US" sz="900" spc="20" dirty="0">
                <a:latin typeface="Times New Roman" panose="02020603050405020304" pitchFamily="18" charset="0"/>
                <a:cs typeface="Times New Roman" panose="02020603050405020304" pitchFamily="18" charset="0"/>
              </a:rPr>
              <a:t> </a:t>
            </a:r>
            <a:endParaRPr lang="vi-VN" sz="900" spc="20"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sz="900" spc="25" dirty="0" err="1">
                <a:latin typeface="Times New Roman" panose="02020603050405020304" pitchFamily="18" charset="0"/>
                <a:cs typeface="Times New Roman" panose="02020603050405020304" pitchFamily="18" charset="0"/>
              </a:rPr>
              <a:t>Nguồn</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cấp</a:t>
            </a:r>
            <a:r>
              <a:rPr lang="en-US" sz="900" spc="25" dirty="0">
                <a:latin typeface="Times New Roman" panose="02020603050405020304" pitchFamily="18" charset="0"/>
                <a:cs typeface="Times New Roman" panose="02020603050405020304" pitchFamily="18" charset="0"/>
              </a:rPr>
              <a:t>: </a:t>
            </a:r>
            <a:r>
              <a:rPr lang="en-US" sz="900" spc="20" dirty="0">
                <a:latin typeface="Times New Roman" panose="02020603050405020304" pitchFamily="18" charset="0"/>
                <a:cs typeface="Times New Roman" panose="02020603050405020304" pitchFamily="18" charset="0"/>
              </a:rPr>
              <a:t>pin CR2*1</a:t>
            </a:r>
          </a:p>
          <a:p>
            <a:pPr marL="184150" marR="252730" indent="-171450">
              <a:spcBef>
                <a:spcPts val="160"/>
              </a:spcBef>
              <a:buFont typeface="Arial" panose="020B0604020202020204" pitchFamily="34" charset="0"/>
              <a:buChar char="•"/>
            </a:pPr>
            <a:r>
              <a:rPr lang="en-US" sz="900" spc="20" dirty="0">
                <a:latin typeface="Times New Roman" panose="02020603050405020304" pitchFamily="18" charset="0"/>
                <a:cs typeface="Times New Roman" panose="02020603050405020304" pitchFamily="18" charset="0"/>
              </a:rPr>
              <a:t>Phạm vi </a:t>
            </a:r>
            <a:r>
              <a:rPr lang="en-US" sz="900" spc="20" dirty="0" err="1">
                <a:latin typeface="Times New Roman" panose="02020603050405020304" pitchFamily="18" charset="0"/>
                <a:cs typeface="Times New Roman" panose="02020603050405020304" pitchFamily="18" charset="0"/>
              </a:rPr>
              <a:t>truyền</a:t>
            </a:r>
            <a:r>
              <a:rPr lang="en-US" sz="900" spc="20" dirty="0">
                <a:latin typeface="Times New Roman" panose="02020603050405020304" pitchFamily="18" charset="0"/>
                <a:cs typeface="Times New Roman" panose="02020603050405020304" pitchFamily="18" charset="0"/>
              </a:rPr>
              <a:t> tin: 100m</a:t>
            </a:r>
          </a:p>
          <a:p>
            <a:pPr marL="184150" marR="252730" indent="-171450">
              <a:spcBef>
                <a:spcPts val="160"/>
              </a:spcBef>
              <a:buFont typeface="Arial" panose="020B0604020202020204" pitchFamily="34" charset="0"/>
              <a:buChar char="•"/>
            </a:pPr>
            <a:r>
              <a:rPr lang="en-US" sz="900" spc="20" dirty="0" err="1">
                <a:latin typeface="Times New Roman" panose="02020603050405020304" pitchFamily="18" charset="0"/>
                <a:cs typeface="Times New Roman" panose="02020603050405020304" pitchFamily="18" charset="0"/>
              </a:rPr>
              <a:t>Độ</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chính</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xác</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đo</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độ</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ẩm</a:t>
            </a:r>
            <a:r>
              <a:rPr lang="en-US" sz="900" spc="20" dirty="0">
                <a:latin typeface="Times New Roman" panose="02020603050405020304" pitchFamily="18" charset="0"/>
                <a:cs typeface="Times New Roman" panose="02020603050405020304" pitchFamily="18" charset="0"/>
              </a:rPr>
              <a:t>: 5%~95%RH/</a:t>
            </a:r>
            <a:r>
              <a:rPr lang="en-US" sz="900" spc="25" dirty="0">
                <a:latin typeface="Times New Roman" panose="02020603050405020304" pitchFamily="18" charset="0"/>
                <a:cs typeface="Times New Roman" panose="02020603050405020304" pitchFamily="18" charset="0"/>
              </a:rPr>
              <a:t>±</a:t>
            </a:r>
            <a:r>
              <a:rPr lang="en-US" sz="900" spc="20" dirty="0">
                <a:latin typeface="Times New Roman" panose="02020603050405020304" pitchFamily="18" charset="0"/>
                <a:cs typeface="Times New Roman" panose="02020603050405020304" pitchFamily="18" charset="0"/>
              </a:rPr>
              <a:t>4.5</a:t>
            </a:r>
          </a:p>
          <a:p>
            <a:pPr marL="184150" marR="252730" indent="-171450">
              <a:spcBef>
                <a:spcPts val="160"/>
              </a:spcBef>
              <a:buFont typeface="Arial" panose="020B0604020202020204" pitchFamily="34" charset="0"/>
              <a:buChar char="•"/>
            </a:pPr>
            <a:r>
              <a:rPr lang="en-US" sz="900" spc="20" dirty="0" err="1">
                <a:latin typeface="Times New Roman" panose="02020603050405020304" pitchFamily="18" charset="0"/>
                <a:cs typeface="Times New Roman" panose="02020603050405020304" pitchFamily="18" charset="0"/>
              </a:rPr>
              <a:t>Cấp</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độ</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chống</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cháy</a:t>
            </a:r>
            <a:r>
              <a:rPr lang="en-US" sz="900" spc="20" dirty="0">
                <a:latin typeface="Times New Roman" panose="02020603050405020304" pitchFamily="18" charset="0"/>
                <a:cs typeface="Times New Roman" panose="02020603050405020304" pitchFamily="18" charset="0"/>
              </a:rPr>
              <a:t>: UL94 V-2</a:t>
            </a:r>
          </a:p>
          <a:p>
            <a:pPr marL="184150" marR="252730" indent="-171450">
              <a:spcBef>
                <a:spcPts val="160"/>
              </a:spcBef>
              <a:buFont typeface="Arial" panose="020B0604020202020204" pitchFamily="34" charset="0"/>
              <a:buChar char="•"/>
            </a:pPr>
            <a:r>
              <a:rPr lang="en-US" sz="900" spc="20" dirty="0" err="1">
                <a:latin typeface="Times New Roman" panose="02020603050405020304" pitchFamily="18" charset="0"/>
                <a:cs typeface="Times New Roman" panose="02020603050405020304" pitchFamily="18" charset="0"/>
              </a:rPr>
              <a:t>Độ</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chính</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xác</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đo</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nhiệt</a:t>
            </a:r>
            <a:r>
              <a:rPr lang="en-US" sz="900" spc="20" dirty="0">
                <a:latin typeface="Times New Roman" panose="02020603050405020304" pitchFamily="18" charset="0"/>
                <a:cs typeface="Times New Roman" panose="02020603050405020304" pitchFamily="18" charset="0"/>
              </a:rPr>
              <a:t> </a:t>
            </a:r>
            <a:r>
              <a:rPr lang="en-US" sz="900" spc="20" dirty="0" err="1">
                <a:latin typeface="Times New Roman" panose="02020603050405020304" pitchFamily="18" charset="0"/>
                <a:cs typeface="Times New Roman" panose="02020603050405020304" pitchFamily="18" charset="0"/>
              </a:rPr>
              <a:t>độ</a:t>
            </a:r>
            <a:r>
              <a:rPr lang="en-US" sz="900" spc="20" dirty="0">
                <a:latin typeface="Times New Roman" panose="02020603050405020304" pitchFamily="18" charset="0"/>
                <a:cs typeface="Times New Roman" panose="02020603050405020304" pitchFamily="18" charset="0"/>
              </a:rPr>
              <a:t>: </a:t>
            </a:r>
            <a:r>
              <a:rPr lang="zh-CN" altLang="en-US" sz="900" spc="25" dirty="0">
                <a:latin typeface="Times New Roman" panose="02020603050405020304" pitchFamily="18" charset="0"/>
                <a:cs typeface="Times New Roman" panose="02020603050405020304" pitchFamily="18" charset="0"/>
              </a:rPr>
              <a:t>（</a:t>
            </a:r>
            <a:r>
              <a:rPr lang="en-US" altLang="zh-CN" sz="900" spc="25" dirty="0">
                <a:latin typeface="Times New Roman" panose="02020603050405020304" pitchFamily="18" charset="0"/>
                <a:cs typeface="Times New Roman" panose="02020603050405020304" pitchFamily="18" charset="0"/>
              </a:rPr>
              <a:t>-10℃~0℃</a:t>
            </a:r>
            <a:r>
              <a:rPr lang="zh-CN" altLang="en-US" sz="900" spc="5" dirty="0">
                <a:latin typeface="Times New Roman" panose="02020603050405020304" pitchFamily="18" charset="0"/>
                <a:cs typeface="Times New Roman" panose="02020603050405020304" pitchFamily="18" charset="0"/>
              </a:rPr>
              <a:t> </a:t>
            </a:r>
            <a:r>
              <a:rPr lang="en-US" altLang="zh-CN" sz="900" spc="20" dirty="0">
                <a:latin typeface="Times New Roman" panose="02020603050405020304" pitchFamily="18" charset="0"/>
                <a:cs typeface="Times New Roman" panose="02020603050405020304" pitchFamily="18" charset="0"/>
              </a:rPr>
              <a:t>/±1℃</a:t>
            </a:r>
            <a:r>
              <a:rPr lang="zh-CN" altLang="en-US" sz="900" spc="20" dirty="0">
                <a:latin typeface="Times New Roman" panose="02020603050405020304" pitchFamily="18" charset="0"/>
                <a:cs typeface="Times New Roman" panose="02020603050405020304" pitchFamily="18" charset="0"/>
              </a:rPr>
              <a:t>）（</a:t>
            </a:r>
            <a:r>
              <a:rPr lang="en-US" altLang="zh-CN" sz="900" spc="20" dirty="0">
                <a:latin typeface="Times New Roman" panose="02020603050405020304" pitchFamily="18" charset="0"/>
                <a:cs typeface="Times New Roman" panose="02020603050405020304" pitchFamily="18" charset="0"/>
              </a:rPr>
              <a:t>0℃~+60℃ /±0.5℃</a:t>
            </a:r>
            <a:r>
              <a:rPr lang="zh-CN" altLang="en-US" sz="900" spc="20" dirty="0">
                <a:latin typeface="Times New Roman" panose="02020603050405020304" pitchFamily="18" charset="0"/>
                <a:cs typeface="Times New Roman" panose="02020603050405020304" pitchFamily="18" charset="0"/>
              </a:rPr>
              <a:t>）（</a:t>
            </a:r>
            <a:r>
              <a:rPr lang="en-US" altLang="zh-CN" sz="900" spc="20" dirty="0">
                <a:latin typeface="Times New Roman" panose="02020603050405020304" pitchFamily="18" charset="0"/>
                <a:cs typeface="Times New Roman" panose="02020603050405020304" pitchFamily="18" charset="0"/>
              </a:rPr>
              <a:t>60℃~70℃</a:t>
            </a:r>
            <a:r>
              <a:rPr lang="zh-CN" altLang="en-US" sz="900" dirty="0">
                <a:latin typeface="Times New Roman" panose="02020603050405020304" pitchFamily="18" charset="0"/>
                <a:cs typeface="Times New Roman" panose="02020603050405020304" pitchFamily="18" charset="0"/>
              </a:rPr>
              <a:t> </a:t>
            </a:r>
            <a:r>
              <a:rPr lang="en-US" altLang="zh-CN" sz="900" spc="20" dirty="0">
                <a:latin typeface="Times New Roman" panose="02020603050405020304" pitchFamily="18" charset="0"/>
                <a:cs typeface="Times New Roman" panose="02020603050405020304" pitchFamily="18" charset="0"/>
              </a:rPr>
              <a:t>/±1℃</a:t>
            </a:r>
            <a:r>
              <a:rPr lang="zh-CN" altLang="en-US" sz="900" spc="20" dirty="0">
                <a:latin typeface="Times New Roman" panose="02020603050405020304" pitchFamily="18" charset="0"/>
                <a:cs typeface="Times New Roman" panose="02020603050405020304" pitchFamily="18" charset="0"/>
              </a:rPr>
              <a:t>）</a:t>
            </a:r>
            <a:endParaRPr lang="en-US" altLang="zh-CN" sz="900" spc="20" dirty="0">
              <a:latin typeface="Times New Roman" panose="02020603050405020304" pitchFamily="18" charset="0"/>
              <a:cs typeface="Times New Roman" panose="02020603050405020304" pitchFamily="18" charset="0"/>
            </a:endParaRPr>
          </a:p>
          <a:p>
            <a:pPr marL="184150" marR="252730" indent="-171450">
              <a:spcBef>
                <a:spcPts val="160"/>
              </a:spcBef>
              <a:buFont typeface="Arial" panose="020B0604020202020204" pitchFamily="34" charset="0"/>
              <a:buChar char="•"/>
            </a:pPr>
            <a:r>
              <a:rPr lang="en-US" sz="900" spc="25" dirty="0">
                <a:latin typeface="Times New Roman" panose="02020603050405020304" pitchFamily="18" charset="0"/>
                <a:cs typeface="Times New Roman" panose="02020603050405020304" pitchFamily="18" charset="0"/>
              </a:rPr>
              <a:t>Ph</a:t>
            </a:r>
            <a:r>
              <a:rPr lang="vi-VN" sz="900" spc="25" dirty="0">
                <a:latin typeface="Times New Roman" panose="02020603050405020304" pitchFamily="18" charset="0"/>
                <a:cs typeface="Times New Roman" panose="02020603050405020304" pitchFamily="18" charset="0"/>
              </a:rPr>
              <a:t>ư</a:t>
            </a:r>
            <a:r>
              <a:rPr lang="en-US" sz="900" spc="25" dirty="0" err="1">
                <a:latin typeface="Times New Roman" panose="02020603050405020304" pitchFamily="18" charset="0"/>
                <a:cs typeface="Times New Roman" panose="02020603050405020304" pitchFamily="18" charset="0"/>
              </a:rPr>
              <a:t>ơng</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thức</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lắp</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đặt</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dán</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keo</a:t>
            </a:r>
            <a:r>
              <a:rPr lang="en-US" sz="900" spc="25" dirty="0">
                <a:latin typeface="Times New Roman" panose="02020603050405020304" pitchFamily="18" charset="0"/>
                <a:cs typeface="Times New Roman" panose="02020603050405020304" pitchFamily="18" charset="0"/>
              </a:rPr>
              <a:t> 3M </a:t>
            </a:r>
            <a:r>
              <a:rPr lang="en-US" sz="900" spc="25" dirty="0" err="1">
                <a:latin typeface="Times New Roman" panose="02020603050405020304" pitchFamily="18" charset="0"/>
                <a:cs typeface="Times New Roman" panose="02020603050405020304" pitchFamily="18" charset="0"/>
              </a:rPr>
              <a:t>hoặc</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sử</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dụng</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ph</a:t>
            </a:r>
            <a:r>
              <a:rPr lang="vi-VN" sz="900" spc="25" dirty="0">
                <a:latin typeface="Times New Roman" panose="02020603050405020304" pitchFamily="18" charset="0"/>
                <a:cs typeface="Times New Roman" panose="02020603050405020304" pitchFamily="18" charset="0"/>
              </a:rPr>
              <a:t>ư</a:t>
            </a:r>
            <a:r>
              <a:rPr lang="en-US" sz="900" spc="25" dirty="0" err="1">
                <a:latin typeface="Times New Roman" panose="02020603050405020304" pitchFamily="18" charset="0"/>
                <a:cs typeface="Times New Roman" panose="02020603050405020304" pitchFamily="18" charset="0"/>
              </a:rPr>
              <a:t>ơng</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thức</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hút</a:t>
            </a:r>
            <a:r>
              <a:rPr lang="en-US" sz="900" spc="25" dirty="0">
                <a:latin typeface="Times New Roman" panose="02020603050405020304" pitchFamily="18" charset="0"/>
                <a:cs typeface="Times New Roman" panose="02020603050405020304" pitchFamily="18" charset="0"/>
              </a:rPr>
              <a:t> </a:t>
            </a:r>
            <a:r>
              <a:rPr lang="en-US" sz="900" spc="25" dirty="0" err="1">
                <a:latin typeface="Times New Roman" panose="02020603050405020304" pitchFamily="18" charset="0"/>
                <a:cs typeface="Times New Roman" panose="02020603050405020304" pitchFamily="18" charset="0"/>
              </a:rPr>
              <a:t>từ</a:t>
            </a:r>
            <a:endParaRPr lang="en-US" sz="900" spc="20" dirty="0">
              <a:latin typeface="Times New Roman" panose="02020603050405020304" pitchFamily="18" charset="0"/>
              <a:cs typeface="Times New Roman" panose="02020603050405020304" pitchFamily="18" charset="0"/>
            </a:endParaRPr>
          </a:p>
          <a:p>
            <a:pPr marL="12700" marR="252730">
              <a:spcBef>
                <a:spcPts val="160"/>
              </a:spcBef>
            </a:pPr>
            <a:endParaRPr lang="en-US" sz="800" spc="2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08341CB-D0F8-4DB9-976F-D1C250815717}"/>
              </a:ext>
            </a:extLst>
          </p:cNvPr>
          <p:cNvSpPr txBox="1"/>
          <p:nvPr/>
        </p:nvSpPr>
        <p:spPr>
          <a:xfrm>
            <a:off x="7897178" y="204468"/>
            <a:ext cx="18500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73" name="object 5">
            <a:extLst>
              <a:ext uri="{FF2B5EF4-FFF2-40B4-BE49-F238E27FC236}">
                <a16:creationId xmlns:a16="http://schemas.microsoft.com/office/drawing/2014/main" id="{0A430EC8-ECB1-48D3-B731-8AD0333D97EB}"/>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79" name="TextBox 78">
            <a:extLst>
              <a:ext uri="{FF2B5EF4-FFF2-40B4-BE49-F238E27FC236}">
                <a16:creationId xmlns:a16="http://schemas.microsoft.com/office/drawing/2014/main" id="{D750E698-F260-4283-BC2B-DD48D619A333}"/>
              </a:ext>
            </a:extLst>
          </p:cNvPr>
          <p:cNvSpPr txBox="1"/>
          <p:nvPr/>
        </p:nvSpPr>
        <p:spPr>
          <a:xfrm>
            <a:off x="18272269" y="165371"/>
            <a:ext cx="1561490"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wulian.com.vn</a:t>
            </a:r>
          </a:p>
        </p:txBody>
      </p:sp>
      <p:pic>
        <p:nvPicPr>
          <p:cNvPr id="5" name="Picture 4">
            <a:extLst>
              <a:ext uri="{FF2B5EF4-FFF2-40B4-BE49-F238E27FC236}">
                <a16:creationId xmlns:a16="http://schemas.microsoft.com/office/drawing/2014/main" id="{D5B895E3-DC15-4961-A494-2BEB3B2195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2522" y="909838"/>
            <a:ext cx="1268216" cy="1268216"/>
          </a:xfrm>
          <a:prstGeom prst="rect">
            <a:avLst/>
          </a:prstGeom>
        </p:spPr>
      </p:pic>
      <p:pic>
        <p:nvPicPr>
          <p:cNvPr id="7" name="Picture 6">
            <a:extLst>
              <a:ext uri="{FF2B5EF4-FFF2-40B4-BE49-F238E27FC236}">
                <a16:creationId xmlns:a16="http://schemas.microsoft.com/office/drawing/2014/main" id="{5B462F78-96C9-453E-83AB-01CE1EEFABF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0869"/>
          <a:stretch/>
        </p:blipFill>
        <p:spPr>
          <a:xfrm>
            <a:off x="7080250" y="966642"/>
            <a:ext cx="1268217" cy="1130378"/>
          </a:xfrm>
          <a:prstGeom prst="rect">
            <a:avLst/>
          </a:prstGeom>
        </p:spPr>
      </p:pic>
      <p:pic>
        <p:nvPicPr>
          <p:cNvPr id="6" name="Picture 5">
            <a:extLst>
              <a:ext uri="{FF2B5EF4-FFF2-40B4-BE49-F238E27FC236}">
                <a16:creationId xmlns:a16="http://schemas.microsoft.com/office/drawing/2014/main" id="{A7368158-E40A-4C90-9057-CDAA0548B26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0334" b="15835"/>
          <a:stretch/>
        </p:blipFill>
        <p:spPr>
          <a:xfrm>
            <a:off x="4116142" y="3912112"/>
            <a:ext cx="1472826" cy="1087402"/>
          </a:xfrm>
          <a:prstGeom prst="rect">
            <a:avLst/>
          </a:prstGeom>
        </p:spPr>
      </p:pic>
      <p:pic>
        <p:nvPicPr>
          <p:cNvPr id="9" name="Picture 8">
            <a:extLst>
              <a:ext uri="{FF2B5EF4-FFF2-40B4-BE49-F238E27FC236}">
                <a16:creationId xmlns:a16="http://schemas.microsoft.com/office/drawing/2014/main" id="{3B9C32F2-4755-4732-987C-F15E7BDDE24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0388" b="9438"/>
          <a:stretch/>
        </p:blipFill>
        <p:spPr>
          <a:xfrm>
            <a:off x="1277514" y="1078217"/>
            <a:ext cx="1239273" cy="993565"/>
          </a:xfrm>
          <a:prstGeom prst="rect">
            <a:avLst/>
          </a:prstGeom>
        </p:spPr>
      </p:pic>
      <p:pic>
        <p:nvPicPr>
          <p:cNvPr id="11" name="Picture 10">
            <a:extLst>
              <a:ext uri="{FF2B5EF4-FFF2-40B4-BE49-F238E27FC236}">
                <a16:creationId xmlns:a16="http://schemas.microsoft.com/office/drawing/2014/main" id="{5665B346-A230-42A4-914C-64CD1C37A93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8560" b="11733"/>
          <a:stretch/>
        </p:blipFill>
        <p:spPr>
          <a:xfrm>
            <a:off x="14392703" y="3886422"/>
            <a:ext cx="1428690" cy="1138782"/>
          </a:xfrm>
          <a:prstGeom prst="rect">
            <a:avLst/>
          </a:prstGeom>
        </p:spPr>
      </p:pic>
      <p:pic>
        <p:nvPicPr>
          <p:cNvPr id="13" name="Picture 12">
            <a:extLst>
              <a:ext uri="{FF2B5EF4-FFF2-40B4-BE49-F238E27FC236}">
                <a16:creationId xmlns:a16="http://schemas.microsoft.com/office/drawing/2014/main" id="{C8F7DF37-C428-4367-A75A-4CFFD243B3D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3378" b="14065"/>
          <a:stretch/>
        </p:blipFill>
        <p:spPr>
          <a:xfrm>
            <a:off x="17528655" y="870414"/>
            <a:ext cx="1638889" cy="1189141"/>
          </a:xfrm>
          <a:prstGeom prst="rect">
            <a:avLst/>
          </a:prstGeom>
        </p:spPr>
      </p:pic>
      <p:pic>
        <p:nvPicPr>
          <p:cNvPr id="15" name="Picture 14">
            <a:extLst>
              <a:ext uri="{FF2B5EF4-FFF2-40B4-BE49-F238E27FC236}">
                <a16:creationId xmlns:a16="http://schemas.microsoft.com/office/drawing/2014/main" id="{25394B4F-8C40-42AA-8D05-277ABEBB423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621669" y="852310"/>
            <a:ext cx="1271082" cy="1271082"/>
          </a:xfrm>
          <a:prstGeom prst="rect">
            <a:avLst/>
          </a:prstGeom>
        </p:spPr>
      </p:pic>
      <p:pic>
        <p:nvPicPr>
          <p:cNvPr id="60" name="Picture 59">
            <a:extLst>
              <a:ext uri="{FF2B5EF4-FFF2-40B4-BE49-F238E27FC236}">
                <a16:creationId xmlns:a16="http://schemas.microsoft.com/office/drawing/2014/main" id="{5ADC2480-EA05-4EC2-8363-F80BD7FCA825}"/>
              </a:ext>
            </a:extLst>
          </p:cNvPr>
          <p:cNvPicPr>
            <a:picLocks noChangeAspect="1"/>
          </p:cNvPicPr>
          <p:nvPr/>
        </p:nvPicPr>
        <p:blipFill rotWithShape="1">
          <a:blip r:embed="rId13"/>
          <a:srcRect t="14647" r="67138" b="61446"/>
          <a:stretch/>
        </p:blipFill>
        <p:spPr>
          <a:xfrm>
            <a:off x="10893396" y="234000"/>
            <a:ext cx="1177189" cy="352090"/>
          </a:xfrm>
          <a:prstGeom prst="rect">
            <a:avLst/>
          </a:prstGeom>
        </p:spPr>
      </p:pic>
      <p:pic>
        <p:nvPicPr>
          <p:cNvPr id="61" name="Picture 60">
            <a:extLst>
              <a:ext uri="{FF2B5EF4-FFF2-40B4-BE49-F238E27FC236}">
                <a16:creationId xmlns:a16="http://schemas.microsoft.com/office/drawing/2014/main" id="{1E462C9F-D496-49B8-ABEF-74579F4B063E}"/>
              </a:ext>
            </a:extLst>
          </p:cNvPr>
          <p:cNvPicPr>
            <a:picLocks noChangeAspect="1"/>
          </p:cNvPicPr>
          <p:nvPr/>
        </p:nvPicPr>
        <p:blipFill rotWithShape="1">
          <a:blip r:embed="rId13"/>
          <a:srcRect t="14647" r="67138" b="61446"/>
          <a:stretch/>
        </p:blipFill>
        <p:spPr>
          <a:xfrm>
            <a:off x="531365" y="234000"/>
            <a:ext cx="1177189" cy="352090"/>
          </a:xfrm>
          <a:prstGeom prst="rect">
            <a:avLst/>
          </a:prstGeom>
        </p:spPr>
      </p:pic>
    </p:spTree>
    <p:extLst>
      <p:ext uri="{BB962C8B-B14F-4D97-AF65-F5344CB8AC3E}">
        <p14:creationId xmlns:p14="http://schemas.microsoft.com/office/powerpoint/2010/main" val="356921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7050" y="772423"/>
            <a:ext cx="8842575" cy="615978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2164142" y="782996"/>
            <a:ext cx="6232613" cy="615978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3530600" y="2442036"/>
            <a:ext cx="2615065" cy="1123384"/>
          </a:xfrm>
          <a:prstGeom prst="rect">
            <a:avLst/>
          </a:prstGeom>
        </p:spPr>
        <p:txBody>
          <a:bodyPr vert="horz" wrap="square" lIns="0" tIns="15240" rIns="0" bIns="0" rtlCol="0">
            <a:spAutoFit/>
          </a:bodyPr>
          <a:lstStyle/>
          <a:p>
            <a:pPr marL="12700">
              <a:lnSpc>
                <a:spcPct val="100000"/>
              </a:lnSpc>
              <a:spcBef>
                <a:spcPts val="120"/>
              </a:spcBef>
            </a:pPr>
            <a:r>
              <a:rPr lang="en-US" sz="3600" b="0" spc="20" dirty="0" err="1">
                <a:solidFill>
                  <a:srgbClr val="92D050"/>
                </a:solidFill>
                <a:latin typeface="Times New Roman" panose="02020603050405020304" pitchFamily="18" charset="0"/>
                <a:cs typeface="Times New Roman" panose="02020603050405020304" pitchFamily="18" charset="0"/>
              </a:rPr>
              <a:t>Giải</a:t>
            </a:r>
            <a:r>
              <a:rPr lang="en-US" sz="3600" b="0" spc="20" dirty="0">
                <a:solidFill>
                  <a:srgbClr val="92D050"/>
                </a:solidFill>
                <a:latin typeface="Times New Roman" panose="02020603050405020304" pitchFamily="18" charset="0"/>
                <a:cs typeface="Times New Roman" panose="02020603050405020304" pitchFamily="18" charset="0"/>
              </a:rPr>
              <a:t> </a:t>
            </a:r>
            <a:r>
              <a:rPr lang="en-US" sz="3600" b="0" spc="20" dirty="0" err="1">
                <a:solidFill>
                  <a:srgbClr val="92D050"/>
                </a:solidFill>
                <a:latin typeface="Times New Roman" panose="02020603050405020304" pitchFamily="18" charset="0"/>
                <a:cs typeface="Times New Roman" panose="02020603050405020304" pitchFamily="18" charset="0"/>
              </a:rPr>
              <a:t>pháp</a:t>
            </a:r>
            <a:r>
              <a:rPr lang="en-US" sz="3600" b="0" spc="20" dirty="0">
                <a:solidFill>
                  <a:srgbClr val="92D050"/>
                </a:solidFill>
                <a:latin typeface="Times New Roman" panose="02020603050405020304" pitchFamily="18" charset="0"/>
                <a:cs typeface="Times New Roman" panose="02020603050405020304" pitchFamily="18" charset="0"/>
              </a:rPr>
              <a:t> </a:t>
            </a:r>
            <a:endParaRPr lang="en-US" sz="3600" dirty="0">
              <a:solidFill>
                <a:srgbClr val="92D050"/>
              </a:solidFill>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WULIAN </a:t>
            </a:r>
            <a:r>
              <a:rPr lang="en-US" sz="1200" dirty="0" err="1">
                <a:latin typeface="Times New Roman" panose="02020603050405020304" pitchFamily="18" charset="0"/>
                <a:cs typeface="Times New Roman" panose="02020603050405020304" pitchFamily="18" charset="0"/>
              </a:rPr>
              <a:t>mang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hệ</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lợi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với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những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sản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phẩm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chất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lượng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cao</a:t>
            </a:r>
            <a:r>
              <a:rPr lang="en-US" sz="1200" dirty="0">
                <a:latin typeface="Times New Roman" panose="02020603050405020304" pitchFamily="18" charset="0"/>
                <a:cs typeface="Times New Roman" panose="02020603050405020304" pitchFamily="18" charset="0"/>
              </a:rPr>
              <a:t>.</a:t>
            </a:r>
            <a:endParaRPr lang="en-US" sz="1200" dirty="0"/>
          </a:p>
        </p:txBody>
      </p:sp>
      <p:sp>
        <p:nvSpPr>
          <p:cNvPr id="10" name="object 10"/>
          <p:cNvSpPr txBox="1">
            <a:spLocks noGrp="1"/>
          </p:cNvSpPr>
          <p:nvPr>
            <p:ph type="title"/>
          </p:nvPr>
        </p:nvSpPr>
        <p:spPr>
          <a:xfrm>
            <a:off x="6699250" y="428625"/>
            <a:ext cx="12225280" cy="321883"/>
          </a:xfrm>
          <a:prstGeom prst="rect">
            <a:avLst/>
          </a:prstGeom>
        </p:spPr>
        <p:txBody>
          <a:bodyPr vert="horz" wrap="square" lIns="0" tIns="13970" rIns="0" bIns="0" rtlCol="0">
            <a:spAutoFit/>
          </a:bodyPr>
          <a:lstStyle/>
          <a:p>
            <a:pPr marL="5978525">
              <a:lnSpc>
                <a:spcPct val="100000"/>
              </a:lnSpc>
              <a:spcBef>
                <a:spcPts val="110"/>
              </a:spcBef>
            </a:pPr>
            <a:r>
              <a:rPr lang="en-US" sz="2000" spc="5" dirty="0" err="1">
                <a:solidFill>
                  <a:srgbClr val="92D050"/>
                </a:solidFill>
                <a:latin typeface="Times New Roman" panose="02020603050405020304" pitchFamily="18" charset="0"/>
                <a:cs typeface="Times New Roman" panose="02020603050405020304" pitchFamily="18" charset="0"/>
              </a:rPr>
              <a:t>Giải</a:t>
            </a:r>
            <a:r>
              <a:rPr lang="en-US" sz="2000" spc="5" dirty="0">
                <a:solidFill>
                  <a:srgbClr val="92D050"/>
                </a:solidFill>
                <a:latin typeface="Times New Roman" panose="02020603050405020304" pitchFamily="18" charset="0"/>
                <a:cs typeface="Times New Roman" panose="02020603050405020304" pitchFamily="18" charset="0"/>
              </a:rPr>
              <a:t> </a:t>
            </a:r>
            <a:r>
              <a:rPr lang="en-US" sz="2000" spc="5" dirty="0" err="1">
                <a:solidFill>
                  <a:srgbClr val="92D050"/>
                </a:solidFill>
                <a:latin typeface="Times New Roman" panose="02020603050405020304" pitchFamily="18" charset="0"/>
                <a:cs typeface="Times New Roman" panose="02020603050405020304" pitchFamily="18" charset="0"/>
              </a:rPr>
              <a:t>pháp</a:t>
            </a:r>
            <a:r>
              <a:rPr lang="en-US" sz="2000" spc="5" dirty="0">
                <a:solidFill>
                  <a:srgbClr val="92D050"/>
                </a:solidFill>
                <a:latin typeface="Times New Roman" panose="02020603050405020304" pitchFamily="18" charset="0"/>
                <a:cs typeface="Times New Roman" panose="02020603050405020304" pitchFamily="18" charset="0"/>
              </a:rPr>
              <a:t> </a:t>
            </a:r>
            <a:r>
              <a:rPr lang="en-US" sz="2000" spc="5" dirty="0" err="1">
                <a:solidFill>
                  <a:srgbClr val="92D050"/>
                </a:solidFill>
                <a:latin typeface="Times New Roman" panose="02020603050405020304" pitchFamily="18" charset="0"/>
                <a:cs typeface="Times New Roman" panose="02020603050405020304" pitchFamily="18" charset="0"/>
              </a:rPr>
              <a:t>cho</a:t>
            </a:r>
            <a:r>
              <a:rPr lang="en-US" sz="2000" spc="5" dirty="0">
                <a:solidFill>
                  <a:srgbClr val="92D050"/>
                </a:solidFill>
                <a:latin typeface="Times New Roman" panose="02020603050405020304" pitchFamily="18" charset="0"/>
                <a:cs typeface="Times New Roman" panose="02020603050405020304" pitchFamily="18" charset="0"/>
              </a:rPr>
              <a:t> </a:t>
            </a:r>
            <a:r>
              <a:rPr lang="en-US" sz="2000" spc="5" dirty="0" err="1">
                <a:solidFill>
                  <a:srgbClr val="92D050"/>
                </a:solidFill>
                <a:latin typeface="Times New Roman" panose="02020603050405020304" pitchFamily="18" charset="0"/>
                <a:cs typeface="Times New Roman" panose="02020603050405020304" pitchFamily="18" charset="0"/>
              </a:rPr>
              <a:t>loại</a:t>
            </a:r>
            <a:r>
              <a:rPr lang="en-US" sz="2000" spc="5" dirty="0">
                <a:solidFill>
                  <a:srgbClr val="92D050"/>
                </a:solidFill>
                <a:latin typeface="Times New Roman" panose="02020603050405020304" pitchFamily="18" charset="0"/>
                <a:cs typeface="Times New Roman" panose="02020603050405020304" pitchFamily="18" charset="0"/>
              </a:rPr>
              <a:t> </a:t>
            </a:r>
            <a:r>
              <a:rPr lang="en-US" sz="2000" spc="5" dirty="0" err="1">
                <a:solidFill>
                  <a:srgbClr val="92D050"/>
                </a:solidFill>
                <a:latin typeface="Times New Roman" panose="02020603050405020304" pitchFamily="18" charset="0"/>
                <a:cs typeface="Times New Roman" panose="02020603050405020304" pitchFamily="18" charset="0"/>
              </a:rPr>
              <a:t>hình</a:t>
            </a:r>
            <a:r>
              <a:rPr lang="en-US" sz="2000" spc="5" dirty="0">
                <a:solidFill>
                  <a:srgbClr val="92D050"/>
                </a:solidFill>
                <a:latin typeface="Times New Roman" panose="02020603050405020304" pitchFamily="18" charset="0"/>
                <a:cs typeface="Times New Roman" panose="02020603050405020304" pitchFamily="18" charset="0"/>
              </a:rPr>
              <a:t> </a:t>
            </a:r>
            <a:r>
              <a:rPr lang="en-US" sz="2000" spc="5" dirty="0" err="1">
                <a:solidFill>
                  <a:srgbClr val="92D050"/>
                </a:solidFill>
                <a:latin typeface="Times New Roman" panose="02020603050405020304" pitchFamily="18" charset="0"/>
                <a:cs typeface="Times New Roman" panose="02020603050405020304" pitchFamily="18" charset="0"/>
              </a:rPr>
              <a:t>Nhà</a:t>
            </a:r>
            <a:r>
              <a:rPr lang="en-US" sz="2000" spc="5" dirty="0">
                <a:solidFill>
                  <a:srgbClr val="92D050"/>
                </a:solidFill>
                <a:latin typeface="Times New Roman" panose="02020603050405020304" pitchFamily="18" charset="0"/>
                <a:cs typeface="Times New Roman" panose="02020603050405020304" pitchFamily="18" charset="0"/>
              </a:rPr>
              <a:t> 3 </a:t>
            </a:r>
            <a:r>
              <a:rPr lang="en-US" sz="2000" spc="5" dirty="0" err="1">
                <a:solidFill>
                  <a:srgbClr val="92D050"/>
                </a:solidFill>
                <a:latin typeface="Times New Roman" panose="02020603050405020304" pitchFamily="18" charset="0"/>
                <a:cs typeface="Times New Roman" panose="02020603050405020304" pitchFamily="18" charset="0"/>
              </a:rPr>
              <a:t>phòng</a:t>
            </a:r>
            <a:r>
              <a:rPr lang="en-US" sz="2000" spc="5" dirty="0">
                <a:solidFill>
                  <a:srgbClr val="92D050"/>
                </a:solidFill>
                <a:latin typeface="Times New Roman" panose="02020603050405020304" pitchFamily="18" charset="0"/>
                <a:cs typeface="Times New Roman" panose="02020603050405020304" pitchFamily="18" charset="0"/>
              </a:rPr>
              <a:t> </a:t>
            </a:r>
            <a:r>
              <a:rPr lang="en-US" sz="2000" spc="5" dirty="0" err="1">
                <a:solidFill>
                  <a:srgbClr val="92D050"/>
                </a:solidFill>
                <a:latin typeface="Times New Roman" panose="02020603050405020304" pitchFamily="18" charset="0"/>
                <a:cs typeface="Times New Roman" panose="02020603050405020304" pitchFamily="18" charset="0"/>
              </a:rPr>
              <a:t>ngủ</a:t>
            </a:r>
            <a:r>
              <a:rPr lang="en-US" sz="2000" spc="5" dirty="0">
                <a:solidFill>
                  <a:srgbClr val="92D050"/>
                </a:solidFill>
                <a:latin typeface="Times New Roman" panose="02020603050405020304" pitchFamily="18" charset="0"/>
                <a:cs typeface="Times New Roman" panose="02020603050405020304" pitchFamily="18" charset="0"/>
              </a:rPr>
              <a:t> 2 </a:t>
            </a:r>
            <a:r>
              <a:rPr lang="en-US" sz="2000" spc="5" dirty="0" err="1">
                <a:solidFill>
                  <a:srgbClr val="92D050"/>
                </a:solidFill>
                <a:latin typeface="Times New Roman" panose="02020603050405020304" pitchFamily="18" charset="0"/>
                <a:cs typeface="Times New Roman" panose="02020603050405020304" pitchFamily="18" charset="0"/>
              </a:rPr>
              <a:t>phòng</a:t>
            </a:r>
            <a:r>
              <a:rPr lang="en-US" sz="2000" spc="5" dirty="0">
                <a:solidFill>
                  <a:srgbClr val="92D050"/>
                </a:solidFill>
                <a:latin typeface="Times New Roman" panose="02020603050405020304" pitchFamily="18" charset="0"/>
                <a:cs typeface="Times New Roman" panose="02020603050405020304" pitchFamily="18" charset="0"/>
              </a:rPr>
              <a:t> </a:t>
            </a:r>
            <a:r>
              <a:rPr lang="en-US" sz="2000" spc="5" dirty="0" err="1">
                <a:solidFill>
                  <a:srgbClr val="92D050"/>
                </a:solidFill>
                <a:latin typeface="Times New Roman" panose="02020603050405020304" pitchFamily="18" charset="0"/>
                <a:cs typeface="Times New Roman" panose="02020603050405020304" pitchFamily="18" charset="0"/>
              </a:rPr>
              <a:t>khách</a:t>
            </a:r>
            <a:endParaRPr sz="2000" spc="5" dirty="0">
              <a:solidFill>
                <a:srgbClr val="92D05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1636367" y="1555706"/>
            <a:ext cx="1314136" cy="996298"/>
          </a:xfrm>
          <a:prstGeom prst="rect">
            <a:avLst/>
          </a:prstGeom>
          <a:solidFill>
            <a:schemeClr val="bg1"/>
          </a:solidFill>
          <a:ln>
            <a:solidFill>
              <a:schemeClr val="bg1"/>
            </a:solidFill>
          </a:ln>
        </p:spPr>
        <p:txBody>
          <a:bodyPr wrap="square" rtlCol="0">
            <a:spAutoFit/>
          </a:bodyPr>
          <a:lstStyle/>
          <a:p>
            <a:pPr algn="r"/>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bếp</a:t>
            </a:r>
            <a:endParaRPr lang="en-US" sz="900" b="1" dirty="0">
              <a:latin typeface="Times New Roman" panose="02020603050405020304" pitchFamily="18" charset="0"/>
              <a:cs typeface="Times New Roman" panose="02020603050405020304" pitchFamily="18" charset="0"/>
            </a:endParaRPr>
          </a:p>
          <a:p>
            <a:pPr algn="r"/>
            <a:endParaRPr lang="en-US" sz="900" b="1"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a:latin typeface="Times New Roman" panose="02020603050405020304" pitchFamily="18" charset="0"/>
                <a:cs typeface="Times New Roman" panose="02020603050405020304" pitchFamily="18" charset="0"/>
              </a:rPr>
              <a:t>An </a:t>
            </a:r>
            <a:r>
              <a:rPr lang="en-US" sz="700" dirty="0" err="1">
                <a:latin typeface="Times New Roman" panose="02020603050405020304" pitchFamily="18" charset="0"/>
                <a:cs typeface="Times New Roman" panose="02020603050405020304" pitchFamily="18" charset="0"/>
              </a:rPr>
              <a:t>toàn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phòng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bếp</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thanh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vùng</a:t>
            </a:r>
            <a:endParaRPr lang="en-US" sz="7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1560167" y="3000855"/>
            <a:ext cx="1390336" cy="1011687"/>
          </a:xfrm>
          <a:prstGeom prst="rect">
            <a:avLst/>
          </a:prstGeom>
          <a:solidFill>
            <a:schemeClr val="bg1"/>
          </a:solidFill>
          <a:ln>
            <a:solidFill>
              <a:schemeClr val="bg1"/>
            </a:solidFill>
          </a:ln>
        </p:spPr>
        <p:txBody>
          <a:bodyPr wrap="square" rtlCol="0">
            <a:spAutoFit/>
          </a:bodyPr>
          <a:lstStyle/>
          <a:p>
            <a:pPr algn="r"/>
            <a:r>
              <a:rPr lang="en-US" sz="10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Cổng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vào</a:t>
            </a:r>
            <a:endParaRPr lang="en-US" sz="900" b="1" dirty="0">
              <a:latin typeface="Times New Roman" panose="02020603050405020304" pitchFamily="18" charset="0"/>
              <a:cs typeface="Times New Roman" panose="02020603050405020304" pitchFamily="18" charset="0"/>
            </a:endParaRPr>
          </a:p>
          <a:p>
            <a:pPr algn="r"/>
            <a:endParaRPr lang="en-US" sz="900" b="1"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Khóa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Thiết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bị</a:t>
            </a:r>
            <a:r>
              <a:rPr lang="en-US" sz="700" dirty="0">
                <a:latin typeface="Times New Roman" panose="02020603050405020304" pitchFamily="18" charset="0"/>
                <a:cs typeface="Times New Roman" panose="02020603050405020304" pitchFamily="18" charset="0"/>
              </a:rPr>
              <a:t> video call, </a:t>
            </a:r>
            <a:r>
              <a:rPr lang="en-US" sz="700" dirty="0" err="1">
                <a:latin typeface="Times New Roman" panose="02020603050405020304" pitchFamily="18" charset="0"/>
                <a:cs typeface="Times New Roman" panose="02020603050405020304" pitchFamily="18" charset="0"/>
              </a:rPr>
              <a:t>chuông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hình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a:latin typeface="Times New Roman" panose="02020603050405020304" pitchFamily="18" charset="0"/>
                <a:cs typeface="Times New Roman" panose="02020603050405020304" pitchFamily="18" charset="0"/>
              </a:rPr>
              <a:t>Camera an </a:t>
            </a:r>
            <a:r>
              <a:rPr lang="en-US" sz="700" dirty="0" err="1">
                <a:latin typeface="Times New Roman" panose="02020603050405020304" pitchFamily="18" charset="0"/>
                <a:cs typeface="Times New Roman" panose="02020603050405020304" pitchFamily="18" charset="0"/>
              </a:rPr>
              <a:t>ninh</a:t>
            </a:r>
            <a:endParaRPr lang="en-US" sz="7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14812008" y="6128858"/>
            <a:ext cx="1429755" cy="996298"/>
          </a:xfrm>
          <a:prstGeom prst="rect">
            <a:avLst/>
          </a:prstGeom>
          <a:solidFill>
            <a:schemeClr val="bg1"/>
          </a:solidFill>
          <a:ln>
            <a:solidFill>
              <a:schemeClr val="bg1"/>
            </a:solidFill>
          </a:ln>
        </p:spPr>
        <p:txBody>
          <a:bodyPr wrap="square" rtlCol="0">
            <a:spAutoFit/>
          </a:bodyPr>
          <a:lstStyle/>
          <a:p>
            <a:r>
              <a:rPr lang="en-US" sz="900" b="1" dirty="0">
                <a:latin typeface="Times New Roman" panose="02020603050405020304" pitchFamily="18" charset="0"/>
                <a:cs typeface="Times New Roman" panose="02020603050405020304" pitchFamily="18" charset="0"/>
              </a:rPr>
              <a:t>Ban </a:t>
            </a:r>
            <a:r>
              <a:rPr lang="en-US" sz="900" b="1" dirty="0" err="1">
                <a:latin typeface="Times New Roman" panose="02020603050405020304" pitchFamily="18" charset="0"/>
                <a:cs typeface="Times New Roman" panose="02020603050405020304" pitchFamily="18" charset="0"/>
              </a:rPr>
              <a:t>công</a:t>
            </a:r>
            <a:endParaRPr lang="en-US" sz="900" b="1" dirty="0">
              <a:latin typeface="Times New Roman" panose="02020603050405020304" pitchFamily="18" charset="0"/>
              <a:cs typeface="Times New Roman" panose="02020603050405020304" pitchFamily="18" charset="0"/>
            </a:endParaRPr>
          </a:p>
          <a:p>
            <a:endParaRPr lang="en-US" sz="900" b="1"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Sấy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Bảo</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vệ</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cửa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và</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cửa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sổ</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a:latin typeface="Times New Roman" panose="02020603050405020304" pitchFamily="18" charset="0"/>
                <a:cs typeface="Times New Roman" panose="02020603050405020304" pitchFamily="18" charset="0"/>
              </a:rPr>
              <a:t>An </a:t>
            </a:r>
            <a:r>
              <a:rPr lang="en-US" sz="700" dirty="0" err="1">
                <a:latin typeface="Times New Roman" panose="02020603050405020304" pitchFamily="18" charset="0"/>
                <a:cs typeface="Times New Roman" panose="02020603050405020304" pitchFamily="18" charset="0"/>
              </a:rPr>
              <a:t>ninh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6277938" y="5673256"/>
            <a:ext cx="1429755" cy="1465658"/>
          </a:xfrm>
          <a:prstGeom prst="rect">
            <a:avLst/>
          </a:prstGeom>
          <a:solidFill>
            <a:schemeClr val="bg1"/>
          </a:solidFill>
          <a:ln>
            <a:solidFill>
              <a:schemeClr val="bg1"/>
            </a:solidFill>
          </a:ln>
        </p:spPr>
        <p:txBody>
          <a:bodyPr wrap="square" rtlCol="0">
            <a:spAutoFit/>
          </a:bodyPr>
          <a:lstStyle/>
          <a:p>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khách</a:t>
            </a:r>
            <a:endParaRPr lang="en-US" sz="900" b="1" dirty="0">
              <a:latin typeface="Times New Roman" panose="02020603050405020304" pitchFamily="18" charset="0"/>
              <a:cs typeface="Times New Roman" panose="02020603050405020304" pitchFamily="18" charset="0"/>
            </a:endParaRPr>
          </a:p>
          <a:p>
            <a:endParaRPr lang="en-US" sz="8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Điều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khiển</a:t>
            </a:r>
            <a:r>
              <a:rPr lang="en-US" sz="700" dirty="0">
                <a:latin typeface="Times New Roman" panose="02020603050405020304" pitchFamily="18" charset="0"/>
                <a:cs typeface="Times New Roman" panose="02020603050405020304" pitchFamily="18" charset="0"/>
              </a:rPr>
              <a:t>  HVAC</a:t>
            </a:r>
          </a:p>
          <a:p>
            <a:pPr>
              <a:lnSpc>
                <a:spcPct val="150000"/>
              </a:lnSpc>
            </a:pPr>
            <a:r>
              <a:rPr lang="en-US" sz="700" dirty="0" err="1">
                <a:latin typeface="Times New Roman" panose="02020603050405020304" pitchFamily="18" charset="0"/>
                <a:cs typeface="Times New Roman" panose="02020603050405020304" pitchFamily="18" charset="0"/>
              </a:rPr>
              <a: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thanh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vùng</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Rèm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Kiểm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soát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môi</a:t>
            </a:r>
            <a:r>
              <a:rPr lang="en-US" sz="700" dirty="0">
                <a:latin typeface="Times New Roman" panose="02020603050405020304" pitchFamily="18" charset="0"/>
                <a:cs typeface="Times New Roman" panose="02020603050405020304" pitchFamily="18" charset="0"/>
              </a:rPr>
              <a:t> tr</a:t>
            </a:r>
            <a:r>
              <a:rPr lang="vi-VN" sz="700" dirty="0">
                <a:latin typeface="Times New Roman" panose="02020603050405020304" pitchFamily="18" charset="0"/>
                <a:cs typeface="Times New Roman" panose="02020603050405020304" pitchFamily="18" charset="0"/>
              </a:rPr>
              <a:t>ư</a:t>
            </a:r>
            <a:r>
              <a:rPr lang="en-US" sz="700" dirty="0" err="1">
                <a:latin typeface="Times New Roman" panose="02020603050405020304" pitchFamily="18" charset="0"/>
                <a:cs typeface="Times New Roman" panose="02020603050405020304" pitchFamily="18" charset="0"/>
              </a:rPr>
              <a:t>ờng</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a:latin typeface="Times New Roman" panose="02020603050405020304" pitchFamily="18" charset="0"/>
                <a:cs typeface="Times New Roman" panose="02020603050405020304" pitchFamily="18" charset="0"/>
              </a:rPr>
              <a:t>Cảnh </a:t>
            </a:r>
            <a:r>
              <a:rPr lang="en-US" sz="700" dirty="0" err="1">
                <a:latin typeface="Times New Roman" panose="02020603050405020304" pitchFamily="18" charset="0"/>
                <a:cs typeface="Times New Roman" panose="02020603050405020304" pitchFamily="18" charset="0"/>
              </a:rPr>
              <a:t>báo</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17463537" y="4738639"/>
            <a:ext cx="1460993" cy="1319464"/>
          </a:xfrm>
          <a:prstGeom prst="rect">
            <a:avLst/>
          </a:prstGeom>
          <a:solidFill>
            <a:schemeClr val="bg1"/>
          </a:solidFill>
          <a:ln>
            <a:solidFill>
              <a:schemeClr val="bg1"/>
            </a:solidFill>
          </a:ln>
        </p:spPr>
        <p:txBody>
          <a:bodyPr wrap="square" rtlCol="0">
            <a:spAutoFit/>
          </a:bodyPr>
          <a:lstStyle/>
          <a:p>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trẻ</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nhỏ</a:t>
            </a:r>
            <a:endParaRPr lang="en-US" sz="900" b="1" dirty="0">
              <a:latin typeface="Times New Roman" panose="02020603050405020304" pitchFamily="18" charset="0"/>
              <a:cs typeface="Times New Roman" panose="02020603050405020304" pitchFamily="18" charset="0"/>
            </a:endParaRPr>
          </a:p>
          <a:p>
            <a:endParaRPr lang="en-US" sz="900" b="1"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Điều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khiển</a:t>
            </a:r>
            <a:r>
              <a:rPr lang="en-US" sz="700" dirty="0">
                <a:latin typeface="Times New Roman" panose="02020603050405020304" pitchFamily="18" charset="0"/>
                <a:cs typeface="Times New Roman" panose="02020603050405020304" pitchFamily="18" charset="0"/>
              </a:rPr>
              <a:t>  HVAC</a:t>
            </a:r>
          </a:p>
          <a:p>
            <a:pPr>
              <a:lnSpc>
                <a:spcPct val="150000"/>
              </a:lnSpc>
            </a:pPr>
            <a:r>
              <a:rPr lang="en-US" sz="700" dirty="0" err="1">
                <a:latin typeface="Times New Roman" panose="02020603050405020304" pitchFamily="18" charset="0"/>
                <a:cs typeface="Times New Roman" panose="02020603050405020304" pitchFamily="18" charset="0"/>
              </a:rPr>
              <a: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thanh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vùng</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Rèm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Kiểm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soát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môi</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trường</a:t>
            </a:r>
            <a:endParaRPr lang="en-US" sz="7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17824450" y="2641216"/>
            <a:ext cx="1552650" cy="1319464"/>
          </a:xfrm>
          <a:prstGeom prst="rect">
            <a:avLst/>
          </a:prstGeom>
          <a:solidFill>
            <a:schemeClr val="bg1"/>
          </a:solidFill>
          <a:ln>
            <a:solidFill>
              <a:schemeClr val="bg1"/>
            </a:solidFill>
          </a:ln>
        </p:spPr>
        <p:txBody>
          <a:bodyPr wrap="square" rtlCol="0">
            <a:spAutoFit/>
          </a:bodyPr>
          <a:lstStyle/>
          <a:p>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ngủ</a:t>
            </a:r>
            <a:endParaRPr lang="en-US" sz="900" b="1" dirty="0">
              <a:latin typeface="Times New Roman" panose="02020603050405020304" pitchFamily="18" charset="0"/>
              <a:cs typeface="Times New Roman" panose="02020603050405020304" pitchFamily="18" charset="0"/>
            </a:endParaRPr>
          </a:p>
          <a:p>
            <a:endParaRPr lang="en-US" sz="900" b="1"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Điều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khiển</a:t>
            </a:r>
            <a:r>
              <a:rPr lang="en-US" sz="700" dirty="0">
                <a:latin typeface="Times New Roman" panose="02020603050405020304" pitchFamily="18" charset="0"/>
                <a:cs typeface="Times New Roman" panose="02020603050405020304" pitchFamily="18" charset="0"/>
              </a:rPr>
              <a:t>  HVAC</a:t>
            </a:r>
          </a:p>
          <a:p>
            <a:pPr>
              <a:lnSpc>
                <a:spcPct val="150000"/>
              </a:lnSpc>
            </a:pPr>
            <a:r>
              <a:rPr lang="en-US" sz="700" dirty="0" err="1">
                <a:latin typeface="Times New Roman" panose="02020603050405020304" pitchFamily="18" charset="0"/>
                <a:cs typeface="Times New Roman" panose="02020603050405020304" pitchFamily="18" charset="0"/>
              </a:rPr>
              <a:t>Rèm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thanh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vùng</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Kiểm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soát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môi</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trường</a:t>
            </a:r>
            <a:endParaRPr lang="en-US" sz="7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5995650" y="750339"/>
            <a:ext cx="1213657" cy="996298"/>
          </a:xfrm>
          <a:prstGeom prst="rect">
            <a:avLst/>
          </a:prstGeom>
          <a:solidFill>
            <a:schemeClr val="bg1"/>
          </a:solidFill>
          <a:ln>
            <a:solidFill>
              <a:schemeClr val="bg1"/>
            </a:solidFill>
          </a:ln>
        </p:spPr>
        <p:txBody>
          <a:bodyPr wrap="square" rtlCol="0">
            <a:spAutoFit/>
          </a:bodyPr>
          <a:lstStyle/>
          <a:p>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tắm</a:t>
            </a:r>
            <a:endParaRPr lang="en-US" sz="900" b="1" dirty="0">
              <a:latin typeface="Times New Roman" panose="02020603050405020304" pitchFamily="18" charset="0"/>
              <a:cs typeface="Times New Roman" panose="02020603050405020304" pitchFamily="18" charset="0"/>
            </a:endParaRPr>
          </a:p>
          <a:p>
            <a:endParaRPr lang="en-US" sz="900" b="1"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Gương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a:latin typeface="Times New Roman" panose="02020603050405020304" pitchFamily="18" charset="0"/>
                <a:cs typeface="Times New Roman" panose="02020603050405020304" pitchFamily="18" charset="0"/>
              </a:rPr>
              <a:t>Cảnh </a:t>
            </a:r>
            <a:r>
              <a:rPr lang="en-US" sz="700" dirty="0" err="1">
                <a:latin typeface="Times New Roman" panose="02020603050405020304" pitchFamily="18" charset="0"/>
                <a:cs typeface="Times New Roman" panose="02020603050405020304" pitchFamily="18" charset="0"/>
              </a:rPr>
              <a:t>báo</a:t>
            </a:r>
            <a:r>
              <a:rPr lang="en-US" sz="700" dirty="0">
                <a:latin typeface="Times New Roman" panose="02020603050405020304" pitchFamily="18" charset="0"/>
                <a:cs typeface="Times New Roman" panose="02020603050405020304" pitchFamily="18" charset="0"/>
              </a:rPr>
              <a:t> an </a:t>
            </a:r>
            <a:r>
              <a:rPr lang="en-US" sz="700" dirty="0" err="1">
                <a:latin typeface="Times New Roman" panose="02020603050405020304" pitchFamily="18" charset="0"/>
                <a:cs typeface="Times New Roman" panose="02020603050405020304" pitchFamily="18" charset="0"/>
              </a:rPr>
              <a:t>toàn</a:t>
            </a:r>
            <a:endParaRPr lang="en-US" sz="7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14843758" y="704173"/>
            <a:ext cx="1076531" cy="1088631"/>
          </a:xfrm>
          <a:prstGeom prst="rect">
            <a:avLst/>
          </a:prstGeom>
          <a:solidFill>
            <a:schemeClr val="bg1"/>
          </a:solidFill>
          <a:ln>
            <a:solidFill>
              <a:schemeClr val="bg1"/>
            </a:solidFill>
          </a:ln>
        </p:spPr>
        <p:txBody>
          <a:bodyPr wrap="square" rtlCol="0">
            <a:spAutoFit/>
          </a:bodyPr>
          <a:lstStyle/>
          <a:p>
            <a:pPr algn="just">
              <a:lnSpc>
                <a:spcPct val="150000"/>
              </a:lnSpc>
            </a:pPr>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ăn</a:t>
            </a:r>
            <a:endParaRPr lang="en-US" sz="900" b="1" dirty="0">
              <a:latin typeface="Times New Roman" panose="02020603050405020304" pitchFamily="18" charset="0"/>
              <a:cs typeface="Times New Roman" panose="02020603050405020304" pitchFamily="18" charset="0"/>
            </a:endParaRPr>
          </a:p>
          <a:p>
            <a:pPr algn="just">
              <a:lnSpc>
                <a:spcPct val="150000"/>
              </a:lnSpc>
            </a:pPr>
            <a:endParaRPr lang="en-US" sz="700" b="1" dirty="0">
              <a:latin typeface="Times New Roman" panose="02020603050405020304" pitchFamily="18" charset="0"/>
              <a:cs typeface="Times New Roman" panose="02020603050405020304" pitchFamily="18" charset="0"/>
            </a:endParaRPr>
          </a:p>
          <a:p>
            <a:pPr algn="just">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just">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just">
              <a:lnSpc>
                <a:spcPct val="150000"/>
              </a:lnSpc>
            </a:pPr>
            <a:r>
              <a:rPr lang="en-US" sz="700" dirty="0" err="1">
                <a:latin typeface="Times New Roman" panose="02020603050405020304" pitchFamily="18" charset="0"/>
                <a:cs typeface="Times New Roman" panose="02020603050405020304" pitchFamily="18" charset="0"/>
              </a:rPr>
              <a:t>Điều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khiển</a:t>
            </a:r>
            <a:r>
              <a:rPr lang="en-US" sz="700" dirty="0">
                <a:latin typeface="Times New Roman" panose="02020603050405020304" pitchFamily="18" charset="0"/>
                <a:cs typeface="Times New Roman" panose="02020603050405020304" pitchFamily="18" charset="0"/>
              </a:rPr>
              <a:t> HVAC</a:t>
            </a:r>
          </a:p>
          <a:p>
            <a:pPr algn="just">
              <a:lnSpc>
                <a:spcPct val="150000"/>
              </a:lnSpc>
            </a:pPr>
            <a:r>
              <a:rPr lang="en-US" sz="700" dirty="0" err="1">
                <a:latin typeface="Times New Roman" panose="02020603050405020304" pitchFamily="18" charset="0"/>
                <a:cs typeface="Times New Roman" panose="02020603050405020304" pitchFamily="18" charset="0"/>
              </a:rPr>
              <a: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thanh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vùng</a:t>
            </a:r>
            <a:endParaRPr lang="en-US" sz="7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7EB815D-8374-430A-99B8-E652BD018375}"/>
              </a:ext>
            </a:extLst>
          </p:cNvPr>
          <p:cNvSpPr txBox="1"/>
          <p:nvPr/>
        </p:nvSpPr>
        <p:spPr>
          <a:xfrm>
            <a:off x="200421" y="6933426"/>
            <a:ext cx="40282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27</a:t>
            </a:r>
          </a:p>
        </p:txBody>
      </p:sp>
      <p:sp>
        <p:nvSpPr>
          <p:cNvPr id="7" name="TextBox 6">
            <a:extLst>
              <a:ext uri="{FF2B5EF4-FFF2-40B4-BE49-F238E27FC236}">
                <a16:creationId xmlns:a16="http://schemas.microsoft.com/office/drawing/2014/main" id="{C499A20E-32CF-4F34-9CE7-0B6DD67F04BE}"/>
              </a:ext>
            </a:extLst>
          </p:cNvPr>
          <p:cNvSpPr txBox="1"/>
          <p:nvPr/>
        </p:nvSpPr>
        <p:spPr>
          <a:xfrm>
            <a:off x="19577050" y="6933426"/>
            <a:ext cx="3644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28</a:t>
            </a:r>
          </a:p>
        </p:txBody>
      </p:sp>
      <p:sp>
        <p:nvSpPr>
          <p:cNvPr id="4" name="TextBox 3">
            <a:extLst>
              <a:ext uri="{FF2B5EF4-FFF2-40B4-BE49-F238E27FC236}">
                <a16:creationId xmlns:a16="http://schemas.microsoft.com/office/drawing/2014/main" id="{70614A32-7539-4DAD-B5F4-ACDC499604BC}"/>
              </a:ext>
            </a:extLst>
          </p:cNvPr>
          <p:cNvSpPr txBox="1"/>
          <p:nvPr/>
        </p:nvSpPr>
        <p:spPr>
          <a:xfrm>
            <a:off x="7897178" y="204468"/>
            <a:ext cx="19262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6" name="object 5">
            <a:extLst>
              <a:ext uri="{FF2B5EF4-FFF2-40B4-BE49-F238E27FC236}">
                <a16:creationId xmlns:a16="http://schemas.microsoft.com/office/drawing/2014/main" id="{629382A2-F8A2-4618-B8F6-7A3090EFF586}"/>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30" name="TextBox 29">
            <a:extLst>
              <a:ext uri="{FF2B5EF4-FFF2-40B4-BE49-F238E27FC236}">
                <a16:creationId xmlns:a16="http://schemas.microsoft.com/office/drawing/2014/main" id="{DD75C58B-B494-45B5-8700-968B777E45AB}"/>
              </a:ext>
            </a:extLst>
          </p:cNvPr>
          <p:cNvSpPr txBox="1"/>
          <p:nvPr/>
        </p:nvSpPr>
        <p:spPr>
          <a:xfrm>
            <a:off x="18272269" y="165371"/>
            <a:ext cx="1561490"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wulian.com.vn</a:t>
            </a:r>
          </a:p>
        </p:txBody>
      </p:sp>
      <p:pic>
        <p:nvPicPr>
          <p:cNvPr id="21" name="Picture 20">
            <a:extLst>
              <a:ext uri="{FF2B5EF4-FFF2-40B4-BE49-F238E27FC236}">
                <a16:creationId xmlns:a16="http://schemas.microsoft.com/office/drawing/2014/main" id="{C900FF8A-B0FA-4D12-A023-2925F75EDC28}"/>
              </a:ext>
            </a:extLst>
          </p:cNvPr>
          <p:cNvPicPr>
            <a:picLocks noChangeAspect="1"/>
          </p:cNvPicPr>
          <p:nvPr/>
        </p:nvPicPr>
        <p:blipFill rotWithShape="1">
          <a:blip r:embed="rId5"/>
          <a:srcRect t="14647" r="67138" b="61446"/>
          <a:stretch/>
        </p:blipFill>
        <p:spPr>
          <a:xfrm>
            <a:off x="10893396" y="234000"/>
            <a:ext cx="1177189" cy="352090"/>
          </a:xfrm>
          <a:prstGeom prst="rect">
            <a:avLst/>
          </a:prstGeom>
        </p:spPr>
      </p:pic>
      <p:pic>
        <p:nvPicPr>
          <p:cNvPr id="22" name="Picture 21">
            <a:extLst>
              <a:ext uri="{FF2B5EF4-FFF2-40B4-BE49-F238E27FC236}">
                <a16:creationId xmlns:a16="http://schemas.microsoft.com/office/drawing/2014/main" id="{3C4126B3-00FE-484B-8577-CA4C8C5E7688}"/>
              </a:ext>
            </a:extLst>
          </p:cNvPr>
          <p:cNvPicPr>
            <a:picLocks noChangeAspect="1"/>
          </p:cNvPicPr>
          <p:nvPr/>
        </p:nvPicPr>
        <p:blipFill rotWithShape="1">
          <a:blip r:embed="rId5"/>
          <a:srcRect t="14647" r="67138" b="61446"/>
          <a:stretch/>
        </p:blipFill>
        <p:spPr>
          <a:xfrm>
            <a:off x="531365" y="234000"/>
            <a:ext cx="1177189" cy="3520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2274" y="507775"/>
            <a:ext cx="8996395" cy="643439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600660" y="1101162"/>
            <a:ext cx="6629400" cy="1122102"/>
          </a:xfrm>
          <a:prstGeom prst="rect">
            <a:avLst/>
          </a:prstGeom>
        </p:spPr>
        <p:txBody>
          <a:bodyPr vert="horz" wrap="square" lIns="0" tIns="13970" rIns="0" bIns="0" rtlCol="0">
            <a:spAutoFit/>
          </a:bodyPr>
          <a:lstStyle/>
          <a:p>
            <a:pPr marL="12700" algn="ctr">
              <a:lnSpc>
                <a:spcPct val="100000"/>
              </a:lnSpc>
              <a:spcBef>
                <a:spcPts val="110"/>
              </a:spcBef>
            </a:pPr>
            <a:r>
              <a:rPr lang="en-US" sz="3600" spc="5" dirty="0">
                <a:solidFill>
                  <a:srgbClr val="92D050"/>
                </a:solidFill>
                <a:latin typeface="Times New Roman" panose="02020603050405020304" pitchFamily="18" charset="0"/>
                <a:cs typeface="Times New Roman" panose="02020603050405020304" pitchFamily="18" charset="0"/>
              </a:rPr>
              <a:t>GIẢI PHÁP CHO LOẠI HÌNH NHÀ BIỆT THỰ</a:t>
            </a:r>
            <a:endParaRPr sz="3600" spc="5" dirty="0">
              <a:solidFill>
                <a:srgbClr val="92D050"/>
              </a:solidFill>
              <a:latin typeface="Times New Roman" panose="02020603050405020304" pitchFamily="18" charset="0"/>
              <a:cs typeface="Times New Roman" panose="02020603050405020304" pitchFamily="18" charset="0"/>
            </a:endParaRPr>
          </a:p>
        </p:txBody>
      </p:sp>
      <p:sp>
        <p:nvSpPr>
          <p:cNvPr id="5" name="object 5"/>
          <p:cNvSpPr/>
          <p:nvPr/>
        </p:nvSpPr>
        <p:spPr>
          <a:xfrm>
            <a:off x="11314211" y="341842"/>
            <a:ext cx="7597261" cy="6504365"/>
          </a:xfrm>
          <a:prstGeom prst="rect">
            <a:avLst/>
          </a:prstGeom>
          <a:blipFill>
            <a:blip r:embed="rId4" cstate="print"/>
            <a:stretch>
              <a:fillRect/>
            </a:stretch>
          </a:blipFill>
        </p:spPr>
        <p:txBody>
          <a:bodyPr wrap="square" lIns="0" tIns="0" rIns="0" bIns="0" rtlCol="0"/>
          <a:lstStyle/>
          <a:p>
            <a:endParaRPr dirty="0"/>
          </a:p>
        </p:txBody>
      </p:sp>
      <p:sp>
        <p:nvSpPr>
          <p:cNvPr id="8" name="TextBox 7"/>
          <p:cNvSpPr txBox="1"/>
          <p:nvPr/>
        </p:nvSpPr>
        <p:spPr>
          <a:xfrm>
            <a:off x="10814050" y="1562604"/>
            <a:ext cx="1371600" cy="1173270"/>
          </a:xfrm>
          <a:prstGeom prst="rect">
            <a:avLst/>
          </a:prstGeom>
          <a:solidFill>
            <a:schemeClr val="bg1"/>
          </a:solidFill>
          <a:ln>
            <a:solidFill>
              <a:schemeClr val="bg1"/>
            </a:solidFill>
          </a:ln>
        </p:spPr>
        <p:txBody>
          <a:bodyPr wrap="square" rtlCol="0">
            <a:spAutoFit/>
          </a:bodyPr>
          <a:lstStyle/>
          <a:p>
            <a:pPr algn="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giải</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trí</a:t>
            </a:r>
            <a:endParaRPr lang="en-US" sz="900" b="1" dirty="0">
              <a:latin typeface="Times New Roman" panose="02020603050405020304" pitchFamily="18" charset="0"/>
              <a:cs typeface="Times New Roman" panose="02020603050405020304" pitchFamily="18" charset="0"/>
            </a:endParaRPr>
          </a:p>
          <a:p>
            <a:pPr algn="r"/>
            <a:endParaRPr lang="en-US" sz="1000" b="1"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Kiểm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soát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môi</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trường</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Rèm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thanh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vùng</a:t>
            </a:r>
            <a:endParaRPr lang="en-US" sz="7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0639710" y="2753227"/>
            <a:ext cx="1404855" cy="1011687"/>
          </a:xfrm>
          <a:prstGeom prst="rect">
            <a:avLst/>
          </a:prstGeom>
          <a:solidFill>
            <a:schemeClr val="bg1"/>
          </a:solidFill>
          <a:ln>
            <a:solidFill>
              <a:schemeClr val="bg1"/>
            </a:solidFill>
          </a:ln>
        </p:spPr>
        <p:txBody>
          <a:bodyPr wrap="square" rtlCol="0">
            <a:spAutoFit/>
          </a:bodyPr>
          <a:lstStyle/>
          <a:p>
            <a:pPr algn="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vệ</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sinh</a:t>
            </a:r>
            <a:endParaRPr lang="en-US" sz="900" b="1" dirty="0">
              <a:latin typeface="Times New Roman" panose="02020603050405020304" pitchFamily="18" charset="0"/>
              <a:cs typeface="Times New Roman" panose="02020603050405020304" pitchFamily="18" charset="0"/>
            </a:endParaRPr>
          </a:p>
          <a:p>
            <a:pPr algn="r"/>
            <a:endParaRPr lang="en-US" sz="1000" b="1"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a:latin typeface="Times New Roman" panose="02020603050405020304" pitchFamily="18" charset="0"/>
                <a:cs typeface="Times New Roman" panose="02020603050405020304" pitchFamily="18" charset="0"/>
              </a:rPr>
              <a:t>G</a:t>
            </a:r>
            <a:r>
              <a:rPr lang="vi-VN" sz="700" dirty="0">
                <a:latin typeface="Times New Roman" panose="02020603050405020304" pitchFamily="18" charset="0"/>
                <a:cs typeface="Times New Roman" panose="02020603050405020304" pitchFamily="18" charset="0"/>
              </a:rPr>
              <a:t>ư</a:t>
            </a:r>
            <a:r>
              <a:rPr lang="en-US" sz="700" dirty="0" err="1">
                <a:latin typeface="Times New Roman" panose="02020603050405020304" pitchFamily="18" charset="0"/>
                <a:cs typeface="Times New Roman" panose="02020603050405020304" pitchFamily="18" charset="0"/>
              </a:rPr>
              <a:t>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a:latin typeface="Times New Roman" panose="02020603050405020304" pitchFamily="18" charset="0"/>
                <a:cs typeface="Times New Roman" panose="02020603050405020304" pitchFamily="18" charset="0"/>
              </a:rPr>
              <a:t>Cảnh </a:t>
            </a:r>
            <a:r>
              <a:rPr lang="en-US" sz="700" dirty="0" err="1">
                <a:latin typeface="Times New Roman" panose="02020603050405020304" pitchFamily="18" charset="0"/>
                <a:cs typeface="Times New Roman" panose="02020603050405020304" pitchFamily="18" charset="0"/>
              </a:rPr>
              <a:t>báo</a:t>
            </a:r>
            <a:r>
              <a:rPr lang="en-US" sz="700" dirty="0">
                <a:latin typeface="Times New Roman" panose="02020603050405020304" pitchFamily="18" charset="0"/>
                <a:cs typeface="Times New Roman" panose="02020603050405020304" pitchFamily="18" charset="0"/>
              </a:rPr>
              <a:t> an </a:t>
            </a:r>
            <a:r>
              <a:rPr lang="en-US" sz="700" dirty="0" err="1">
                <a:latin typeface="Times New Roman" panose="02020603050405020304" pitchFamily="18" charset="0"/>
                <a:cs typeface="Times New Roman" panose="02020603050405020304" pitchFamily="18" charset="0"/>
              </a:rPr>
              <a:t>toàn</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thanh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vùng</a:t>
            </a:r>
            <a:endParaRPr lang="en-US" sz="7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11009395" y="4153404"/>
            <a:ext cx="1404855" cy="996298"/>
          </a:xfrm>
          <a:prstGeom prst="rect">
            <a:avLst/>
          </a:prstGeom>
          <a:solidFill>
            <a:schemeClr val="bg1"/>
          </a:solidFill>
          <a:ln>
            <a:solidFill>
              <a:schemeClr val="bg1"/>
            </a:solidFill>
          </a:ln>
        </p:spPr>
        <p:txBody>
          <a:bodyPr wrap="square" rtlCol="0">
            <a:spAutoFit/>
          </a:bodyPr>
          <a:lstStyle/>
          <a:p>
            <a:pPr algn="r"/>
            <a:r>
              <a:rPr lang="en-US" sz="900" b="1" dirty="0">
                <a:latin typeface="Times New Roman" panose="02020603050405020304" pitchFamily="18" charset="0"/>
                <a:cs typeface="Times New Roman" panose="02020603050405020304" pitchFamily="18" charset="0"/>
              </a:rPr>
              <a:t>          Ban </a:t>
            </a:r>
            <a:r>
              <a:rPr lang="en-US" sz="900" b="1" dirty="0" err="1">
                <a:latin typeface="Times New Roman" panose="02020603050405020304" pitchFamily="18" charset="0"/>
                <a:cs typeface="Times New Roman" panose="02020603050405020304" pitchFamily="18" charset="0"/>
              </a:rPr>
              <a:t>công</a:t>
            </a:r>
            <a:endParaRPr lang="en-US" sz="900" b="1" dirty="0">
              <a:latin typeface="Times New Roman" panose="02020603050405020304" pitchFamily="18" charset="0"/>
              <a:cs typeface="Times New Roman" panose="02020603050405020304" pitchFamily="18" charset="0"/>
            </a:endParaRPr>
          </a:p>
          <a:p>
            <a:pPr algn="r"/>
            <a:endParaRPr lang="en-US" sz="900" b="1"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Sấy</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Bảo</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vệ</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cửa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và</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cửa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sổ</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a:latin typeface="Times New Roman" panose="02020603050405020304" pitchFamily="18" charset="0"/>
                <a:cs typeface="Times New Roman" panose="02020603050405020304" pitchFamily="18" charset="0"/>
              </a:rPr>
              <a:t>Camera an </a:t>
            </a:r>
            <a:r>
              <a:rPr lang="en-US" sz="700" dirty="0" err="1">
                <a:latin typeface="Times New Roman" panose="02020603050405020304" pitchFamily="18" charset="0"/>
                <a:cs typeface="Times New Roman" panose="02020603050405020304" pitchFamily="18" charset="0"/>
              </a:rPr>
              <a:t>ninh</a:t>
            </a:r>
            <a:endParaRPr lang="en-US" sz="7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1641137" y="5360437"/>
            <a:ext cx="1546225" cy="996298"/>
          </a:xfrm>
          <a:prstGeom prst="rect">
            <a:avLst/>
          </a:prstGeom>
          <a:solidFill>
            <a:schemeClr val="bg1"/>
          </a:solidFill>
          <a:ln>
            <a:solidFill>
              <a:schemeClr val="bg1"/>
            </a:solidFill>
          </a:ln>
        </p:spPr>
        <p:txBody>
          <a:bodyPr wrap="square" rtlCol="0">
            <a:spAutoFit/>
          </a:bodyPr>
          <a:lstStyle/>
          <a:p>
            <a:pPr algn="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Cổng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vào</a:t>
            </a:r>
            <a:endParaRPr lang="en-US" sz="900" b="1" dirty="0">
              <a:latin typeface="Times New Roman" panose="02020603050405020304" pitchFamily="18" charset="0"/>
              <a:cs typeface="Times New Roman" panose="02020603050405020304" pitchFamily="18" charset="0"/>
            </a:endParaRPr>
          </a:p>
          <a:p>
            <a:pPr algn="r"/>
            <a:endParaRPr lang="en-US" sz="900" b="1"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Khóa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err="1">
                <a:latin typeface="Times New Roman" panose="02020603050405020304" pitchFamily="18" charset="0"/>
                <a:cs typeface="Times New Roman" panose="02020603050405020304" pitchFamily="18" charset="0"/>
              </a:rPr>
              <a:t>Thiết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bị</a:t>
            </a:r>
            <a:r>
              <a:rPr lang="en-US" sz="700" dirty="0">
                <a:latin typeface="Times New Roman" panose="02020603050405020304" pitchFamily="18" charset="0"/>
                <a:cs typeface="Times New Roman" panose="02020603050405020304" pitchFamily="18" charset="0"/>
              </a:rPr>
              <a:t> video call, </a:t>
            </a:r>
            <a:r>
              <a:rPr lang="en-US" sz="700" dirty="0" err="1">
                <a:latin typeface="Times New Roman" panose="02020603050405020304" pitchFamily="18" charset="0"/>
                <a:cs typeface="Times New Roman" panose="02020603050405020304" pitchFamily="18" charset="0"/>
              </a:rPr>
              <a:t>chuông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mình</a:t>
            </a:r>
            <a:endParaRPr lang="en-US" sz="700" dirty="0">
              <a:latin typeface="Times New Roman" panose="02020603050405020304" pitchFamily="18" charset="0"/>
              <a:cs typeface="Times New Roman" panose="02020603050405020304" pitchFamily="18" charset="0"/>
            </a:endParaRPr>
          </a:p>
          <a:p>
            <a:pPr algn="r">
              <a:lnSpc>
                <a:spcPct val="150000"/>
              </a:lnSpc>
            </a:pPr>
            <a:r>
              <a:rPr lang="en-US" sz="700" dirty="0">
                <a:latin typeface="Times New Roman" panose="02020603050405020304" pitchFamily="18" charset="0"/>
                <a:cs typeface="Times New Roman" panose="02020603050405020304" pitchFamily="18" charset="0"/>
              </a:rPr>
              <a:t>Camera an </a:t>
            </a:r>
            <a:r>
              <a:rPr lang="en-US" sz="700" dirty="0" err="1">
                <a:latin typeface="Times New Roman" panose="02020603050405020304" pitchFamily="18" charset="0"/>
                <a:cs typeface="Times New Roman" panose="02020603050405020304" pitchFamily="18" charset="0"/>
              </a:rPr>
              <a:t>ninh</a:t>
            </a:r>
            <a:endParaRPr lang="en-US" sz="7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6722497" y="5168430"/>
            <a:ext cx="1546225" cy="1965795"/>
          </a:xfrm>
          <a:prstGeom prst="rect">
            <a:avLst/>
          </a:prstGeom>
          <a:solidFill>
            <a:schemeClr val="bg1"/>
          </a:solidFill>
          <a:ln>
            <a:solidFill>
              <a:schemeClr val="bg1"/>
            </a:solidFill>
          </a:ln>
        </p:spPr>
        <p:txBody>
          <a:bodyPr wrap="square" rtlCol="0">
            <a:spAutoFit/>
          </a:bodyPr>
          <a:lstStyle/>
          <a:p>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khách</a:t>
            </a:r>
            <a:endParaRPr lang="en-US" sz="900" b="1" dirty="0">
              <a:latin typeface="Times New Roman" panose="02020603050405020304" pitchFamily="18" charset="0"/>
              <a:cs typeface="Times New Roman" panose="02020603050405020304" pitchFamily="18" charset="0"/>
            </a:endParaRPr>
          </a:p>
          <a:p>
            <a:endParaRPr lang="en-US" sz="900" b="1"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Điều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khiển</a:t>
            </a:r>
            <a:r>
              <a:rPr lang="en-US" sz="700" dirty="0">
                <a:latin typeface="Times New Roman" panose="02020603050405020304" pitchFamily="18" charset="0"/>
                <a:cs typeface="Times New Roman" panose="02020603050405020304" pitchFamily="18" charset="0"/>
              </a:rPr>
              <a:t>  HVAC</a:t>
            </a:r>
          </a:p>
          <a:p>
            <a:pPr>
              <a:lnSpc>
                <a:spcPct val="150000"/>
              </a:lnSpc>
            </a:pPr>
            <a:r>
              <a:rPr lang="en-US" sz="700" dirty="0" err="1">
                <a:latin typeface="Times New Roman" panose="02020603050405020304" pitchFamily="18" charset="0"/>
                <a:cs typeface="Times New Roman" panose="02020603050405020304" pitchFamily="18" charset="0"/>
              </a:rPr>
              <a:t>Giám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sát</a:t>
            </a:r>
            <a:r>
              <a:rPr lang="en-US" sz="700" dirty="0">
                <a:latin typeface="Times New Roman" panose="02020603050405020304" pitchFamily="18" charset="0"/>
                <a:cs typeface="Times New Roman" panose="02020603050405020304" pitchFamily="18" charset="0"/>
              </a:rPr>
              <a:t> an </a:t>
            </a:r>
            <a:r>
              <a:rPr lang="en-US" sz="700" dirty="0" err="1">
                <a:latin typeface="Times New Roman" panose="02020603050405020304" pitchFamily="18" charset="0"/>
                <a:cs typeface="Times New Roman" panose="02020603050405020304" pitchFamily="18" charset="0"/>
              </a:rPr>
              <a:t>ninh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thanh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vùng</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Rèm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Trợ</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lý</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giọng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nói</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a:latin typeface="Times New Roman" panose="02020603050405020304" pitchFamily="18" charset="0"/>
                <a:cs typeface="Times New Roman" panose="02020603050405020304" pitchFamily="18" charset="0"/>
              </a:rPr>
              <a:t>Cảnh </a:t>
            </a:r>
            <a:r>
              <a:rPr lang="en-US" sz="700" dirty="0" err="1">
                <a:latin typeface="Times New Roman" panose="02020603050405020304" pitchFamily="18" charset="0"/>
                <a:cs typeface="Times New Roman" panose="02020603050405020304" pitchFamily="18" charset="0"/>
              </a:rPr>
              <a:t>báo</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Thiết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bị</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kiểm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soát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môi</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trường</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a:latin typeface="Times New Roman" panose="02020603050405020304" pitchFamily="18" charset="0"/>
                <a:cs typeface="Times New Roman" panose="02020603050405020304" pitchFamily="18" charset="0"/>
              </a:rPr>
              <a:t>Cảnh </a:t>
            </a:r>
            <a:r>
              <a:rPr lang="en-US" sz="700" dirty="0" err="1">
                <a:latin typeface="Times New Roman" panose="02020603050405020304" pitchFamily="18" charset="0"/>
                <a:cs typeface="Times New Roman" panose="02020603050405020304" pitchFamily="18" charset="0"/>
              </a:rPr>
              <a:t>báo</a:t>
            </a:r>
            <a:r>
              <a:rPr lang="en-US" sz="700" dirty="0">
                <a:latin typeface="Times New Roman" panose="02020603050405020304" pitchFamily="18" charset="0"/>
                <a:cs typeface="Times New Roman" panose="02020603050405020304" pitchFamily="18" charset="0"/>
              </a:rPr>
              <a:t> an </a:t>
            </a:r>
            <a:r>
              <a:rPr lang="en-US" sz="700" dirty="0" err="1">
                <a:latin typeface="Times New Roman" panose="02020603050405020304" pitchFamily="18" charset="0"/>
                <a:cs typeface="Times New Roman" panose="02020603050405020304" pitchFamily="18" charset="0"/>
              </a:rPr>
              <a:t>toàn</a:t>
            </a:r>
            <a:endParaRPr lang="en-US" sz="7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18236972" y="4284837"/>
            <a:ext cx="1404855" cy="996298"/>
          </a:xfrm>
          <a:prstGeom prst="rect">
            <a:avLst/>
          </a:prstGeom>
          <a:solidFill>
            <a:schemeClr val="bg1"/>
          </a:solidFill>
          <a:ln>
            <a:solidFill>
              <a:schemeClr val="bg1"/>
            </a:solidFill>
          </a:ln>
        </p:spPr>
        <p:txBody>
          <a:bodyPr wrap="square" rtlCol="0">
            <a:spAutoFit/>
          </a:bodyPr>
          <a:lstStyle/>
          <a:p>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bếp</a:t>
            </a:r>
            <a:endParaRPr lang="en-US" sz="900" b="1" dirty="0">
              <a:latin typeface="Times New Roman" panose="02020603050405020304" pitchFamily="18" charset="0"/>
              <a:cs typeface="Times New Roman" panose="02020603050405020304" pitchFamily="18" charset="0"/>
            </a:endParaRPr>
          </a:p>
          <a:p>
            <a:endParaRPr lang="en-US" sz="900" b="1"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a:latin typeface="Times New Roman" panose="02020603050405020304" pitchFamily="18" charset="0"/>
                <a:cs typeface="Times New Roman" panose="02020603050405020304" pitchFamily="18" charset="0"/>
              </a:rPr>
              <a:t>An </a:t>
            </a:r>
            <a:r>
              <a:rPr lang="en-US" sz="700" dirty="0" err="1">
                <a:latin typeface="Times New Roman" panose="02020603050405020304" pitchFamily="18" charset="0"/>
                <a:cs typeface="Times New Roman" panose="02020603050405020304" pitchFamily="18" charset="0"/>
              </a:rPr>
              <a:t>toàn</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phòng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bếp</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thanh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vùng</a:t>
            </a:r>
            <a:endParaRPr lang="en-US" sz="7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8268722" y="1604010"/>
            <a:ext cx="1610246" cy="1481046"/>
          </a:xfrm>
          <a:prstGeom prst="rect">
            <a:avLst/>
          </a:prstGeom>
          <a:solidFill>
            <a:schemeClr val="bg1"/>
          </a:solidFill>
          <a:ln>
            <a:solidFill>
              <a:schemeClr val="bg1"/>
            </a:solidFill>
          </a:ln>
        </p:spPr>
        <p:txBody>
          <a:bodyPr wrap="square" rtlCol="0">
            <a:spAutoFit/>
          </a:bodyPr>
          <a:lstStyle/>
          <a:p>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ngủ</a:t>
            </a:r>
            <a:endParaRPr lang="en-US" sz="900" b="1" dirty="0">
              <a:latin typeface="Times New Roman" panose="02020603050405020304" pitchFamily="18" charset="0"/>
              <a:cs typeface="Times New Roman" panose="02020603050405020304" pitchFamily="18" charset="0"/>
            </a:endParaRPr>
          </a:p>
          <a:p>
            <a:endParaRPr lang="en-US" sz="900" b="1"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Điều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khiển</a:t>
            </a:r>
            <a:r>
              <a:rPr lang="en-US" sz="700" dirty="0">
                <a:latin typeface="Times New Roman" panose="02020603050405020304" pitchFamily="18" charset="0"/>
                <a:cs typeface="Times New Roman" panose="02020603050405020304" pitchFamily="18" charset="0"/>
              </a:rPr>
              <a:t>  HVAC</a:t>
            </a:r>
          </a:p>
          <a:p>
            <a:pPr>
              <a:lnSpc>
                <a:spcPct val="150000"/>
              </a:lnSpc>
            </a:pPr>
            <a:r>
              <a:rPr lang="en-US" sz="700" dirty="0" err="1">
                <a:latin typeface="Times New Roman" panose="02020603050405020304" pitchFamily="18" charset="0"/>
                <a:cs typeface="Times New Roman" panose="02020603050405020304" pitchFamily="18" charset="0"/>
              </a:rPr>
              <a:t>Rèm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thanh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vùng</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Kiểm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soát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môi</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trường</a:t>
            </a:r>
            <a:endParaRPr lang="en-US" sz="700" dirty="0">
              <a:latin typeface="Times New Roman" panose="02020603050405020304" pitchFamily="18" charset="0"/>
              <a:cs typeface="Times New Roman" panose="02020603050405020304" pitchFamily="18" charset="0"/>
            </a:endParaRPr>
          </a:p>
          <a:p>
            <a:pPr>
              <a:lnSpc>
                <a:spcPct val="150000"/>
              </a:lnSpc>
            </a:pPr>
            <a:endParaRPr lang="en-US" sz="7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15891822" y="310324"/>
            <a:ext cx="1213657" cy="1157881"/>
          </a:xfrm>
          <a:prstGeom prst="rect">
            <a:avLst/>
          </a:prstGeom>
          <a:solidFill>
            <a:schemeClr val="bg1"/>
          </a:solidFill>
          <a:ln>
            <a:solidFill>
              <a:schemeClr val="bg1"/>
            </a:solidFill>
          </a:ln>
        </p:spPr>
        <p:txBody>
          <a:bodyPr wrap="square" rtlCol="0">
            <a:spAutoFit/>
          </a:bodyPr>
          <a:lstStyle/>
          <a:p>
            <a:r>
              <a:rPr lang="en-US" sz="900" b="1" dirty="0" err="1">
                <a:latin typeface="Times New Roman" panose="02020603050405020304" pitchFamily="18" charset="0"/>
                <a:cs typeface="Times New Roman" panose="02020603050405020304" pitchFamily="18" charset="0"/>
              </a:rPr>
              <a:t>Phòng</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làm</a:t>
            </a:r>
            <a:r>
              <a:rPr lang="en-US" sz="900" b="1" dirty="0">
                <a:latin typeface="Times New Roman" panose="02020603050405020304" pitchFamily="18" charset="0"/>
                <a:cs typeface="Times New Roman" panose="02020603050405020304" pitchFamily="18" charset="0"/>
              </a:rPr>
              <a:t> </a:t>
            </a:r>
            <a:r>
              <a:rPr lang="en-US" sz="900" b="1" dirty="0" err="1">
                <a:latin typeface="Times New Roman" panose="02020603050405020304" pitchFamily="18" charset="0"/>
                <a:cs typeface="Times New Roman" panose="02020603050405020304" pitchFamily="18" charset="0"/>
              </a:rPr>
              <a:t>việc</a:t>
            </a:r>
            <a:endParaRPr lang="en-US" sz="900" b="1" dirty="0">
              <a:latin typeface="Times New Roman" panose="02020603050405020304" pitchFamily="18" charset="0"/>
              <a:cs typeface="Times New Roman" panose="02020603050405020304" pitchFamily="18" charset="0"/>
            </a:endParaRPr>
          </a:p>
          <a:p>
            <a:endParaRPr lang="en-US" sz="900" b="1"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Ngữ</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cảnh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Chiếu</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sáng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Kiểm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soát</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môi</a:t>
            </a:r>
            <a:r>
              <a:rPr lang="en-US" sz="700" dirty="0">
                <a:latin typeface="Times New Roman" panose="02020603050405020304" pitchFamily="18" charset="0"/>
                <a:cs typeface="Times New Roman" panose="02020603050405020304" pitchFamily="18" charset="0"/>
              </a:rPr>
              <a:t> tr</a:t>
            </a:r>
            <a:r>
              <a:rPr lang="vi-VN" sz="700" dirty="0">
                <a:latin typeface="Times New Roman" panose="02020603050405020304" pitchFamily="18" charset="0"/>
                <a:cs typeface="Times New Roman" panose="02020603050405020304" pitchFamily="18" charset="0"/>
              </a:rPr>
              <a:t>ư</a:t>
            </a:r>
            <a:r>
              <a:rPr lang="en-US" sz="700" dirty="0" err="1">
                <a:latin typeface="Times New Roman" panose="02020603050405020304" pitchFamily="18" charset="0"/>
                <a:cs typeface="Times New Roman" panose="02020603050405020304" pitchFamily="18" charset="0"/>
              </a:rPr>
              <a:t>ờng</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Rèm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thông</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minh</a:t>
            </a:r>
            <a:endParaRPr lang="en-US" sz="700" dirty="0">
              <a:latin typeface="Times New Roman" panose="02020603050405020304" pitchFamily="18" charset="0"/>
              <a:cs typeface="Times New Roman" panose="02020603050405020304" pitchFamily="18" charset="0"/>
            </a:endParaRPr>
          </a:p>
          <a:p>
            <a:pPr>
              <a:lnSpc>
                <a:spcPct val="150000"/>
              </a:lnSpc>
            </a:pPr>
            <a:r>
              <a:rPr lang="en-US" sz="700" dirty="0" err="1">
                <a:latin typeface="Times New Roman" panose="02020603050405020304" pitchFamily="18" charset="0"/>
                <a:cs typeface="Times New Roman" panose="02020603050405020304" pitchFamily="18" charset="0"/>
              </a:rPr>
              <a:t>Âm</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thanh</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đa</a:t>
            </a:r>
            <a:r>
              <a:rPr lang="en-US" sz="700" dirty="0">
                <a:latin typeface="Times New Roman" panose="02020603050405020304" pitchFamily="18" charset="0"/>
                <a:cs typeface="Times New Roman" panose="02020603050405020304" pitchFamily="18" charset="0"/>
              </a:rPr>
              <a:t> </a:t>
            </a:r>
            <a:r>
              <a:rPr lang="en-US" sz="700" dirty="0" err="1">
                <a:latin typeface="Times New Roman" panose="02020603050405020304" pitchFamily="18" charset="0"/>
                <a:cs typeface="Times New Roman" panose="02020603050405020304" pitchFamily="18" charset="0"/>
              </a:rPr>
              <a:t>vùng</a:t>
            </a:r>
            <a:endParaRPr lang="en-US" sz="7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04E761CC-774D-4794-A3C7-F199E5E03A33}"/>
              </a:ext>
            </a:extLst>
          </p:cNvPr>
          <p:cNvSpPr txBox="1"/>
          <p:nvPr/>
        </p:nvSpPr>
        <p:spPr>
          <a:xfrm>
            <a:off x="200421" y="6905625"/>
            <a:ext cx="40282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29</a:t>
            </a:r>
          </a:p>
        </p:txBody>
      </p:sp>
      <p:sp>
        <p:nvSpPr>
          <p:cNvPr id="20" name="TextBox 19">
            <a:extLst>
              <a:ext uri="{FF2B5EF4-FFF2-40B4-BE49-F238E27FC236}">
                <a16:creationId xmlns:a16="http://schemas.microsoft.com/office/drawing/2014/main" id="{14FCF6C7-61BA-4FD2-94FB-B50D7706A68A}"/>
              </a:ext>
            </a:extLst>
          </p:cNvPr>
          <p:cNvSpPr txBox="1"/>
          <p:nvPr/>
        </p:nvSpPr>
        <p:spPr>
          <a:xfrm>
            <a:off x="19577050" y="6905625"/>
            <a:ext cx="3644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30</a:t>
            </a:r>
          </a:p>
        </p:txBody>
      </p:sp>
      <p:sp>
        <p:nvSpPr>
          <p:cNvPr id="3" name="TextBox 2">
            <a:extLst>
              <a:ext uri="{FF2B5EF4-FFF2-40B4-BE49-F238E27FC236}">
                <a16:creationId xmlns:a16="http://schemas.microsoft.com/office/drawing/2014/main" id="{6322BE43-321B-472E-9352-C092ED0186CA}"/>
              </a:ext>
            </a:extLst>
          </p:cNvPr>
          <p:cNvSpPr txBox="1"/>
          <p:nvPr/>
        </p:nvSpPr>
        <p:spPr>
          <a:xfrm>
            <a:off x="7897178" y="204468"/>
            <a:ext cx="19262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10" name="object 5">
            <a:extLst>
              <a:ext uri="{FF2B5EF4-FFF2-40B4-BE49-F238E27FC236}">
                <a16:creationId xmlns:a16="http://schemas.microsoft.com/office/drawing/2014/main" id="{F84C5CD5-5F52-4713-8813-394ED77486B1}"/>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28" name="TextBox 27">
            <a:extLst>
              <a:ext uri="{FF2B5EF4-FFF2-40B4-BE49-F238E27FC236}">
                <a16:creationId xmlns:a16="http://schemas.microsoft.com/office/drawing/2014/main" id="{0B42EBC5-857B-435E-88D5-75BA490882A2}"/>
              </a:ext>
            </a:extLst>
          </p:cNvPr>
          <p:cNvSpPr txBox="1"/>
          <p:nvPr/>
        </p:nvSpPr>
        <p:spPr>
          <a:xfrm>
            <a:off x="18272269" y="165371"/>
            <a:ext cx="1561490"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wulian.com.vn</a:t>
            </a:r>
          </a:p>
        </p:txBody>
      </p:sp>
      <p:pic>
        <p:nvPicPr>
          <p:cNvPr id="21" name="Picture 20">
            <a:extLst>
              <a:ext uri="{FF2B5EF4-FFF2-40B4-BE49-F238E27FC236}">
                <a16:creationId xmlns:a16="http://schemas.microsoft.com/office/drawing/2014/main" id="{85311232-DD61-46B1-A78F-C0E182B5BAD6}"/>
              </a:ext>
            </a:extLst>
          </p:cNvPr>
          <p:cNvPicPr>
            <a:picLocks noChangeAspect="1"/>
          </p:cNvPicPr>
          <p:nvPr/>
        </p:nvPicPr>
        <p:blipFill rotWithShape="1">
          <a:blip r:embed="rId5"/>
          <a:srcRect t="14647" r="67138" b="61446"/>
          <a:stretch/>
        </p:blipFill>
        <p:spPr>
          <a:xfrm>
            <a:off x="10893396" y="234000"/>
            <a:ext cx="1177189" cy="352090"/>
          </a:xfrm>
          <a:prstGeom prst="rect">
            <a:avLst/>
          </a:prstGeom>
        </p:spPr>
      </p:pic>
      <p:pic>
        <p:nvPicPr>
          <p:cNvPr id="22" name="Picture 21">
            <a:extLst>
              <a:ext uri="{FF2B5EF4-FFF2-40B4-BE49-F238E27FC236}">
                <a16:creationId xmlns:a16="http://schemas.microsoft.com/office/drawing/2014/main" id="{0BF9F178-3BFF-4AB2-A6CE-F5C1083ABC69}"/>
              </a:ext>
            </a:extLst>
          </p:cNvPr>
          <p:cNvPicPr>
            <a:picLocks noChangeAspect="1"/>
          </p:cNvPicPr>
          <p:nvPr/>
        </p:nvPicPr>
        <p:blipFill rotWithShape="1">
          <a:blip r:embed="rId5"/>
          <a:srcRect t="14647" r="67138" b="61446"/>
          <a:stretch/>
        </p:blipFill>
        <p:spPr>
          <a:xfrm>
            <a:off x="531365" y="234000"/>
            <a:ext cx="1177189" cy="3520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1182423" y="1906538"/>
            <a:ext cx="2733040" cy="286385"/>
          </a:xfrm>
          <a:custGeom>
            <a:avLst/>
            <a:gdLst/>
            <a:ahLst/>
            <a:cxnLst/>
            <a:rect l="l" t="t" r="r" b="b"/>
            <a:pathLst>
              <a:path w="2733040" h="286385">
                <a:moveTo>
                  <a:pt x="2732788" y="0"/>
                </a:moveTo>
                <a:lnTo>
                  <a:pt x="2477129" y="12607"/>
                </a:lnTo>
                <a:lnTo>
                  <a:pt x="2170841" y="32665"/>
                </a:lnTo>
                <a:lnTo>
                  <a:pt x="1814315" y="62178"/>
                </a:lnTo>
                <a:lnTo>
                  <a:pt x="1408107" y="102912"/>
                </a:lnTo>
                <a:lnTo>
                  <a:pt x="852140" y="168849"/>
                </a:lnTo>
                <a:lnTo>
                  <a:pt x="0" y="286191"/>
                </a:lnTo>
                <a:lnTo>
                  <a:pt x="854818" y="170048"/>
                </a:lnTo>
                <a:lnTo>
                  <a:pt x="1412719" y="104472"/>
                </a:lnTo>
                <a:lnTo>
                  <a:pt x="1873246" y="58931"/>
                </a:lnTo>
                <a:lnTo>
                  <a:pt x="2286396" y="26020"/>
                </a:lnTo>
                <a:lnTo>
                  <a:pt x="2637172" y="4717"/>
                </a:lnTo>
                <a:lnTo>
                  <a:pt x="2732788" y="0"/>
                </a:lnTo>
                <a:close/>
              </a:path>
            </a:pathLst>
          </a:custGeom>
          <a:solidFill>
            <a:srgbClr val="F7F8F8">
              <a:alpha val="8815"/>
            </a:srgbClr>
          </a:solidFill>
        </p:spPr>
        <p:txBody>
          <a:bodyPr wrap="square" lIns="0" tIns="0" rIns="0" bIns="0" rtlCol="0"/>
          <a:lstStyle/>
          <a:p>
            <a:endParaRPr/>
          </a:p>
        </p:txBody>
      </p:sp>
      <p:sp>
        <p:nvSpPr>
          <p:cNvPr id="8" name="object 8"/>
          <p:cNvSpPr/>
          <p:nvPr/>
        </p:nvSpPr>
        <p:spPr>
          <a:xfrm>
            <a:off x="0" y="2192729"/>
            <a:ext cx="1183005" cy="175895"/>
          </a:xfrm>
          <a:custGeom>
            <a:avLst/>
            <a:gdLst/>
            <a:ahLst/>
            <a:cxnLst/>
            <a:rect l="l" t="t" r="r" b="b"/>
            <a:pathLst>
              <a:path w="1183005" h="175894">
                <a:moveTo>
                  <a:pt x="1182422" y="0"/>
                </a:moveTo>
                <a:lnTo>
                  <a:pt x="0" y="172557"/>
                </a:lnTo>
                <a:lnTo>
                  <a:pt x="0" y="175808"/>
                </a:lnTo>
                <a:lnTo>
                  <a:pt x="1182422" y="0"/>
                </a:lnTo>
                <a:close/>
              </a:path>
            </a:pathLst>
          </a:custGeom>
          <a:solidFill>
            <a:srgbClr val="F7F8F8">
              <a:alpha val="8815"/>
            </a:srgbClr>
          </a:solidFill>
        </p:spPr>
        <p:txBody>
          <a:bodyPr wrap="square" lIns="0" tIns="0" rIns="0" bIns="0" rtlCol="0"/>
          <a:lstStyle/>
          <a:p>
            <a:endParaRPr/>
          </a:p>
        </p:txBody>
      </p:sp>
      <p:sp>
        <p:nvSpPr>
          <p:cNvPr id="9" name="object 9"/>
          <p:cNvSpPr/>
          <p:nvPr/>
        </p:nvSpPr>
        <p:spPr>
          <a:xfrm>
            <a:off x="3965910" y="1890305"/>
            <a:ext cx="6086475" cy="2832100"/>
          </a:xfrm>
          <a:custGeom>
            <a:avLst/>
            <a:gdLst/>
            <a:ahLst/>
            <a:cxnLst/>
            <a:rect l="l" t="t" r="r" b="b"/>
            <a:pathLst>
              <a:path w="6086475" h="2832100">
                <a:moveTo>
                  <a:pt x="3119926" y="419225"/>
                </a:moveTo>
                <a:lnTo>
                  <a:pt x="3163428" y="444499"/>
                </a:lnTo>
                <a:lnTo>
                  <a:pt x="3206103" y="469899"/>
                </a:lnTo>
                <a:lnTo>
                  <a:pt x="3247758" y="495299"/>
                </a:lnTo>
                <a:lnTo>
                  <a:pt x="3288415" y="520699"/>
                </a:lnTo>
                <a:lnTo>
                  <a:pt x="3328097" y="546099"/>
                </a:lnTo>
                <a:lnTo>
                  <a:pt x="3366827" y="571499"/>
                </a:lnTo>
                <a:lnTo>
                  <a:pt x="3404627" y="596899"/>
                </a:lnTo>
                <a:lnTo>
                  <a:pt x="3441519" y="622299"/>
                </a:lnTo>
                <a:lnTo>
                  <a:pt x="3477527" y="647699"/>
                </a:lnTo>
                <a:lnTo>
                  <a:pt x="3524386" y="673099"/>
                </a:lnTo>
                <a:lnTo>
                  <a:pt x="3569743" y="711199"/>
                </a:lnTo>
                <a:lnTo>
                  <a:pt x="3613663" y="749299"/>
                </a:lnTo>
                <a:lnTo>
                  <a:pt x="3656211" y="787399"/>
                </a:lnTo>
                <a:lnTo>
                  <a:pt x="3697455" y="812799"/>
                </a:lnTo>
                <a:lnTo>
                  <a:pt x="3737458" y="850899"/>
                </a:lnTo>
                <a:lnTo>
                  <a:pt x="3776287" y="888999"/>
                </a:lnTo>
                <a:lnTo>
                  <a:pt x="3814006" y="927099"/>
                </a:lnTo>
                <a:lnTo>
                  <a:pt x="3850683" y="965199"/>
                </a:lnTo>
                <a:lnTo>
                  <a:pt x="3886381" y="1003299"/>
                </a:lnTo>
                <a:lnTo>
                  <a:pt x="3921166" y="1041399"/>
                </a:lnTo>
                <a:lnTo>
                  <a:pt x="3955105" y="1079499"/>
                </a:lnTo>
                <a:lnTo>
                  <a:pt x="3988262" y="1117599"/>
                </a:lnTo>
                <a:lnTo>
                  <a:pt x="4020703" y="1155699"/>
                </a:lnTo>
                <a:lnTo>
                  <a:pt x="4052493" y="1193799"/>
                </a:lnTo>
                <a:lnTo>
                  <a:pt x="4083699" y="1231899"/>
                </a:lnTo>
                <a:lnTo>
                  <a:pt x="4114385" y="1269999"/>
                </a:lnTo>
                <a:lnTo>
                  <a:pt x="4144617" y="1308099"/>
                </a:lnTo>
                <a:lnTo>
                  <a:pt x="4174460" y="1346199"/>
                </a:lnTo>
                <a:lnTo>
                  <a:pt x="4203981" y="1384299"/>
                </a:lnTo>
                <a:lnTo>
                  <a:pt x="4233244" y="1422399"/>
                </a:lnTo>
                <a:lnTo>
                  <a:pt x="4377991" y="1612899"/>
                </a:lnTo>
                <a:lnTo>
                  <a:pt x="4436380" y="1689099"/>
                </a:lnTo>
                <a:lnTo>
                  <a:pt x="4465941" y="1727199"/>
                </a:lnTo>
                <a:lnTo>
                  <a:pt x="4493018" y="1765299"/>
                </a:lnTo>
                <a:lnTo>
                  <a:pt x="4520633" y="1803399"/>
                </a:lnTo>
                <a:lnTo>
                  <a:pt x="4548816" y="1828799"/>
                </a:lnTo>
                <a:lnTo>
                  <a:pt x="4577595" y="1866899"/>
                </a:lnTo>
                <a:lnTo>
                  <a:pt x="4607000" y="1904999"/>
                </a:lnTo>
                <a:lnTo>
                  <a:pt x="4637059" y="1930399"/>
                </a:lnTo>
                <a:lnTo>
                  <a:pt x="4667800" y="1968499"/>
                </a:lnTo>
                <a:lnTo>
                  <a:pt x="4699253" y="2006599"/>
                </a:lnTo>
                <a:lnTo>
                  <a:pt x="4731446" y="2031999"/>
                </a:lnTo>
                <a:lnTo>
                  <a:pt x="4764408" y="2070099"/>
                </a:lnTo>
                <a:lnTo>
                  <a:pt x="4798168" y="2095499"/>
                </a:lnTo>
                <a:lnTo>
                  <a:pt x="4832754" y="2133599"/>
                </a:lnTo>
                <a:lnTo>
                  <a:pt x="4868196" y="2158999"/>
                </a:lnTo>
                <a:lnTo>
                  <a:pt x="4904521" y="2197099"/>
                </a:lnTo>
                <a:lnTo>
                  <a:pt x="4941760" y="2222499"/>
                </a:lnTo>
                <a:lnTo>
                  <a:pt x="4979940" y="2260599"/>
                </a:lnTo>
                <a:lnTo>
                  <a:pt x="5019090" y="2285999"/>
                </a:lnTo>
                <a:lnTo>
                  <a:pt x="5059239" y="2324099"/>
                </a:lnTo>
                <a:lnTo>
                  <a:pt x="5100416" y="2349499"/>
                </a:lnTo>
                <a:lnTo>
                  <a:pt x="5142649" y="2374899"/>
                </a:lnTo>
                <a:lnTo>
                  <a:pt x="5185968" y="2412999"/>
                </a:lnTo>
                <a:lnTo>
                  <a:pt x="5230400" y="2438399"/>
                </a:lnTo>
                <a:lnTo>
                  <a:pt x="5275976" y="2463799"/>
                </a:lnTo>
                <a:lnTo>
                  <a:pt x="5322723" y="2489199"/>
                </a:lnTo>
                <a:lnTo>
                  <a:pt x="5370670" y="2527299"/>
                </a:lnTo>
                <a:lnTo>
                  <a:pt x="5419847" y="2552699"/>
                </a:lnTo>
                <a:lnTo>
                  <a:pt x="5470281" y="2578099"/>
                </a:lnTo>
                <a:lnTo>
                  <a:pt x="5522002" y="2603499"/>
                </a:lnTo>
                <a:lnTo>
                  <a:pt x="5575038" y="2628899"/>
                </a:lnTo>
                <a:lnTo>
                  <a:pt x="5629418" y="2654299"/>
                </a:lnTo>
                <a:lnTo>
                  <a:pt x="5685171" y="2679699"/>
                </a:lnTo>
                <a:lnTo>
                  <a:pt x="5742326" y="2705099"/>
                </a:lnTo>
                <a:lnTo>
                  <a:pt x="5783812" y="2730499"/>
                </a:lnTo>
                <a:lnTo>
                  <a:pt x="5868323" y="2755899"/>
                </a:lnTo>
                <a:lnTo>
                  <a:pt x="5911324" y="2781299"/>
                </a:lnTo>
                <a:lnTo>
                  <a:pt x="6086127" y="2832099"/>
                </a:lnTo>
                <a:lnTo>
                  <a:pt x="6041759" y="2806699"/>
                </a:lnTo>
                <a:lnTo>
                  <a:pt x="5987346" y="2793999"/>
                </a:lnTo>
                <a:lnTo>
                  <a:pt x="5933816" y="2768599"/>
                </a:lnTo>
                <a:lnTo>
                  <a:pt x="5881166" y="2755899"/>
                </a:lnTo>
                <a:lnTo>
                  <a:pt x="5778491" y="2705099"/>
                </a:lnTo>
                <a:lnTo>
                  <a:pt x="5728459" y="2692399"/>
                </a:lnTo>
                <a:lnTo>
                  <a:pt x="5630987" y="2641599"/>
                </a:lnTo>
                <a:lnTo>
                  <a:pt x="5536951" y="2590799"/>
                </a:lnTo>
                <a:lnTo>
                  <a:pt x="5491212" y="2578099"/>
                </a:lnTo>
                <a:lnTo>
                  <a:pt x="5446321" y="2552699"/>
                </a:lnTo>
                <a:lnTo>
                  <a:pt x="5402275" y="2527299"/>
                </a:lnTo>
                <a:lnTo>
                  <a:pt x="5359070" y="2501899"/>
                </a:lnTo>
                <a:lnTo>
                  <a:pt x="5316702" y="2476499"/>
                </a:lnTo>
                <a:lnTo>
                  <a:pt x="5275170" y="2451099"/>
                </a:lnTo>
                <a:lnTo>
                  <a:pt x="5234468" y="2425699"/>
                </a:lnTo>
                <a:lnTo>
                  <a:pt x="5194593" y="2400299"/>
                </a:lnTo>
                <a:lnTo>
                  <a:pt x="5155542" y="2374899"/>
                </a:lnTo>
                <a:lnTo>
                  <a:pt x="5117311" y="2349499"/>
                </a:lnTo>
                <a:lnTo>
                  <a:pt x="5079897" y="2311399"/>
                </a:lnTo>
                <a:lnTo>
                  <a:pt x="5043297" y="2285999"/>
                </a:lnTo>
                <a:lnTo>
                  <a:pt x="5007506" y="2260599"/>
                </a:lnTo>
                <a:lnTo>
                  <a:pt x="4972522" y="2235199"/>
                </a:lnTo>
                <a:lnTo>
                  <a:pt x="4938341" y="2209799"/>
                </a:lnTo>
                <a:lnTo>
                  <a:pt x="4904959" y="2171699"/>
                </a:lnTo>
                <a:lnTo>
                  <a:pt x="4872374" y="2146299"/>
                </a:lnTo>
                <a:lnTo>
                  <a:pt x="4840580" y="2120899"/>
                </a:lnTo>
                <a:lnTo>
                  <a:pt x="4809576" y="2095499"/>
                </a:lnTo>
                <a:lnTo>
                  <a:pt x="4779357" y="2057399"/>
                </a:lnTo>
                <a:lnTo>
                  <a:pt x="4749921" y="2031999"/>
                </a:lnTo>
                <a:lnTo>
                  <a:pt x="4721262" y="2006599"/>
                </a:lnTo>
                <a:lnTo>
                  <a:pt x="4693379" y="1968499"/>
                </a:lnTo>
                <a:lnTo>
                  <a:pt x="4659121" y="1930399"/>
                </a:lnTo>
                <a:lnTo>
                  <a:pt x="4625657" y="1892299"/>
                </a:lnTo>
                <a:lnTo>
                  <a:pt x="4592918" y="1854199"/>
                </a:lnTo>
                <a:lnTo>
                  <a:pt x="4560837" y="1816099"/>
                </a:lnTo>
                <a:lnTo>
                  <a:pt x="4529342" y="1777999"/>
                </a:lnTo>
                <a:lnTo>
                  <a:pt x="4498366" y="1739899"/>
                </a:lnTo>
                <a:lnTo>
                  <a:pt x="4467839" y="1701799"/>
                </a:lnTo>
                <a:lnTo>
                  <a:pt x="4437692" y="1663699"/>
                </a:lnTo>
                <a:lnTo>
                  <a:pt x="4407856" y="1625599"/>
                </a:lnTo>
                <a:lnTo>
                  <a:pt x="4201914" y="1358899"/>
                </a:lnTo>
                <a:lnTo>
                  <a:pt x="4172081" y="1320799"/>
                </a:lnTo>
                <a:lnTo>
                  <a:pt x="4141936" y="1282699"/>
                </a:lnTo>
                <a:lnTo>
                  <a:pt x="4111412" y="1244599"/>
                </a:lnTo>
                <a:lnTo>
                  <a:pt x="4080439" y="1206499"/>
                </a:lnTo>
                <a:lnTo>
                  <a:pt x="4048949" y="1168399"/>
                </a:lnTo>
                <a:lnTo>
                  <a:pt x="4016871" y="1130299"/>
                </a:lnTo>
                <a:lnTo>
                  <a:pt x="3984138" y="1092199"/>
                </a:lnTo>
                <a:lnTo>
                  <a:pt x="3950680" y="1054099"/>
                </a:lnTo>
                <a:lnTo>
                  <a:pt x="3916427" y="1015999"/>
                </a:lnTo>
                <a:lnTo>
                  <a:pt x="3881311" y="977899"/>
                </a:lnTo>
                <a:lnTo>
                  <a:pt x="3845263" y="939799"/>
                </a:lnTo>
                <a:lnTo>
                  <a:pt x="3808214" y="901699"/>
                </a:lnTo>
                <a:lnTo>
                  <a:pt x="3779207" y="876299"/>
                </a:lnTo>
                <a:lnTo>
                  <a:pt x="3749482" y="838199"/>
                </a:lnTo>
                <a:lnTo>
                  <a:pt x="3719024" y="812799"/>
                </a:lnTo>
                <a:lnTo>
                  <a:pt x="3687816" y="787399"/>
                </a:lnTo>
                <a:lnTo>
                  <a:pt x="3655845" y="761999"/>
                </a:lnTo>
                <a:lnTo>
                  <a:pt x="3623095" y="736599"/>
                </a:lnTo>
                <a:lnTo>
                  <a:pt x="3589550" y="711199"/>
                </a:lnTo>
                <a:lnTo>
                  <a:pt x="3555195" y="685799"/>
                </a:lnTo>
                <a:lnTo>
                  <a:pt x="3520015" y="660399"/>
                </a:lnTo>
                <a:lnTo>
                  <a:pt x="3483995" y="622299"/>
                </a:lnTo>
                <a:lnTo>
                  <a:pt x="3447120" y="596899"/>
                </a:lnTo>
                <a:lnTo>
                  <a:pt x="3409374" y="584199"/>
                </a:lnTo>
                <a:lnTo>
                  <a:pt x="3370741" y="558799"/>
                </a:lnTo>
                <a:lnTo>
                  <a:pt x="3331208" y="533399"/>
                </a:lnTo>
                <a:lnTo>
                  <a:pt x="3290758" y="507999"/>
                </a:lnTo>
                <a:lnTo>
                  <a:pt x="3249376" y="482599"/>
                </a:lnTo>
                <a:lnTo>
                  <a:pt x="3207048" y="457199"/>
                </a:lnTo>
                <a:lnTo>
                  <a:pt x="3163757" y="431799"/>
                </a:lnTo>
                <a:lnTo>
                  <a:pt x="3119926" y="419225"/>
                </a:lnTo>
                <a:close/>
              </a:path>
              <a:path w="6086475" h="2832100">
                <a:moveTo>
                  <a:pt x="3119262" y="418972"/>
                </a:moveTo>
                <a:lnTo>
                  <a:pt x="3119488" y="419099"/>
                </a:lnTo>
                <a:lnTo>
                  <a:pt x="3119926" y="419225"/>
                </a:lnTo>
                <a:lnTo>
                  <a:pt x="3119710" y="419099"/>
                </a:lnTo>
                <a:lnTo>
                  <a:pt x="3119262" y="418972"/>
                </a:lnTo>
                <a:close/>
              </a:path>
              <a:path w="6086475" h="2832100">
                <a:moveTo>
                  <a:pt x="2983463" y="356351"/>
                </a:moveTo>
                <a:lnTo>
                  <a:pt x="3029055" y="380999"/>
                </a:lnTo>
                <a:lnTo>
                  <a:pt x="3074927" y="406399"/>
                </a:lnTo>
                <a:lnTo>
                  <a:pt x="3119262" y="418972"/>
                </a:lnTo>
                <a:lnTo>
                  <a:pt x="3074227" y="393699"/>
                </a:lnTo>
                <a:lnTo>
                  <a:pt x="3027958" y="368299"/>
                </a:lnTo>
                <a:lnTo>
                  <a:pt x="2983463" y="356351"/>
                </a:lnTo>
                <a:close/>
              </a:path>
              <a:path w="6086475" h="2832100">
                <a:moveTo>
                  <a:pt x="2979245" y="354853"/>
                </a:moveTo>
                <a:lnTo>
                  <a:pt x="2980665" y="355599"/>
                </a:lnTo>
                <a:lnTo>
                  <a:pt x="2983463" y="356351"/>
                </a:lnTo>
                <a:lnTo>
                  <a:pt x="2982073" y="355599"/>
                </a:lnTo>
                <a:lnTo>
                  <a:pt x="2979245" y="354853"/>
                </a:lnTo>
                <a:close/>
              </a:path>
              <a:path w="6086475" h="2832100">
                <a:moveTo>
                  <a:pt x="2784221" y="280204"/>
                </a:moveTo>
                <a:lnTo>
                  <a:pt x="2834237" y="304799"/>
                </a:lnTo>
                <a:lnTo>
                  <a:pt x="2884687" y="317499"/>
                </a:lnTo>
                <a:lnTo>
                  <a:pt x="2933958" y="342899"/>
                </a:lnTo>
                <a:lnTo>
                  <a:pt x="2979245" y="354853"/>
                </a:lnTo>
                <a:lnTo>
                  <a:pt x="2932334" y="330199"/>
                </a:lnTo>
                <a:lnTo>
                  <a:pt x="2882950" y="304799"/>
                </a:lnTo>
                <a:lnTo>
                  <a:pt x="2784221" y="280204"/>
                </a:lnTo>
                <a:close/>
              </a:path>
              <a:path w="6086475" h="2832100">
                <a:moveTo>
                  <a:pt x="2779344" y="278621"/>
                </a:moveTo>
                <a:lnTo>
                  <a:pt x="2780958" y="279399"/>
                </a:lnTo>
                <a:lnTo>
                  <a:pt x="2784221" y="280204"/>
                </a:lnTo>
                <a:lnTo>
                  <a:pt x="2782586" y="279399"/>
                </a:lnTo>
                <a:lnTo>
                  <a:pt x="2779344" y="278621"/>
                </a:lnTo>
                <a:close/>
              </a:path>
              <a:path w="6086475" h="2832100">
                <a:moveTo>
                  <a:pt x="2676628" y="241786"/>
                </a:moveTo>
                <a:lnTo>
                  <a:pt x="2729712" y="266699"/>
                </a:lnTo>
                <a:lnTo>
                  <a:pt x="2779344" y="278621"/>
                </a:lnTo>
                <a:lnTo>
                  <a:pt x="2728320" y="253999"/>
                </a:lnTo>
                <a:lnTo>
                  <a:pt x="2676628" y="241786"/>
                </a:lnTo>
                <a:close/>
              </a:path>
              <a:path w="6086475" h="2832100">
                <a:moveTo>
                  <a:pt x="2602545" y="220829"/>
                </a:moveTo>
                <a:lnTo>
                  <a:pt x="2619685" y="228599"/>
                </a:lnTo>
                <a:lnTo>
                  <a:pt x="2676628" y="241786"/>
                </a:lnTo>
                <a:lnTo>
                  <a:pt x="2675591" y="241299"/>
                </a:lnTo>
                <a:lnTo>
                  <a:pt x="2602545" y="220829"/>
                </a:lnTo>
                <a:close/>
              </a:path>
              <a:path w="6086475" h="2832100">
                <a:moveTo>
                  <a:pt x="2170079" y="114299"/>
                </a:moveTo>
                <a:lnTo>
                  <a:pt x="2100594" y="114299"/>
                </a:lnTo>
                <a:lnTo>
                  <a:pt x="2200769" y="139699"/>
                </a:lnTo>
                <a:lnTo>
                  <a:pt x="2250326" y="139699"/>
                </a:lnTo>
                <a:lnTo>
                  <a:pt x="2444384" y="190499"/>
                </a:lnTo>
                <a:lnTo>
                  <a:pt x="2491724" y="190499"/>
                </a:lnTo>
                <a:lnTo>
                  <a:pt x="2602545" y="220829"/>
                </a:lnTo>
                <a:lnTo>
                  <a:pt x="2563658" y="203199"/>
                </a:lnTo>
                <a:lnTo>
                  <a:pt x="2327790" y="152399"/>
                </a:lnTo>
                <a:lnTo>
                  <a:pt x="2265807" y="139699"/>
                </a:lnTo>
                <a:lnTo>
                  <a:pt x="2170079" y="114299"/>
                </a:lnTo>
                <a:close/>
              </a:path>
              <a:path w="6086475" h="2832100">
                <a:moveTo>
                  <a:pt x="1927217" y="76199"/>
                </a:moveTo>
                <a:lnTo>
                  <a:pt x="1845192" y="76199"/>
                </a:lnTo>
                <a:lnTo>
                  <a:pt x="1896733" y="88899"/>
                </a:lnTo>
                <a:lnTo>
                  <a:pt x="1948071" y="88899"/>
                </a:lnTo>
                <a:lnTo>
                  <a:pt x="2050028" y="114299"/>
                </a:lnTo>
                <a:lnTo>
                  <a:pt x="2121897" y="114299"/>
                </a:lnTo>
                <a:lnTo>
                  <a:pt x="2073514" y="101599"/>
                </a:lnTo>
                <a:lnTo>
                  <a:pt x="2024935" y="101599"/>
                </a:lnTo>
                <a:lnTo>
                  <a:pt x="1927217" y="76199"/>
                </a:lnTo>
                <a:close/>
              </a:path>
              <a:path w="6086475" h="2832100">
                <a:moveTo>
                  <a:pt x="1828799" y="63499"/>
                </a:moveTo>
                <a:lnTo>
                  <a:pt x="1741604" y="63499"/>
                </a:lnTo>
                <a:lnTo>
                  <a:pt x="1793473" y="76199"/>
                </a:lnTo>
                <a:lnTo>
                  <a:pt x="1878092" y="76199"/>
                </a:lnTo>
                <a:lnTo>
                  <a:pt x="1828799" y="63499"/>
                </a:lnTo>
                <a:close/>
              </a:path>
              <a:path w="6086475" h="2832100">
                <a:moveTo>
                  <a:pt x="1679979" y="50799"/>
                </a:moveTo>
                <a:lnTo>
                  <a:pt x="1637520" y="50799"/>
                </a:lnTo>
                <a:lnTo>
                  <a:pt x="1689611" y="63499"/>
                </a:lnTo>
                <a:lnTo>
                  <a:pt x="1729736" y="63499"/>
                </a:lnTo>
                <a:lnTo>
                  <a:pt x="1679979" y="50799"/>
                </a:lnTo>
                <a:close/>
              </a:path>
              <a:path w="6086475" h="2832100">
                <a:moveTo>
                  <a:pt x="1580051" y="38099"/>
                </a:moveTo>
                <a:lnTo>
                  <a:pt x="1480929" y="38099"/>
                </a:lnTo>
                <a:lnTo>
                  <a:pt x="1533153" y="50799"/>
                </a:lnTo>
                <a:lnTo>
                  <a:pt x="1630082" y="50799"/>
                </a:lnTo>
                <a:lnTo>
                  <a:pt x="1580051" y="38099"/>
                </a:lnTo>
                <a:close/>
              </a:path>
              <a:path w="6086475" h="2832100">
                <a:moveTo>
                  <a:pt x="1429222" y="25399"/>
                </a:moveTo>
                <a:lnTo>
                  <a:pt x="1274461" y="25399"/>
                </a:lnTo>
                <a:lnTo>
                  <a:pt x="1325498" y="38099"/>
                </a:lnTo>
                <a:lnTo>
                  <a:pt x="1479614" y="38099"/>
                </a:lnTo>
                <a:lnTo>
                  <a:pt x="1429222" y="25399"/>
                </a:lnTo>
                <a:close/>
              </a:path>
              <a:path w="6086475" h="2832100">
                <a:moveTo>
                  <a:pt x="51012" y="12699"/>
                </a:moveTo>
                <a:lnTo>
                  <a:pt x="50787" y="12699"/>
                </a:lnTo>
                <a:lnTo>
                  <a:pt x="0" y="25399"/>
                </a:lnTo>
                <a:lnTo>
                  <a:pt x="148" y="25399"/>
                </a:lnTo>
                <a:lnTo>
                  <a:pt x="51012" y="12699"/>
                </a:lnTo>
                <a:close/>
              </a:path>
              <a:path w="6086475" h="2832100">
                <a:moveTo>
                  <a:pt x="1226657" y="12699"/>
                </a:moveTo>
                <a:lnTo>
                  <a:pt x="1019302" y="12699"/>
                </a:lnTo>
                <a:lnTo>
                  <a:pt x="1070329" y="25399"/>
                </a:lnTo>
                <a:lnTo>
                  <a:pt x="1277434" y="25399"/>
                </a:lnTo>
                <a:lnTo>
                  <a:pt x="1226657" y="12699"/>
                </a:lnTo>
                <a:close/>
              </a:path>
              <a:path w="6086475" h="2832100">
                <a:moveTo>
                  <a:pt x="818165" y="0"/>
                </a:moveTo>
                <a:lnTo>
                  <a:pt x="510579" y="0"/>
                </a:lnTo>
                <a:lnTo>
                  <a:pt x="459333" y="12699"/>
                </a:lnTo>
                <a:lnTo>
                  <a:pt x="869383" y="12699"/>
                </a:lnTo>
                <a:lnTo>
                  <a:pt x="818165" y="0"/>
                </a:lnTo>
                <a:close/>
              </a:path>
            </a:pathLst>
          </a:custGeom>
          <a:solidFill>
            <a:srgbClr val="F7F8F8">
              <a:alpha val="8815"/>
            </a:srgbClr>
          </a:solidFill>
        </p:spPr>
        <p:txBody>
          <a:bodyPr wrap="square" lIns="0" tIns="0" rIns="0" bIns="0" rtlCol="0"/>
          <a:lstStyle/>
          <a:p>
            <a:endParaRPr/>
          </a:p>
        </p:txBody>
      </p:sp>
      <p:sp>
        <p:nvSpPr>
          <p:cNvPr id="10" name="object 10"/>
          <p:cNvSpPr/>
          <p:nvPr/>
        </p:nvSpPr>
        <p:spPr>
          <a:xfrm>
            <a:off x="0" y="2144231"/>
            <a:ext cx="1723389" cy="254000"/>
          </a:xfrm>
          <a:custGeom>
            <a:avLst/>
            <a:gdLst/>
            <a:ahLst/>
            <a:cxnLst/>
            <a:rect l="l" t="t" r="r" b="b"/>
            <a:pathLst>
              <a:path w="1723389" h="254000">
                <a:moveTo>
                  <a:pt x="1722910" y="0"/>
                </a:moveTo>
                <a:lnTo>
                  <a:pt x="0" y="249041"/>
                </a:lnTo>
                <a:lnTo>
                  <a:pt x="0" y="253467"/>
                </a:lnTo>
                <a:lnTo>
                  <a:pt x="1722910" y="0"/>
                </a:lnTo>
                <a:close/>
              </a:path>
            </a:pathLst>
          </a:custGeom>
          <a:solidFill>
            <a:srgbClr val="F7F7F7">
              <a:alpha val="8645"/>
            </a:srgbClr>
          </a:solidFill>
        </p:spPr>
        <p:txBody>
          <a:bodyPr wrap="square" lIns="0" tIns="0" rIns="0" bIns="0" rtlCol="0"/>
          <a:lstStyle/>
          <a:p>
            <a:endParaRPr/>
          </a:p>
        </p:txBody>
      </p:sp>
      <p:sp>
        <p:nvSpPr>
          <p:cNvPr id="11" name="object 11"/>
          <p:cNvSpPr/>
          <p:nvPr/>
        </p:nvSpPr>
        <p:spPr>
          <a:xfrm>
            <a:off x="1722906" y="1938886"/>
            <a:ext cx="1995805" cy="205740"/>
          </a:xfrm>
          <a:custGeom>
            <a:avLst/>
            <a:gdLst/>
            <a:ahLst/>
            <a:cxnLst/>
            <a:rect l="l" t="t" r="r" b="b"/>
            <a:pathLst>
              <a:path w="1995804" h="205739">
                <a:moveTo>
                  <a:pt x="1995727" y="0"/>
                </a:moveTo>
                <a:lnTo>
                  <a:pt x="1895132" y="6005"/>
                </a:lnTo>
                <a:lnTo>
                  <a:pt x="1543623" y="31323"/>
                </a:lnTo>
                <a:lnTo>
                  <a:pt x="1143094" y="67645"/>
                </a:lnTo>
                <a:lnTo>
                  <a:pt x="644445" y="122366"/>
                </a:lnTo>
                <a:lnTo>
                  <a:pt x="0" y="205352"/>
                </a:lnTo>
                <a:lnTo>
                  <a:pt x="656178" y="121874"/>
                </a:lnTo>
                <a:lnTo>
                  <a:pt x="1165403" y="66552"/>
                </a:lnTo>
                <a:lnTo>
                  <a:pt x="1576450" y="29543"/>
                </a:lnTo>
                <a:lnTo>
                  <a:pt x="1953408" y="2549"/>
                </a:lnTo>
                <a:lnTo>
                  <a:pt x="1995727" y="0"/>
                </a:lnTo>
                <a:close/>
              </a:path>
            </a:pathLst>
          </a:custGeom>
          <a:solidFill>
            <a:srgbClr val="F7F7F7">
              <a:alpha val="8645"/>
            </a:srgbClr>
          </a:solidFill>
        </p:spPr>
        <p:txBody>
          <a:bodyPr wrap="square" lIns="0" tIns="0" rIns="0" bIns="0" rtlCol="0"/>
          <a:lstStyle/>
          <a:p>
            <a:endParaRPr/>
          </a:p>
        </p:txBody>
      </p:sp>
      <p:sp>
        <p:nvSpPr>
          <p:cNvPr id="12" name="object 12"/>
          <p:cNvSpPr/>
          <p:nvPr/>
        </p:nvSpPr>
        <p:spPr>
          <a:xfrm>
            <a:off x="3768773" y="1909874"/>
            <a:ext cx="6283325" cy="2794000"/>
          </a:xfrm>
          <a:custGeom>
            <a:avLst/>
            <a:gdLst/>
            <a:ahLst/>
            <a:cxnLst/>
            <a:rect l="l" t="t" r="r" b="b"/>
            <a:pathLst>
              <a:path w="6283325" h="2794000">
                <a:moveTo>
                  <a:pt x="2415291" y="114299"/>
                </a:moveTo>
                <a:lnTo>
                  <a:pt x="2376093" y="114299"/>
                </a:lnTo>
                <a:lnTo>
                  <a:pt x="2521946" y="152399"/>
                </a:lnTo>
                <a:lnTo>
                  <a:pt x="2569847" y="152399"/>
                </a:lnTo>
                <a:lnTo>
                  <a:pt x="2802948" y="215899"/>
                </a:lnTo>
                <a:lnTo>
                  <a:pt x="2848128" y="215899"/>
                </a:lnTo>
                <a:lnTo>
                  <a:pt x="2903392" y="241299"/>
                </a:lnTo>
                <a:lnTo>
                  <a:pt x="3010360" y="266699"/>
                </a:lnTo>
                <a:lnTo>
                  <a:pt x="3062100" y="292099"/>
                </a:lnTo>
                <a:lnTo>
                  <a:pt x="3112701" y="304799"/>
                </a:lnTo>
                <a:lnTo>
                  <a:pt x="3162182" y="330199"/>
                </a:lnTo>
                <a:lnTo>
                  <a:pt x="3210559" y="342899"/>
                </a:lnTo>
                <a:lnTo>
                  <a:pt x="3257852" y="368299"/>
                </a:lnTo>
                <a:lnTo>
                  <a:pt x="3304078" y="393699"/>
                </a:lnTo>
                <a:lnTo>
                  <a:pt x="3349254" y="406399"/>
                </a:lnTo>
                <a:lnTo>
                  <a:pt x="3393400" y="431799"/>
                </a:lnTo>
                <a:lnTo>
                  <a:pt x="3436532" y="457199"/>
                </a:lnTo>
                <a:lnTo>
                  <a:pt x="3478669" y="482599"/>
                </a:lnTo>
                <a:lnTo>
                  <a:pt x="3519829" y="507999"/>
                </a:lnTo>
                <a:lnTo>
                  <a:pt x="3560029" y="520699"/>
                </a:lnTo>
                <a:lnTo>
                  <a:pt x="3599287" y="546099"/>
                </a:lnTo>
                <a:lnTo>
                  <a:pt x="3637623" y="571499"/>
                </a:lnTo>
                <a:lnTo>
                  <a:pt x="3675052" y="596899"/>
                </a:lnTo>
                <a:lnTo>
                  <a:pt x="3711594" y="622299"/>
                </a:lnTo>
                <a:lnTo>
                  <a:pt x="3758245" y="660399"/>
                </a:lnTo>
                <a:lnTo>
                  <a:pt x="3803452" y="685799"/>
                </a:lnTo>
                <a:lnTo>
                  <a:pt x="3847277" y="723899"/>
                </a:lnTo>
                <a:lnTo>
                  <a:pt x="3889778" y="761999"/>
                </a:lnTo>
                <a:lnTo>
                  <a:pt x="3931016" y="800099"/>
                </a:lnTo>
                <a:lnTo>
                  <a:pt x="3971051" y="825499"/>
                </a:lnTo>
                <a:lnTo>
                  <a:pt x="4009943" y="863599"/>
                </a:lnTo>
                <a:lnTo>
                  <a:pt x="4047752" y="901699"/>
                </a:lnTo>
                <a:lnTo>
                  <a:pt x="4084538" y="939799"/>
                </a:lnTo>
                <a:lnTo>
                  <a:pt x="4120361" y="977899"/>
                </a:lnTo>
                <a:lnTo>
                  <a:pt x="4155280" y="1003299"/>
                </a:lnTo>
                <a:lnTo>
                  <a:pt x="4189357" y="1041399"/>
                </a:lnTo>
                <a:lnTo>
                  <a:pt x="4222650" y="1079499"/>
                </a:lnTo>
                <a:lnTo>
                  <a:pt x="4255221" y="1117599"/>
                </a:lnTo>
                <a:lnTo>
                  <a:pt x="4287128" y="1155699"/>
                </a:lnTo>
                <a:lnTo>
                  <a:pt x="4318433" y="1193799"/>
                </a:lnTo>
                <a:lnTo>
                  <a:pt x="4349195" y="1231899"/>
                </a:lnTo>
                <a:lnTo>
                  <a:pt x="4379473" y="1269999"/>
                </a:lnTo>
                <a:lnTo>
                  <a:pt x="4409329" y="1308099"/>
                </a:lnTo>
                <a:lnTo>
                  <a:pt x="4438822" y="1346199"/>
                </a:lnTo>
                <a:lnTo>
                  <a:pt x="4468012" y="1384299"/>
                </a:lnTo>
                <a:lnTo>
                  <a:pt x="4496959" y="1422399"/>
                </a:lnTo>
                <a:lnTo>
                  <a:pt x="4582944" y="1536699"/>
                </a:lnTo>
                <a:lnTo>
                  <a:pt x="4611519" y="1562099"/>
                </a:lnTo>
                <a:lnTo>
                  <a:pt x="4697830" y="1676399"/>
                </a:lnTo>
                <a:lnTo>
                  <a:pt x="4726995" y="1714499"/>
                </a:lnTo>
                <a:lnTo>
                  <a:pt x="4753696" y="1752599"/>
                </a:lnTo>
                <a:lnTo>
                  <a:pt x="4780887" y="1777999"/>
                </a:lnTo>
                <a:lnTo>
                  <a:pt x="4808595" y="1816099"/>
                </a:lnTo>
                <a:lnTo>
                  <a:pt x="4836848" y="1854199"/>
                </a:lnTo>
                <a:lnTo>
                  <a:pt x="4865671" y="1879599"/>
                </a:lnTo>
                <a:lnTo>
                  <a:pt x="4895091" y="1917699"/>
                </a:lnTo>
                <a:lnTo>
                  <a:pt x="4925136" y="1943099"/>
                </a:lnTo>
                <a:lnTo>
                  <a:pt x="4955832" y="1981199"/>
                </a:lnTo>
                <a:lnTo>
                  <a:pt x="4987205" y="2006599"/>
                </a:lnTo>
                <a:lnTo>
                  <a:pt x="5019283" y="2044699"/>
                </a:lnTo>
                <a:lnTo>
                  <a:pt x="5052092" y="2070099"/>
                </a:lnTo>
                <a:lnTo>
                  <a:pt x="5085659" y="2108199"/>
                </a:lnTo>
                <a:lnTo>
                  <a:pt x="5120011" y="2133599"/>
                </a:lnTo>
                <a:lnTo>
                  <a:pt x="5155174" y="2171699"/>
                </a:lnTo>
                <a:lnTo>
                  <a:pt x="5191175" y="2197099"/>
                </a:lnTo>
                <a:lnTo>
                  <a:pt x="5228042" y="2235199"/>
                </a:lnTo>
                <a:lnTo>
                  <a:pt x="5265800" y="2260599"/>
                </a:lnTo>
                <a:lnTo>
                  <a:pt x="5304476" y="2285999"/>
                </a:lnTo>
                <a:lnTo>
                  <a:pt x="5344097" y="2324099"/>
                </a:lnTo>
                <a:lnTo>
                  <a:pt x="5384690" y="2349499"/>
                </a:lnTo>
                <a:lnTo>
                  <a:pt x="5426282" y="2374899"/>
                </a:lnTo>
                <a:lnTo>
                  <a:pt x="5468899" y="2400299"/>
                </a:lnTo>
                <a:lnTo>
                  <a:pt x="5512569" y="2438399"/>
                </a:lnTo>
                <a:lnTo>
                  <a:pt x="5557317" y="2463799"/>
                </a:lnTo>
                <a:lnTo>
                  <a:pt x="5603171" y="2489199"/>
                </a:lnTo>
                <a:lnTo>
                  <a:pt x="5650157" y="2514599"/>
                </a:lnTo>
                <a:lnTo>
                  <a:pt x="5698302" y="2539999"/>
                </a:lnTo>
                <a:lnTo>
                  <a:pt x="5747633" y="2565399"/>
                </a:lnTo>
                <a:lnTo>
                  <a:pt x="5798176" y="2590799"/>
                </a:lnTo>
                <a:lnTo>
                  <a:pt x="5849959" y="2616199"/>
                </a:lnTo>
                <a:lnTo>
                  <a:pt x="5903008" y="2641599"/>
                </a:lnTo>
                <a:lnTo>
                  <a:pt x="5957350" y="2666999"/>
                </a:lnTo>
                <a:lnTo>
                  <a:pt x="6013011" y="2692399"/>
                </a:lnTo>
                <a:lnTo>
                  <a:pt x="6054585" y="2717799"/>
                </a:lnTo>
                <a:lnTo>
                  <a:pt x="6139258" y="2743199"/>
                </a:lnTo>
                <a:lnTo>
                  <a:pt x="6182335" y="2768599"/>
                </a:lnTo>
                <a:lnTo>
                  <a:pt x="6269911" y="2793999"/>
                </a:lnTo>
                <a:lnTo>
                  <a:pt x="6283263" y="2793999"/>
                </a:lnTo>
                <a:lnTo>
                  <a:pt x="6283263" y="2781299"/>
                </a:lnTo>
                <a:lnTo>
                  <a:pt x="6258581" y="2781299"/>
                </a:lnTo>
                <a:lnTo>
                  <a:pt x="6204959" y="2755899"/>
                </a:lnTo>
                <a:lnTo>
                  <a:pt x="6152211" y="2743199"/>
                </a:lnTo>
                <a:lnTo>
                  <a:pt x="6049323" y="2692399"/>
                </a:lnTo>
                <a:lnTo>
                  <a:pt x="5999175" y="2679699"/>
                </a:lnTo>
                <a:lnTo>
                  <a:pt x="5901457" y="2628899"/>
                </a:lnTo>
                <a:lnTo>
                  <a:pt x="5807149" y="2578099"/>
                </a:lnTo>
                <a:lnTo>
                  <a:pt x="5761265" y="2565399"/>
                </a:lnTo>
                <a:lnTo>
                  <a:pt x="5716223" y="2539999"/>
                </a:lnTo>
                <a:lnTo>
                  <a:pt x="5672020" y="2514599"/>
                </a:lnTo>
                <a:lnTo>
                  <a:pt x="5628652" y="2489199"/>
                </a:lnTo>
                <a:lnTo>
                  <a:pt x="5586114" y="2463799"/>
                </a:lnTo>
                <a:lnTo>
                  <a:pt x="5544405" y="2438399"/>
                </a:lnTo>
                <a:lnTo>
                  <a:pt x="5503520" y="2412999"/>
                </a:lnTo>
                <a:lnTo>
                  <a:pt x="5463455" y="2387599"/>
                </a:lnTo>
                <a:lnTo>
                  <a:pt x="5424208" y="2362199"/>
                </a:lnTo>
                <a:lnTo>
                  <a:pt x="5385774" y="2324099"/>
                </a:lnTo>
                <a:lnTo>
                  <a:pt x="5348150" y="2298699"/>
                </a:lnTo>
                <a:lnTo>
                  <a:pt x="5311332" y="2273299"/>
                </a:lnTo>
                <a:lnTo>
                  <a:pt x="5275317" y="2247899"/>
                </a:lnTo>
                <a:lnTo>
                  <a:pt x="5240102" y="2222499"/>
                </a:lnTo>
                <a:lnTo>
                  <a:pt x="5205682" y="2197099"/>
                </a:lnTo>
                <a:lnTo>
                  <a:pt x="5172054" y="2158999"/>
                </a:lnTo>
                <a:lnTo>
                  <a:pt x="5139215" y="2133599"/>
                </a:lnTo>
                <a:lnTo>
                  <a:pt x="5107160" y="2108199"/>
                </a:lnTo>
                <a:lnTo>
                  <a:pt x="5075888" y="2082799"/>
                </a:lnTo>
                <a:lnTo>
                  <a:pt x="5045393" y="2044699"/>
                </a:lnTo>
                <a:lnTo>
                  <a:pt x="5015672" y="2019299"/>
                </a:lnTo>
                <a:lnTo>
                  <a:pt x="4986722" y="1993899"/>
                </a:lnTo>
                <a:lnTo>
                  <a:pt x="4958539" y="1955799"/>
                </a:lnTo>
                <a:lnTo>
                  <a:pt x="4923709" y="1917699"/>
                </a:lnTo>
                <a:lnTo>
                  <a:pt x="4889666" y="1879599"/>
                </a:lnTo>
                <a:lnTo>
                  <a:pt x="4856341" y="1841499"/>
                </a:lnTo>
                <a:lnTo>
                  <a:pt x="4823663" y="1803399"/>
                </a:lnTo>
                <a:lnTo>
                  <a:pt x="4791562" y="1765299"/>
                </a:lnTo>
                <a:lnTo>
                  <a:pt x="4759969" y="1727199"/>
                </a:lnTo>
                <a:lnTo>
                  <a:pt x="4728811" y="1689099"/>
                </a:lnTo>
                <a:lnTo>
                  <a:pt x="4698021" y="1650999"/>
                </a:lnTo>
                <a:lnTo>
                  <a:pt x="4637257" y="1574799"/>
                </a:lnTo>
                <a:lnTo>
                  <a:pt x="4486841" y="1384299"/>
                </a:lnTo>
                <a:lnTo>
                  <a:pt x="4456452" y="1346199"/>
                </a:lnTo>
                <a:lnTo>
                  <a:pt x="4425796" y="1295399"/>
                </a:lnTo>
                <a:lnTo>
                  <a:pt x="4394805" y="1257299"/>
                </a:lnTo>
                <a:lnTo>
                  <a:pt x="4363407" y="1219199"/>
                </a:lnTo>
                <a:lnTo>
                  <a:pt x="4331532" y="1181099"/>
                </a:lnTo>
                <a:lnTo>
                  <a:pt x="4299110" y="1142999"/>
                </a:lnTo>
                <a:lnTo>
                  <a:pt x="4266071" y="1104899"/>
                </a:lnTo>
                <a:lnTo>
                  <a:pt x="4232345" y="1066799"/>
                </a:lnTo>
                <a:lnTo>
                  <a:pt x="4197860" y="1028699"/>
                </a:lnTo>
                <a:lnTo>
                  <a:pt x="4162548" y="990599"/>
                </a:lnTo>
                <a:lnTo>
                  <a:pt x="4126337" y="952499"/>
                </a:lnTo>
                <a:lnTo>
                  <a:pt x="4089158" y="914399"/>
                </a:lnTo>
                <a:lnTo>
                  <a:pt x="4050940" y="876299"/>
                </a:lnTo>
                <a:lnTo>
                  <a:pt x="4021617" y="850899"/>
                </a:lnTo>
                <a:lnTo>
                  <a:pt x="3991603" y="825499"/>
                </a:lnTo>
                <a:lnTo>
                  <a:pt x="3960885" y="800099"/>
                </a:lnTo>
                <a:lnTo>
                  <a:pt x="3929450" y="774699"/>
                </a:lnTo>
                <a:lnTo>
                  <a:pt x="3897283" y="749299"/>
                </a:lnTo>
                <a:lnTo>
                  <a:pt x="3864372" y="723899"/>
                </a:lnTo>
                <a:lnTo>
                  <a:pt x="3830703" y="698499"/>
                </a:lnTo>
                <a:lnTo>
                  <a:pt x="3796261" y="673099"/>
                </a:lnTo>
                <a:lnTo>
                  <a:pt x="3761034" y="647699"/>
                </a:lnTo>
                <a:lnTo>
                  <a:pt x="3725008" y="622299"/>
                </a:lnTo>
                <a:lnTo>
                  <a:pt x="3688168" y="596899"/>
                </a:lnTo>
                <a:lnTo>
                  <a:pt x="3650503" y="571499"/>
                </a:lnTo>
                <a:lnTo>
                  <a:pt x="3611997" y="546099"/>
                </a:lnTo>
                <a:lnTo>
                  <a:pt x="3572638" y="520699"/>
                </a:lnTo>
                <a:lnTo>
                  <a:pt x="3532411" y="495299"/>
                </a:lnTo>
                <a:lnTo>
                  <a:pt x="3491304" y="469899"/>
                </a:lnTo>
                <a:lnTo>
                  <a:pt x="3449301" y="457199"/>
                </a:lnTo>
                <a:lnTo>
                  <a:pt x="3406391" y="431799"/>
                </a:lnTo>
                <a:lnTo>
                  <a:pt x="3362559" y="406399"/>
                </a:lnTo>
                <a:lnTo>
                  <a:pt x="3317792" y="380999"/>
                </a:lnTo>
                <a:lnTo>
                  <a:pt x="3272075" y="368299"/>
                </a:lnTo>
                <a:lnTo>
                  <a:pt x="3225396" y="342899"/>
                </a:lnTo>
                <a:lnTo>
                  <a:pt x="3177741" y="330199"/>
                </a:lnTo>
                <a:lnTo>
                  <a:pt x="3129096" y="304799"/>
                </a:lnTo>
                <a:lnTo>
                  <a:pt x="3079448" y="292099"/>
                </a:lnTo>
                <a:lnTo>
                  <a:pt x="3028782" y="266699"/>
                </a:lnTo>
                <a:lnTo>
                  <a:pt x="2924345" y="241299"/>
                </a:lnTo>
                <a:lnTo>
                  <a:pt x="2870547" y="215899"/>
                </a:lnTo>
                <a:lnTo>
                  <a:pt x="2644501" y="165099"/>
                </a:lnTo>
                <a:lnTo>
                  <a:pt x="2463192" y="126999"/>
                </a:lnTo>
                <a:lnTo>
                  <a:pt x="2415291" y="114299"/>
                </a:lnTo>
                <a:close/>
              </a:path>
              <a:path w="6283325" h="2794000">
                <a:moveTo>
                  <a:pt x="2270422" y="88899"/>
                </a:moveTo>
                <a:lnTo>
                  <a:pt x="2177447" y="88899"/>
                </a:lnTo>
                <a:lnTo>
                  <a:pt x="2227488" y="101599"/>
                </a:lnTo>
                <a:lnTo>
                  <a:pt x="2277291" y="101599"/>
                </a:lnTo>
                <a:lnTo>
                  <a:pt x="2326833" y="114299"/>
                </a:lnTo>
                <a:lnTo>
                  <a:pt x="2367192" y="114299"/>
                </a:lnTo>
                <a:lnTo>
                  <a:pt x="2270422" y="88899"/>
                </a:lnTo>
                <a:close/>
              </a:path>
              <a:path w="6283325" h="2794000">
                <a:moveTo>
                  <a:pt x="2172936" y="76199"/>
                </a:moveTo>
                <a:lnTo>
                  <a:pt x="2076744" y="76199"/>
                </a:lnTo>
                <a:lnTo>
                  <a:pt x="2127192" y="88899"/>
                </a:lnTo>
                <a:lnTo>
                  <a:pt x="2221766" y="88899"/>
                </a:lnTo>
                <a:lnTo>
                  <a:pt x="2172936" y="76199"/>
                </a:lnTo>
                <a:close/>
              </a:path>
              <a:path w="6283325" h="2794000">
                <a:moveTo>
                  <a:pt x="2074782" y="63499"/>
                </a:moveTo>
                <a:lnTo>
                  <a:pt x="1975363" y="63499"/>
                </a:lnTo>
                <a:lnTo>
                  <a:pt x="2026127" y="76199"/>
                </a:lnTo>
                <a:lnTo>
                  <a:pt x="2123939" y="76199"/>
                </a:lnTo>
                <a:lnTo>
                  <a:pt x="2074782" y="63499"/>
                </a:lnTo>
                <a:close/>
              </a:path>
              <a:path w="6283325" h="2794000">
                <a:moveTo>
                  <a:pt x="1976013" y="50799"/>
                </a:moveTo>
                <a:lnTo>
                  <a:pt x="1873486" y="50799"/>
                </a:lnTo>
                <a:lnTo>
                  <a:pt x="1924475" y="63499"/>
                </a:lnTo>
                <a:lnTo>
                  <a:pt x="2025472" y="63499"/>
                </a:lnTo>
                <a:lnTo>
                  <a:pt x="1976013" y="50799"/>
                </a:lnTo>
                <a:close/>
              </a:path>
              <a:path w="6283325" h="2794000">
                <a:moveTo>
                  <a:pt x="1826817" y="38099"/>
                </a:moveTo>
                <a:lnTo>
                  <a:pt x="1720136" y="38099"/>
                </a:lnTo>
                <a:lnTo>
                  <a:pt x="1771294" y="50799"/>
                </a:lnTo>
                <a:lnTo>
                  <a:pt x="1876680" y="50799"/>
                </a:lnTo>
                <a:lnTo>
                  <a:pt x="1826817" y="38099"/>
                </a:lnTo>
                <a:close/>
              </a:path>
              <a:path w="6283325" h="2794000">
                <a:moveTo>
                  <a:pt x="50501" y="25399"/>
                </a:moveTo>
                <a:lnTo>
                  <a:pt x="50241" y="25399"/>
                </a:lnTo>
                <a:lnTo>
                  <a:pt x="0" y="38099"/>
                </a:lnTo>
                <a:lnTo>
                  <a:pt x="175" y="38099"/>
                </a:lnTo>
                <a:lnTo>
                  <a:pt x="50501" y="25399"/>
                </a:lnTo>
                <a:close/>
              </a:path>
              <a:path w="6283325" h="2794000">
                <a:moveTo>
                  <a:pt x="1676523" y="25399"/>
                </a:moveTo>
                <a:lnTo>
                  <a:pt x="1566692" y="25399"/>
                </a:lnTo>
                <a:lnTo>
                  <a:pt x="1617813" y="38099"/>
                </a:lnTo>
                <a:lnTo>
                  <a:pt x="1726732" y="38099"/>
                </a:lnTo>
                <a:lnTo>
                  <a:pt x="1676523" y="25399"/>
                </a:lnTo>
                <a:close/>
              </a:path>
              <a:path w="6283325" h="2794000">
                <a:moveTo>
                  <a:pt x="352801" y="12699"/>
                </a:moveTo>
                <a:lnTo>
                  <a:pt x="302835" y="12699"/>
                </a:lnTo>
                <a:lnTo>
                  <a:pt x="252152" y="25399"/>
                </a:lnTo>
                <a:lnTo>
                  <a:pt x="302378" y="25399"/>
                </a:lnTo>
                <a:lnTo>
                  <a:pt x="352801" y="12699"/>
                </a:lnTo>
                <a:close/>
              </a:path>
              <a:path w="6283325" h="2794000">
                <a:moveTo>
                  <a:pt x="1474719" y="12699"/>
                </a:moveTo>
                <a:lnTo>
                  <a:pt x="1313305" y="12699"/>
                </a:lnTo>
                <a:lnTo>
                  <a:pt x="1363966" y="25399"/>
                </a:lnTo>
                <a:lnTo>
                  <a:pt x="1525302" y="25399"/>
                </a:lnTo>
                <a:lnTo>
                  <a:pt x="1474719" y="12699"/>
                </a:lnTo>
                <a:close/>
              </a:path>
              <a:path w="6283325" h="2794000">
                <a:moveTo>
                  <a:pt x="1118826" y="0"/>
                </a:moveTo>
                <a:lnTo>
                  <a:pt x="710250" y="0"/>
                </a:lnTo>
                <a:lnTo>
                  <a:pt x="659192" y="12699"/>
                </a:lnTo>
                <a:lnTo>
                  <a:pt x="1169817" y="12699"/>
                </a:lnTo>
                <a:lnTo>
                  <a:pt x="1118826" y="0"/>
                </a:lnTo>
                <a:close/>
              </a:path>
            </a:pathLst>
          </a:custGeom>
          <a:solidFill>
            <a:srgbClr val="F7F7F7">
              <a:alpha val="8645"/>
            </a:srgbClr>
          </a:solidFill>
        </p:spPr>
        <p:txBody>
          <a:bodyPr wrap="square" lIns="0" tIns="0" rIns="0" bIns="0" rtlCol="0"/>
          <a:lstStyle/>
          <a:p>
            <a:endParaRPr/>
          </a:p>
        </p:txBody>
      </p:sp>
      <p:sp>
        <p:nvSpPr>
          <p:cNvPr id="14" name="object 14"/>
          <p:cNvSpPr/>
          <p:nvPr/>
        </p:nvSpPr>
        <p:spPr>
          <a:xfrm>
            <a:off x="1965073" y="1986744"/>
            <a:ext cx="1720850" cy="179705"/>
          </a:xfrm>
          <a:custGeom>
            <a:avLst/>
            <a:gdLst/>
            <a:ahLst/>
            <a:cxnLst/>
            <a:rect l="l" t="t" r="r" b="b"/>
            <a:pathLst>
              <a:path w="1720850" h="179705">
                <a:moveTo>
                  <a:pt x="1720647" y="0"/>
                </a:moveTo>
                <a:lnTo>
                  <a:pt x="1465786" y="18337"/>
                </a:lnTo>
                <a:lnTo>
                  <a:pt x="1059301" y="54296"/>
                </a:lnTo>
                <a:lnTo>
                  <a:pt x="603930" y="103140"/>
                </a:lnTo>
                <a:lnTo>
                  <a:pt x="0" y="179160"/>
                </a:lnTo>
                <a:lnTo>
                  <a:pt x="600621" y="104231"/>
                </a:lnTo>
                <a:lnTo>
                  <a:pt x="1105758" y="50604"/>
                </a:lnTo>
                <a:lnTo>
                  <a:pt x="1513703" y="15031"/>
                </a:lnTo>
                <a:lnTo>
                  <a:pt x="1720647" y="0"/>
                </a:lnTo>
                <a:close/>
              </a:path>
            </a:pathLst>
          </a:custGeom>
          <a:solidFill>
            <a:srgbClr val="F7F7F9">
              <a:alpha val="8306"/>
            </a:srgbClr>
          </a:solidFill>
        </p:spPr>
        <p:txBody>
          <a:bodyPr wrap="square" lIns="0" tIns="0" rIns="0" bIns="0" rtlCol="0"/>
          <a:lstStyle/>
          <a:p>
            <a:endParaRPr/>
          </a:p>
        </p:txBody>
      </p:sp>
      <p:sp>
        <p:nvSpPr>
          <p:cNvPr id="15" name="object 15"/>
          <p:cNvSpPr/>
          <p:nvPr/>
        </p:nvSpPr>
        <p:spPr>
          <a:xfrm>
            <a:off x="0" y="2165903"/>
            <a:ext cx="1965325" cy="289560"/>
          </a:xfrm>
          <a:custGeom>
            <a:avLst/>
            <a:gdLst/>
            <a:ahLst/>
            <a:cxnLst/>
            <a:rect l="l" t="t" r="r" b="b"/>
            <a:pathLst>
              <a:path w="1965325" h="289560">
                <a:moveTo>
                  <a:pt x="1965070" y="0"/>
                </a:moveTo>
                <a:lnTo>
                  <a:pt x="1864061" y="13553"/>
                </a:lnTo>
                <a:lnTo>
                  <a:pt x="0" y="284220"/>
                </a:lnTo>
                <a:lnTo>
                  <a:pt x="0" y="289129"/>
                </a:lnTo>
                <a:lnTo>
                  <a:pt x="1812116" y="20875"/>
                </a:lnTo>
                <a:lnTo>
                  <a:pt x="1965070" y="0"/>
                </a:lnTo>
                <a:close/>
              </a:path>
            </a:pathLst>
          </a:custGeom>
          <a:solidFill>
            <a:srgbClr val="F7F7F9">
              <a:alpha val="8306"/>
            </a:srgbClr>
          </a:solidFill>
        </p:spPr>
        <p:txBody>
          <a:bodyPr wrap="square" lIns="0" tIns="0" rIns="0" bIns="0" rtlCol="0"/>
          <a:lstStyle/>
          <a:p>
            <a:endParaRPr/>
          </a:p>
        </p:txBody>
      </p:sp>
      <p:sp>
        <p:nvSpPr>
          <p:cNvPr id="17" name="object 17"/>
          <p:cNvSpPr/>
          <p:nvPr/>
        </p:nvSpPr>
        <p:spPr>
          <a:xfrm>
            <a:off x="2320701" y="2031056"/>
            <a:ext cx="1394460" cy="142240"/>
          </a:xfrm>
          <a:custGeom>
            <a:avLst/>
            <a:gdLst/>
            <a:ahLst/>
            <a:cxnLst/>
            <a:rect l="l" t="t" r="r" b="b"/>
            <a:pathLst>
              <a:path w="1394460" h="142239">
                <a:moveTo>
                  <a:pt x="1394091" y="0"/>
                </a:moveTo>
                <a:lnTo>
                  <a:pt x="1343946" y="3563"/>
                </a:lnTo>
                <a:lnTo>
                  <a:pt x="993691" y="32055"/>
                </a:lnTo>
                <a:lnTo>
                  <a:pt x="545273" y="76887"/>
                </a:lnTo>
                <a:lnTo>
                  <a:pt x="0" y="141957"/>
                </a:lnTo>
                <a:lnTo>
                  <a:pt x="550210" y="76994"/>
                </a:lnTo>
                <a:lnTo>
                  <a:pt x="1004527" y="31703"/>
                </a:lnTo>
                <a:lnTo>
                  <a:pt x="1394091" y="0"/>
                </a:lnTo>
                <a:close/>
              </a:path>
            </a:pathLst>
          </a:custGeom>
          <a:solidFill>
            <a:srgbClr val="F7F9F9">
              <a:alpha val="7968"/>
            </a:srgbClr>
          </a:solidFill>
        </p:spPr>
        <p:txBody>
          <a:bodyPr wrap="square" lIns="0" tIns="0" rIns="0" bIns="0" rtlCol="0"/>
          <a:lstStyle/>
          <a:p>
            <a:endParaRPr/>
          </a:p>
        </p:txBody>
      </p:sp>
      <p:sp>
        <p:nvSpPr>
          <p:cNvPr id="18" name="object 18"/>
          <p:cNvSpPr/>
          <p:nvPr/>
        </p:nvSpPr>
        <p:spPr>
          <a:xfrm>
            <a:off x="0" y="2173010"/>
            <a:ext cx="2320925" cy="339725"/>
          </a:xfrm>
          <a:custGeom>
            <a:avLst/>
            <a:gdLst/>
            <a:ahLst/>
            <a:cxnLst/>
            <a:rect l="l" t="t" r="r" b="b"/>
            <a:pathLst>
              <a:path w="2320925" h="339725">
                <a:moveTo>
                  <a:pt x="2320699" y="0"/>
                </a:moveTo>
                <a:lnTo>
                  <a:pt x="1968506" y="46253"/>
                </a:lnTo>
                <a:lnTo>
                  <a:pt x="0" y="333225"/>
                </a:lnTo>
                <a:lnTo>
                  <a:pt x="0" y="339586"/>
                </a:lnTo>
                <a:lnTo>
                  <a:pt x="1916980" y="54079"/>
                </a:lnTo>
                <a:lnTo>
                  <a:pt x="2320699" y="0"/>
                </a:lnTo>
                <a:close/>
              </a:path>
            </a:pathLst>
          </a:custGeom>
          <a:solidFill>
            <a:srgbClr val="F7F9F9">
              <a:alpha val="7968"/>
            </a:srgbClr>
          </a:solidFill>
        </p:spPr>
        <p:txBody>
          <a:bodyPr wrap="square" lIns="0" tIns="0" rIns="0" bIns="0" rtlCol="0"/>
          <a:lstStyle/>
          <a:p>
            <a:endParaRPr/>
          </a:p>
        </p:txBody>
      </p:sp>
      <p:sp>
        <p:nvSpPr>
          <p:cNvPr id="32" name="object 32"/>
          <p:cNvSpPr txBox="1"/>
          <p:nvPr/>
        </p:nvSpPr>
        <p:spPr>
          <a:xfrm>
            <a:off x="11189436" y="1677616"/>
            <a:ext cx="8217695" cy="1309333"/>
          </a:xfrm>
          <a:prstGeom prst="rect">
            <a:avLst/>
          </a:prstGeom>
        </p:spPr>
        <p:txBody>
          <a:bodyPr vert="horz" wrap="square" lIns="0" tIns="16510" rIns="0" bIns="0" rtlCol="0">
            <a:spAutoFit/>
          </a:bodyPr>
          <a:lstStyle/>
          <a:p>
            <a:pPr algn="just"/>
            <a:r>
              <a:rPr lang="vi-VN" sz="1400" dirty="0">
                <a:latin typeface="Times New Roman" panose="02020603050405020304" pitchFamily="18" charset="0"/>
                <a:cs typeface="Times New Roman" panose="02020603050405020304" pitchFamily="18" charset="0"/>
              </a:rPr>
              <a:t>Công ty TNHH Công nghệ cảm biến IOT Nam Kinh (WuLian) là nhà sản xuất cung cấp các giải pháp và thiết bị mạng IOT, cung cấp hệ sinh thái ứng dụng nhà thông minh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vi-VN" sz="1400" dirty="0">
                <a:latin typeface="Times New Roman" panose="02020603050405020304" pitchFamily="18" charset="0"/>
                <a:cs typeface="Times New Roman" panose="02020603050405020304" pitchFamily="18" charset="0"/>
              </a:rPr>
              <a:t> doanh nghiệp công nghệ cao </a:t>
            </a:r>
            <a:r>
              <a:rPr lang="en-US" sz="1400" dirty="0" err="1">
                <a:latin typeface="Times New Roman" panose="02020603050405020304" pitchFamily="18" charset="0"/>
                <a:cs typeface="Times New Roman" panose="02020603050405020304" pitchFamily="18" charset="0"/>
              </a:rPr>
              <a:t>cấp</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quốc gia</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Wulian đã thiết lập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tục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nâng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cấp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đổi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mới</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hệ sinh thái</a:t>
            </a: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nhà thông minh </a:t>
            </a:r>
            <a:r>
              <a:rPr lang="en-US" sz="1400" dirty="0" err="1">
                <a:latin typeface="Times New Roman" panose="02020603050405020304" pitchFamily="18" charset="0"/>
                <a:cs typeface="Times New Roman" panose="02020603050405020304" pitchFamily="18" charset="0"/>
              </a:rPr>
              <a:t>ngày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hoàn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hơn</a:t>
            </a:r>
            <a:r>
              <a:rPr lang="en-US" sz="1400" dirty="0">
                <a:latin typeface="Times New Roman" panose="02020603050405020304" pitchFamily="18" charset="0"/>
                <a:cs typeface="Times New Roman" panose="02020603050405020304" pitchFamily="18" charset="0"/>
              </a:rPr>
              <a:t>.</a:t>
            </a:r>
          </a:p>
          <a:p>
            <a:pPr algn="just"/>
            <a:r>
              <a:rPr lang="vi-VN" sz="1400" dirty="0">
                <a:latin typeface="Times New Roman" panose="02020603050405020304" pitchFamily="18" charset="0"/>
                <a:cs typeface="Times New Roman" panose="02020603050405020304" pitchFamily="18" charset="0"/>
              </a:rPr>
              <a:t>Nhiều sản phẩm của WULIAN đã nhận được các giải thưởng quốc tế </a:t>
            </a:r>
            <a:r>
              <a:rPr lang="en-US" sz="1400" dirty="0">
                <a:latin typeface="Times New Roman" panose="02020603050405020304" pitchFamily="18" charset="0"/>
                <a:cs typeface="Times New Roman" panose="02020603050405020304" pitchFamily="18" charset="0"/>
              </a:rPr>
              <a:t>ở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quốc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vực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thiết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kế</a:t>
            </a:r>
            <a:r>
              <a:rPr lang="en-US" sz="1400" dirty="0">
                <a:latin typeface="Times New Roman" panose="02020603050405020304" pitchFamily="18" charset="0"/>
                <a:cs typeface="Times New Roman" panose="02020603050405020304" pitchFamily="18" charset="0"/>
              </a:rPr>
              <a:t> </a:t>
            </a:r>
            <a:r>
              <a:rPr lang="en-US" sz="1400" dirty="0">
                <a:highlight>
                  <a:srgbClr val="FFFFFF"/>
                </a:highlight>
                <a:latin typeface="Times New Roman" panose="02020603050405020304" pitchFamily="18" charset="0"/>
                <a:cs typeface="Times New Roman" panose="02020603050405020304" pitchFamily="18" charset="0"/>
              </a:rPr>
              <a:t>IF </a:t>
            </a:r>
            <a:r>
              <a:rPr lang="en-US" sz="1400" dirty="0" err="1">
                <a:highlight>
                  <a:srgbClr val="FFFFFF"/>
                </a:highlight>
                <a:latin typeface="Times New Roman" panose="02020603050405020304" pitchFamily="18" charset="0"/>
                <a:cs typeface="Times New Roman" panose="02020603050405020304" pitchFamily="18" charset="0"/>
              </a:rPr>
              <a:t>của</a:t>
            </a:r>
            <a:r>
              <a:rPr lang="en-US" sz="1400" dirty="0">
                <a:highlight>
                  <a:srgbClr val="FFFFFF"/>
                </a:highlight>
                <a:latin typeface="Times New Roman" panose="02020603050405020304" pitchFamily="18" charset="0"/>
                <a:cs typeface="Times New Roman" panose="02020603050405020304" pitchFamily="18" charset="0"/>
              </a:rPr>
              <a:t> </a:t>
            </a:r>
            <a:r>
              <a:rPr lang="en-US" sz="1400" dirty="0" err="1">
                <a:highlight>
                  <a:srgbClr val="FFFFFF"/>
                </a:highlight>
                <a:latin typeface="Times New Roman" panose="02020603050405020304" pitchFamily="18" charset="0"/>
                <a:cs typeface="Times New Roman" panose="02020603050405020304" pitchFamily="18" charset="0"/>
              </a:rPr>
              <a:t>Đức</a:t>
            </a:r>
            <a:r>
              <a:rPr lang="en-US" sz="1400" dirty="0">
                <a:highlight>
                  <a:srgbClr val="FFFFFF"/>
                </a:highlight>
                <a:latin typeface="Times New Roman" panose="02020603050405020304" pitchFamily="18" charset="0"/>
                <a:cs typeface="Times New Roman" panose="02020603050405020304" pitchFamily="18" charset="0"/>
              </a:rPr>
              <a:t>, CB </a:t>
            </a:r>
            <a:r>
              <a:rPr lang="en-US" sz="1400" dirty="0" err="1">
                <a:highlight>
                  <a:srgbClr val="FFFFFF"/>
                </a:highlight>
                <a:latin typeface="Times New Roman" panose="02020603050405020304" pitchFamily="18" charset="0"/>
                <a:cs typeface="Times New Roman" panose="02020603050405020304" pitchFamily="18" charset="0"/>
              </a:rPr>
              <a:t>của</a:t>
            </a:r>
            <a:r>
              <a:rPr lang="en-US" sz="1400" dirty="0">
                <a:highlight>
                  <a:srgbClr val="FFFFFF"/>
                </a:highlight>
                <a:latin typeface="Times New Roman" panose="02020603050405020304" pitchFamily="18" charset="0"/>
                <a:cs typeface="Times New Roman" panose="02020603050405020304" pitchFamily="18" charset="0"/>
              </a:rPr>
              <a:t> TÜV </a:t>
            </a:r>
            <a:r>
              <a:rPr lang="en-US" sz="1400" dirty="0" err="1">
                <a:highlight>
                  <a:srgbClr val="FFFFFF"/>
                </a:highlight>
                <a:latin typeface="Times New Roman" panose="02020603050405020304" pitchFamily="18" charset="0"/>
                <a:cs typeface="Times New Roman" panose="02020603050405020304" pitchFamily="18" charset="0"/>
              </a:rPr>
              <a:t>Rheinland</a:t>
            </a:r>
            <a:r>
              <a:rPr lang="en-US" sz="1400" dirty="0">
                <a:highlight>
                  <a:srgbClr val="FFFFFF"/>
                </a:highlight>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Hiện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tại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Wulian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đã</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50 </a:t>
            </a:r>
            <a:r>
              <a:rPr lang="en-US" sz="1400" dirty="0" err="1">
                <a:latin typeface="Times New Roman" panose="02020603050405020304" pitchFamily="18" charset="0"/>
                <a:cs typeface="Times New Roman" panose="02020603050405020304" pitchFamily="18" charset="0"/>
              </a:rPr>
              <a:t>quốc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vực</a:t>
            </a:r>
            <a:r>
              <a:rPr lang="en-US" sz="1400" dirty="0">
                <a:latin typeface="Times New Roman" panose="02020603050405020304" pitchFamily="18" charset="0"/>
                <a:cs typeface="Times New Roman" panose="02020603050405020304" pitchFamily="18" charset="0"/>
              </a:rPr>
              <a:t>.</a:t>
            </a:r>
          </a:p>
          <a:p>
            <a:pPr algn="just"/>
            <a:endParaRPr lang="vi-VN" sz="1400" dirty="0">
              <a:latin typeface="Times New Roman" panose="02020603050405020304" pitchFamily="18" charset="0"/>
              <a:cs typeface="Times New Roman" panose="02020603050405020304" pitchFamily="18" charset="0"/>
            </a:endParaRPr>
          </a:p>
        </p:txBody>
      </p:sp>
      <p:sp>
        <p:nvSpPr>
          <p:cNvPr id="33" name="object 33"/>
          <p:cNvSpPr txBox="1"/>
          <p:nvPr/>
        </p:nvSpPr>
        <p:spPr>
          <a:xfrm>
            <a:off x="12593159" y="1286472"/>
            <a:ext cx="7182887" cy="366126"/>
          </a:xfrm>
          <a:prstGeom prst="rect">
            <a:avLst/>
          </a:prstGeom>
        </p:spPr>
        <p:txBody>
          <a:bodyPr vert="horz" wrap="square" lIns="0" tIns="12065" rIns="0" bIns="0" rtlCol="0">
            <a:spAutoFit/>
          </a:bodyPr>
          <a:lstStyle/>
          <a:p>
            <a:pPr marL="12700">
              <a:lnSpc>
                <a:spcPct val="100000"/>
              </a:lnSpc>
              <a:spcBef>
                <a:spcPts val="95"/>
              </a:spcBef>
              <a:tabLst>
                <a:tab pos="1339215" algn="l"/>
              </a:tabLst>
            </a:pPr>
            <a:r>
              <a:rPr sz="2300" spc="-5" dirty="0">
                <a:uFill>
                  <a:solidFill>
                    <a:srgbClr val="8FC31F"/>
                  </a:solidFill>
                </a:uFill>
                <a:latin typeface="Times New Roman"/>
                <a:cs typeface="Times New Roman"/>
              </a:rPr>
              <a:t> </a:t>
            </a:r>
            <a:r>
              <a:rPr lang="en-US" sz="2300" spc="-5" dirty="0" err="1">
                <a:uFill>
                  <a:solidFill>
                    <a:srgbClr val="8FC31F"/>
                  </a:solidFill>
                </a:uFill>
                <a:latin typeface="Times New Roman"/>
                <a:cs typeface="Times New Roman"/>
              </a:rPr>
              <a:t>Thông</a:t>
            </a:r>
            <a:r>
              <a:rPr lang="en-US" sz="2300" spc="-5" dirty="0">
                <a:uFill>
                  <a:solidFill>
                    <a:srgbClr val="8FC31F"/>
                  </a:solidFill>
                </a:uFill>
                <a:latin typeface="Times New Roman"/>
                <a:cs typeface="Times New Roman"/>
              </a:rPr>
              <a:t> </a:t>
            </a:r>
            <a:r>
              <a:rPr lang="en-US" sz="2300" spc="-5" dirty="0" err="1">
                <a:uFill>
                  <a:solidFill>
                    <a:srgbClr val="8FC31F"/>
                  </a:solidFill>
                </a:uFill>
                <a:latin typeface="Times New Roman"/>
                <a:cs typeface="Times New Roman"/>
              </a:rPr>
              <a:t>minh</a:t>
            </a:r>
            <a:r>
              <a:rPr lang="en-US" sz="2300" spc="-5" dirty="0">
                <a:uFill>
                  <a:solidFill>
                    <a:srgbClr val="8FC31F"/>
                  </a:solidFill>
                </a:uFill>
                <a:latin typeface="Times New Roman"/>
                <a:cs typeface="Times New Roman"/>
              </a:rPr>
              <a:t> </a:t>
            </a:r>
            <a:r>
              <a:rPr lang="en-US" sz="2300" spc="-5" dirty="0" err="1">
                <a:uFill>
                  <a:solidFill>
                    <a:srgbClr val="8FC31F"/>
                  </a:solidFill>
                </a:uFill>
                <a:latin typeface="Times New Roman"/>
                <a:cs typeface="Times New Roman"/>
              </a:rPr>
              <a:t>theo</a:t>
            </a:r>
            <a:r>
              <a:rPr lang="en-US" sz="2300" spc="-5" dirty="0">
                <a:uFill>
                  <a:solidFill>
                    <a:srgbClr val="8FC31F"/>
                  </a:solidFill>
                </a:uFill>
                <a:latin typeface="Times New Roman"/>
                <a:cs typeface="Times New Roman"/>
              </a:rPr>
              <a:t> </a:t>
            </a:r>
            <a:r>
              <a:rPr lang="en-US" sz="2300" spc="-5" dirty="0" err="1">
                <a:uFill>
                  <a:solidFill>
                    <a:srgbClr val="8FC31F"/>
                  </a:solidFill>
                </a:uFill>
                <a:latin typeface="Times New Roman"/>
                <a:cs typeface="Times New Roman"/>
              </a:rPr>
              <a:t>những</a:t>
            </a:r>
            <a:r>
              <a:rPr lang="en-US" sz="2300" spc="-5" dirty="0">
                <a:uFill>
                  <a:solidFill>
                    <a:srgbClr val="8FC31F"/>
                  </a:solidFill>
                </a:uFill>
                <a:latin typeface="Times New Roman"/>
                <a:cs typeface="Times New Roman"/>
              </a:rPr>
              <a:t> </a:t>
            </a:r>
            <a:r>
              <a:rPr lang="en-US" sz="2300" spc="-5" dirty="0" err="1">
                <a:uFill>
                  <a:solidFill>
                    <a:srgbClr val="8FC31F"/>
                  </a:solidFill>
                </a:uFill>
                <a:latin typeface="Times New Roman"/>
                <a:cs typeface="Times New Roman"/>
              </a:rPr>
              <a:t>gì</a:t>
            </a:r>
            <a:r>
              <a:rPr lang="en-US" sz="2300" spc="-5" dirty="0">
                <a:uFill>
                  <a:solidFill>
                    <a:srgbClr val="8FC31F"/>
                  </a:solidFill>
                </a:uFill>
                <a:latin typeface="Times New Roman"/>
                <a:cs typeface="Times New Roman"/>
              </a:rPr>
              <a:t> </a:t>
            </a:r>
            <a:r>
              <a:rPr lang="en-US" sz="2300" spc="-5" dirty="0" err="1">
                <a:uFill>
                  <a:solidFill>
                    <a:srgbClr val="8FC31F"/>
                  </a:solidFill>
                </a:uFill>
                <a:latin typeface="Times New Roman"/>
                <a:cs typeface="Times New Roman"/>
              </a:rPr>
              <a:t>bạn</a:t>
            </a:r>
            <a:r>
              <a:rPr lang="en-US" sz="2300" spc="-5" dirty="0">
                <a:uFill>
                  <a:solidFill>
                    <a:srgbClr val="8FC31F"/>
                  </a:solidFill>
                </a:uFill>
                <a:latin typeface="Times New Roman"/>
                <a:cs typeface="Times New Roman"/>
              </a:rPr>
              <a:t> </a:t>
            </a:r>
            <a:r>
              <a:rPr lang="en-US" sz="2300" spc="-5" dirty="0" err="1">
                <a:uFill>
                  <a:solidFill>
                    <a:srgbClr val="8FC31F"/>
                  </a:solidFill>
                </a:uFill>
                <a:latin typeface="Times New Roman"/>
                <a:cs typeface="Times New Roman"/>
              </a:rPr>
              <a:t>muốn</a:t>
            </a:r>
            <a:endParaRPr lang="zh-CN" altLang="en-US" sz="2300" dirty="0">
              <a:latin typeface="PingFang SC Medium"/>
              <a:cs typeface="PingFang SC Medium"/>
            </a:endParaRPr>
          </a:p>
        </p:txBody>
      </p:sp>
      <p:sp>
        <p:nvSpPr>
          <p:cNvPr id="35" name="object 35"/>
          <p:cNvSpPr/>
          <p:nvPr/>
        </p:nvSpPr>
        <p:spPr>
          <a:xfrm>
            <a:off x="12552508" y="1373096"/>
            <a:ext cx="0" cy="212725"/>
          </a:xfrm>
          <a:custGeom>
            <a:avLst/>
            <a:gdLst/>
            <a:ahLst/>
            <a:cxnLst/>
            <a:rect l="l" t="t" r="r" b="b"/>
            <a:pathLst>
              <a:path h="212725">
                <a:moveTo>
                  <a:pt x="0" y="0"/>
                </a:moveTo>
                <a:lnTo>
                  <a:pt x="0" y="212705"/>
                </a:lnTo>
              </a:path>
            </a:pathLst>
          </a:custGeom>
          <a:ln w="12442">
            <a:solidFill>
              <a:srgbClr val="504F4F"/>
            </a:solidFill>
          </a:ln>
        </p:spPr>
        <p:txBody>
          <a:bodyPr wrap="square" lIns="0" tIns="0" rIns="0" bIns="0" rtlCol="0"/>
          <a:lstStyle/>
          <a:p>
            <a:endParaRPr/>
          </a:p>
        </p:txBody>
      </p:sp>
      <p:sp>
        <p:nvSpPr>
          <p:cNvPr id="37" name="object 37"/>
          <p:cNvSpPr/>
          <p:nvPr/>
        </p:nvSpPr>
        <p:spPr>
          <a:xfrm>
            <a:off x="7766050" y="6011231"/>
            <a:ext cx="676229" cy="157299"/>
          </a:xfrm>
          <a:prstGeom prst="rect">
            <a:avLst/>
          </a:prstGeom>
          <a:blipFill>
            <a:blip r:embed="rId3" cstate="print"/>
            <a:stretch>
              <a:fillRect/>
            </a:stretch>
          </a:blipFill>
        </p:spPr>
        <p:txBody>
          <a:bodyPr wrap="square" lIns="0" tIns="0" rIns="0" bIns="0" rtlCol="0"/>
          <a:lstStyle/>
          <a:p>
            <a:endParaRPr/>
          </a:p>
        </p:txBody>
      </p:sp>
      <p:sp>
        <p:nvSpPr>
          <p:cNvPr id="120" name="TextBox 119">
            <a:extLst>
              <a:ext uri="{FF2B5EF4-FFF2-40B4-BE49-F238E27FC236}">
                <a16:creationId xmlns:a16="http://schemas.microsoft.com/office/drawing/2014/main" id="{D411B89F-71E0-4417-AD4C-C1A9B8644D6E}"/>
              </a:ext>
            </a:extLst>
          </p:cNvPr>
          <p:cNvSpPr txBox="1"/>
          <p:nvPr/>
        </p:nvSpPr>
        <p:spPr>
          <a:xfrm>
            <a:off x="581172" y="4021551"/>
            <a:ext cx="8419790" cy="1200329"/>
          </a:xfrm>
          <a:prstGeom prst="rect">
            <a:avLst/>
          </a:prstGeom>
          <a:noFill/>
        </p:spPr>
        <p:txBody>
          <a:bodyPr wrap="square" rtlCol="0">
            <a:spAutoFit/>
          </a:bodyPr>
          <a:lstStyle/>
          <a:p>
            <a:pPr algn="ctr"/>
            <a:r>
              <a:rPr lang="en-US" sz="3600" b="1" dirty="0" err="1">
                <a:latin typeface="Times New Roman" panose="02020603050405020304" pitchFamily="18" charset="0"/>
                <a:cs typeface="Times New Roman" panose="02020603050405020304" pitchFamily="18" charset="0"/>
              </a:rPr>
              <a:t>Thành</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viên</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Hội</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đồng</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quản</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trị</a:t>
            </a:r>
            <a:r>
              <a:rPr lang="en-US" sz="3600" b="1" dirty="0">
                <a:latin typeface="Times New Roman" panose="02020603050405020304" pitchFamily="18" charset="0"/>
                <a:cs typeface="Times New Roman" panose="02020603050405020304" pitchFamily="18" charset="0"/>
              </a:rPr>
              <a:t> </a:t>
            </a:r>
          </a:p>
          <a:p>
            <a:pPr algn="ctr"/>
            <a:r>
              <a:rPr lang="en-US" sz="3600" b="1" dirty="0" err="1">
                <a:latin typeface="Times New Roman" panose="02020603050405020304" pitchFamily="18" charset="0"/>
                <a:cs typeface="Times New Roman" panose="02020603050405020304" pitchFamily="18" charset="0"/>
              </a:rPr>
              <a:t>Liên</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minh</a:t>
            </a:r>
            <a:r>
              <a:rPr lang="en-US" sz="3600" b="1" dirty="0">
                <a:latin typeface="Times New Roman" panose="02020603050405020304" pitchFamily="18" charset="0"/>
                <a:cs typeface="Times New Roman" panose="02020603050405020304" pitchFamily="18" charset="0"/>
              </a:rPr>
              <a:t> Zigbee</a:t>
            </a:r>
          </a:p>
        </p:txBody>
      </p:sp>
      <p:sp>
        <p:nvSpPr>
          <p:cNvPr id="81" name="TextBox 80">
            <a:extLst>
              <a:ext uri="{FF2B5EF4-FFF2-40B4-BE49-F238E27FC236}">
                <a16:creationId xmlns:a16="http://schemas.microsoft.com/office/drawing/2014/main" id="{C4AA29D7-7995-44B8-8D85-357447BF5DBC}"/>
              </a:ext>
            </a:extLst>
          </p:cNvPr>
          <p:cNvSpPr txBox="1"/>
          <p:nvPr/>
        </p:nvSpPr>
        <p:spPr>
          <a:xfrm>
            <a:off x="7897178" y="204468"/>
            <a:ext cx="1773871" cy="276999"/>
          </a:xfrm>
          <a:prstGeom prst="rect">
            <a:avLst/>
          </a:prstGeom>
          <a:noFill/>
        </p:spPr>
        <p:txBody>
          <a:bodyPr wrap="square" rtlCol="0">
            <a:spAutoFit/>
          </a:bodyPr>
          <a:lstStyle/>
          <a:p>
            <a:pPr marL="12700" marR="5080" algn="just">
              <a:spcBef>
                <a:spcPts val="95"/>
              </a:spcBef>
            </a:pPr>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p:txBody>
      </p:sp>
      <p:sp>
        <p:nvSpPr>
          <p:cNvPr id="82" name="TextBox 81">
            <a:extLst>
              <a:ext uri="{FF2B5EF4-FFF2-40B4-BE49-F238E27FC236}">
                <a16:creationId xmlns:a16="http://schemas.microsoft.com/office/drawing/2014/main" id="{B3D2053C-FE6B-4E0C-8B91-3D57F829578D}"/>
              </a:ext>
            </a:extLst>
          </p:cNvPr>
          <p:cNvSpPr txBox="1"/>
          <p:nvPr/>
        </p:nvSpPr>
        <p:spPr>
          <a:xfrm>
            <a:off x="230818" y="6906306"/>
            <a:ext cx="220032" cy="276318"/>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1</a:t>
            </a:r>
          </a:p>
        </p:txBody>
      </p:sp>
      <p:sp>
        <p:nvSpPr>
          <p:cNvPr id="83" name="TextBox 82">
            <a:extLst>
              <a:ext uri="{FF2B5EF4-FFF2-40B4-BE49-F238E27FC236}">
                <a16:creationId xmlns:a16="http://schemas.microsoft.com/office/drawing/2014/main" id="{2588D41F-947D-4A7F-AE6A-705F9EBF0156}"/>
              </a:ext>
            </a:extLst>
          </p:cNvPr>
          <p:cNvSpPr txBox="1"/>
          <p:nvPr/>
        </p:nvSpPr>
        <p:spPr>
          <a:xfrm>
            <a:off x="19624415" y="6905625"/>
            <a:ext cx="22003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2</a:t>
            </a:r>
          </a:p>
        </p:txBody>
      </p:sp>
      <p:sp>
        <p:nvSpPr>
          <p:cNvPr id="99" name="object 5">
            <a:extLst>
              <a:ext uri="{FF2B5EF4-FFF2-40B4-BE49-F238E27FC236}">
                <a16:creationId xmlns:a16="http://schemas.microsoft.com/office/drawing/2014/main" id="{9FA0C982-8DED-4B7B-9DFD-E2AFC1BC6371}"/>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84" name="TextBox 83">
            <a:extLst>
              <a:ext uri="{FF2B5EF4-FFF2-40B4-BE49-F238E27FC236}">
                <a16:creationId xmlns:a16="http://schemas.microsoft.com/office/drawing/2014/main" id="{0135B853-F308-46B1-AE79-B1CEF2A824E7}"/>
              </a:ext>
            </a:extLst>
          </p:cNvPr>
          <p:cNvSpPr txBox="1"/>
          <p:nvPr/>
        </p:nvSpPr>
        <p:spPr>
          <a:xfrm>
            <a:off x="18272268" y="165371"/>
            <a:ext cx="1831831" cy="276999"/>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wulian.com.vn</a:t>
            </a:r>
            <a:endParaRPr lang="en-US" sz="1200" i="1" dirty="0">
              <a:latin typeface="Times New Roman" panose="02020603050405020304" pitchFamily="18" charset="0"/>
              <a:cs typeface="Times New Roman" panose="02020603050405020304" pitchFamily="18" charset="0"/>
            </a:endParaRPr>
          </a:p>
        </p:txBody>
      </p:sp>
      <p:sp>
        <p:nvSpPr>
          <p:cNvPr id="5" name="object 8">
            <a:extLst>
              <a:ext uri="{FF2B5EF4-FFF2-40B4-BE49-F238E27FC236}">
                <a16:creationId xmlns:a16="http://schemas.microsoft.com/office/drawing/2014/main" id="{3022EB12-1925-4147-A4AF-EA834B6D87E9}"/>
              </a:ext>
            </a:extLst>
          </p:cNvPr>
          <p:cNvSpPr/>
          <p:nvPr/>
        </p:nvSpPr>
        <p:spPr>
          <a:xfrm>
            <a:off x="13943363" y="4431031"/>
            <a:ext cx="252729" cy="457200"/>
          </a:xfrm>
          <a:custGeom>
            <a:avLst/>
            <a:gdLst/>
            <a:ahLst/>
            <a:cxnLst/>
            <a:rect l="l" t="t" r="r" b="b"/>
            <a:pathLst>
              <a:path w="252729" h="457200">
                <a:moveTo>
                  <a:pt x="177087" y="376238"/>
                </a:moveTo>
                <a:lnTo>
                  <a:pt x="154176" y="376238"/>
                </a:lnTo>
                <a:lnTo>
                  <a:pt x="159624" y="384487"/>
                </a:lnTo>
                <a:lnTo>
                  <a:pt x="166204" y="391557"/>
                </a:lnTo>
                <a:lnTo>
                  <a:pt x="173769" y="397275"/>
                </a:lnTo>
                <a:lnTo>
                  <a:pt x="182171" y="401472"/>
                </a:lnTo>
                <a:lnTo>
                  <a:pt x="182171" y="456630"/>
                </a:lnTo>
                <a:lnTo>
                  <a:pt x="199131" y="456630"/>
                </a:lnTo>
                <a:lnTo>
                  <a:pt x="199131" y="404657"/>
                </a:lnTo>
                <a:lnTo>
                  <a:pt x="209327" y="403544"/>
                </a:lnTo>
                <a:lnTo>
                  <a:pt x="218850" y="400346"/>
                </a:lnTo>
                <a:lnTo>
                  <a:pt x="227541" y="395272"/>
                </a:lnTo>
                <a:lnTo>
                  <a:pt x="235214" y="388532"/>
                </a:lnTo>
                <a:lnTo>
                  <a:pt x="252148" y="388532"/>
                </a:lnTo>
                <a:lnTo>
                  <a:pt x="252148" y="385234"/>
                </a:lnTo>
                <a:lnTo>
                  <a:pt x="200798" y="385234"/>
                </a:lnTo>
                <a:lnTo>
                  <a:pt x="201905" y="381389"/>
                </a:lnTo>
                <a:lnTo>
                  <a:pt x="202340" y="380419"/>
                </a:lnTo>
                <a:lnTo>
                  <a:pt x="182171" y="380419"/>
                </a:lnTo>
                <a:lnTo>
                  <a:pt x="177087" y="376238"/>
                </a:lnTo>
                <a:close/>
              </a:path>
              <a:path w="252729" h="457200">
                <a:moveTo>
                  <a:pt x="126881" y="342083"/>
                </a:moveTo>
                <a:lnTo>
                  <a:pt x="81050" y="342083"/>
                </a:lnTo>
                <a:lnTo>
                  <a:pt x="75775" y="344995"/>
                </a:lnTo>
                <a:lnTo>
                  <a:pt x="52131" y="384487"/>
                </a:lnTo>
                <a:lnTo>
                  <a:pt x="51127" y="397275"/>
                </a:lnTo>
                <a:lnTo>
                  <a:pt x="52073" y="408722"/>
                </a:lnTo>
                <a:lnTo>
                  <a:pt x="74888" y="446765"/>
                </a:lnTo>
                <a:lnTo>
                  <a:pt x="104219" y="456617"/>
                </a:lnTo>
                <a:lnTo>
                  <a:pt x="113860" y="455621"/>
                </a:lnTo>
                <a:lnTo>
                  <a:pt x="123071" y="452643"/>
                </a:lnTo>
                <a:lnTo>
                  <a:pt x="131817" y="447699"/>
                </a:lnTo>
                <a:lnTo>
                  <a:pt x="140066" y="440803"/>
                </a:lnTo>
                <a:lnTo>
                  <a:pt x="143533" y="437381"/>
                </a:lnTo>
                <a:lnTo>
                  <a:pt x="104368" y="437381"/>
                </a:lnTo>
                <a:lnTo>
                  <a:pt x="97079" y="436645"/>
                </a:lnTo>
                <a:lnTo>
                  <a:pt x="68882" y="405901"/>
                </a:lnTo>
                <a:lnTo>
                  <a:pt x="157187" y="405901"/>
                </a:lnTo>
                <a:lnTo>
                  <a:pt x="157187" y="389900"/>
                </a:lnTo>
                <a:lnTo>
                  <a:pt x="156727" y="386665"/>
                </a:lnTo>
                <a:lnTo>
                  <a:pt x="69031" y="386665"/>
                </a:lnTo>
                <a:lnTo>
                  <a:pt x="70524" y="379461"/>
                </a:lnTo>
                <a:lnTo>
                  <a:pt x="104293" y="355546"/>
                </a:lnTo>
                <a:lnTo>
                  <a:pt x="143200" y="355546"/>
                </a:lnTo>
                <a:lnTo>
                  <a:pt x="141745" y="353891"/>
                </a:lnTo>
                <a:lnTo>
                  <a:pt x="133621" y="346211"/>
                </a:lnTo>
                <a:lnTo>
                  <a:pt x="126881" y="342083"/>
                </a:lnTo>
                <a:close/>
              </a:path>
              <a:path w="252729" h="457200">
                <a:moveTo>
                  <a:pt x="133222" y="421654"/>
                </a:moveTo>
                <a:lnTo>
                  <a:pt x="104368" y="437381"/>
                </a:lnTo>
                <a:lnTo>
                  <a:pt x="143533" y="437381"/>
                </a:lnTo>
                <a:lnTo>
                  <a:pt x="146635" y="434320"/>
                </a:lnTo>
                <a:lnTo>
                  <a:pt x="133222" y="421654"/>
                </a:lnTo>
                <a:close/>
              </a:path>
              <a:path w="252729" h="457200">
                <a:moveTo>
                  <a:pt x="252148" y="388532"/>
                </a:moveTo>
                <a:lnTo>
                  <a:pt x="235214" y="388532"/>
                </a:lnTo>
                <a:lnTo>
                  <a:pt x="235214" y="404657"/>
                </a:lnTo>
                <a:lnTo>
                  <a:pt x="252148" y="404657"/>
                </a:lnTo>
                <a:lnTo>
                  <a:pt x="252148" y="388532"/>
                </a:lnTo>
                <a:close/>
              </a:path>
              <a:path w="252729" h="457200">
                <a:moveTo>
                  <a:pt x="143200" y="355546"/>
                </a:moveTo>
                <a:lnTo>
                  <a:pt x="104293" y="355546"/>
                </a:lnTo>
                <a:lnTo>
                  <a:pt x="111442" y="356287"/>
                </a:lnTo>
                <a:lnTo>
                  <a:pt x="118022" y="358523"/>
                </a:lnTo>
                <a:lnTo>
                  <a:pt x="139431" y="386665"/>
                </a:lnTo>
                <a:lnTo>
                  <a:pt x="156727" y="386665"/>
                </a:lnTo>
                <a:lnTo>
                  <a:pt x="156179" y="382808"/>
                </a:lnTo>
                <a:lnTo>
                  <a:pt x="154176" y="376238"/>
                </a:lnTo>
                <a:lnTo>
                  <a:pt x="177087" y="376238"/>
                </a:lnTo>
                <a:lnTo>
                  <a:pt x="174460" y="374078"/>
                </a:lnTo>
                <a:lnTo>
                  <a:pt x="168474" y="365685"/>
                </a:lnTo>
                <a:lnTo>
                  <a:pt x="167993" y="364443"/>
                </a:lnTo>
                <a:lnTo>
                  <a:pt x="149174" y="364443"/>
                </a:lnTo>
                <a:lnTo>
                  <a:pt x="147108" y="360697"/>
                </a:lnTo>
                <a:lnTo>
                  <a:pt x="144599" y="357139"/>
                </a:lnTo>
                <a:lnTo>
                  <a:pt x="143200" y="355546"/>
                </a:lnTo>
                <a:close/>
              </a:path>
              <a:path w="252729" h="457200">
                <a:moveTo>
                  <a:pt x="252148" y="303661"/>
                </a:moveTo>
                <a:lnTo>
                  <a:pt x="199155" y="303661"/>
                </a:lnTo>
                <a:lnTo>
                  <a:pt x="213120" y="306874"/>
                </a:lnTo>
                <a:lnTo>
                  <a:pt x="224540" y="315632"/>
                </a:lnTo>
                <a:lnTo>
                  <a:pt x="232248" y="328610"/>
                </a:lnTo>
                <a:lnTo>
                  <a:pt x="234915" y="343576"/>
                </a:lnTo>
                <a:lnTo>
                  <a:pt x="234989" y="344995"/>
                </a:lnTo>
                <a:lnTo>
                  <a:pt x="232402" y="359937"/>
                </a:lnTo>
                <a:lnTo>
                  <a:pt x="225086" y="372689"/>
                </a:lnTo>
                <a:lnTo>
                  <a:pt x="214196" y="381527"/>
                </a:lnTo>
                <a:lnTo>
                  <a:pt x="200798" y="385234"/>
                </a:lnTo>
                <a:lnTo>
                  <a:pt x="252148" y="385234"/>
                </a:lnTo>
                <a:lnTo>
                  <a:pt x="252148" y="303661"/>
                </a:lnTo>
                <a:close/>
              </a:path>
              <a:path w="252729" h="457200">
                <a:moveTo>
                  <a:pt x="199131" y="340652"/>
                </a:moveTo>
                <a:lnTo>
                  <a:pt x="182171" y="340652"/>
                </a:lnTo>
                <a:lnTo>
                  <a:pt x="182171" y="380419"/>
                </a:lnTo>
                <a:lnTo>
                  <a:pt x="202340" y="380419"/>
                </a:lnTo>
                <a:lnTo>
                  <a:pt x="203548" y="377719"/>
                </a:lnTo>
                <a:lnTo>
                  <a:pt x="210516" y="366533"/>
                </a:lnTo>
                <a:lnTo>
                  <a:pt x="216774" y="361519"/>
                </a:lnTo>
                <a:lnTo>
                  <a:pt x="230147" y="357176"/>
                </a:lnTo>
                <a:lnTo>
                  <a:pt x="230262" y="353767"/>
                </a:lnTo>
                <a:lnTo>
                  <a:pt x="199131" y="353767"/>
                </a:lnTo>
                <a:lnTo>
                  <a:pt x="199131" y="340652"/>
                </a:lnTo>
                <a:close/>
              </a:path>
              <a:path w="252729" h="457200">
                <a:moveTo>
                  <a:pt x="199155" y="284288"/>
                </a:moveTo>
                <a:lnTo>
                  <a:pt x="178550" y="289025"/>
                </a:lnTo>
                <a:lnTo>
                  <a:pt x="161703" y="301937"/>
                </a:lnTo>
                <a:lnTo>
                  <a:pt x="150334" y="321074"/>
                </a:lnTo>
                <a:lnTo>
                  <a:pt x="146162" y="344485"/>
                </a:lnTo>
                <a:lnTo>
                  <a:pt x="146162" y="351478"/>
                </a:lnTo>
                <a:lnTo>
                  <a:pt x="147233" y="358209"/>
                </a:lnTo>
                <a:lnTo>
                  <a:pt x="149174" y="364443"/>
                </a:lnTo>
                <a:lnTo>
                  <a:pt x="167993" y="364443"/>
                </a:lnTo>
                <a:lnTo>
                  <a:pt x="164599" y="355676"/>
                </a:lnTo>
                <a:lnTo>
                  <a:pt x="163221" y="344485"/>
                </a:lnTo>
                <a:lnTo>
                  <a:pt x="166050" y="328610"/>
                </a:lnTo>
                <a:lnTo>
                  <a:pt x="173760" y="315632"/>
                </a:lnTo>
                <a:lnTo>
                  <a:pt x="185184" y="306874"/>
                </a:lnTo>
                <a:lnTo>
                  <a:pt x="199155" y="303661"/>
                </a:lnTo>
                <a:lnTo>
                  <a:pt x="252148" y="303661"/>
                </a:lnTo>
                <a:lnTo>
                  <a:pt x="252148" y="300413"/>
                </a:lnTo>
                <a:lnTo>
                  <a:pt x="235214" y="300413"/>
                </a:lnTo>
                <a:lnTo>
                  <a:pt x="227541" y="293668"/>
                </a:lnTo>
                <a:lnTo>
                  <a:pt x="218850" y="288594"/>
                </a:lnTo>
                <a:lnTo>
                  <a:pt x="209327" y="285399"/>
                </a:lnTo>
                <a:lnTo>
                  <a:pt x="199155" y="284288"/>
                </a:lnTo>
                <a:close/>
              </a:path>
              <a:path w="252729" h="457200">
                <a:moveTo>
                  <a:pt x="230262" y="337094"/>
                </a:moveTo>
                <a:lnTo>
                  <a:pt x="199131" y="353767"/>
                </a:lnTo>
                <a:lnTo>
                  <a:pt x="230262" y="353767"/>
                </a:lnTo>
                <a:lnTo>
                  <a:pt x="230262" y="337094"/>
                </a:lnTo>
                <a:close/>
              </a:path>
              <a:path w="252729" h="457200">
                <a:moveTo>
                  <a:pt x="16946" y="0"/>
                </a:moveTo>
                <a:lnTo>
                  <a:pt x="0" y="0"/>
                </a:lnTo>
                <a:lnTo>
                  <a:pt x="0" y="343589"/>
                </a:lnTo>
                <a:lnTo>
                  <a:pt x="16946" y="343589"/>
                </a:lnTo>
                <a:lnTo>
                  <a:pt x="16946" y="294067"/>
                </a:lnTo>
                <a:lnTo>
                  <a:pt x="34226" y="294067"/>
                </a:lnTo>
                <a:lnTo>
                  <a:pt x="33993" y="292861"/>
                </a:lnTo>
                <a:lnTo>
                  <a:pt x="122298" y="292861"/>
                </a:lnTo>
                <a:lnTo>
                  <a:pt x="122289" y="284288"/>
                </a:lnTo>
                <a:lnTo>
                  <a:pt x="121942" y="277009"/>
                </a:lnTo>
                <a:lnTo>
                  <a:pt x="121858" y="276200"/>
                </a:lnTo>
                <a:lnTo>
                  <a:pt x="121471" y="273624"/>
                </a:lnTo>
                <a:lnTo>
                  <a:pt x="34129" y="273624"/>
                </a:lnTo>
                <a:lnTo>
                  <a:pt x="34202" y="273276"/>
                </a:lnTo>
                <a:lnTo>
                  <a:pt x="16946" y="273276"/>
                </a:lnTo>
                <a:lnTo>
                  <a:pt x="16946" y="0"/>
                </a:lnTo>
                <a:close/>
              </a:path>
              <a:path w="252729" h="457200">
                <a:moveTo>
                  <a:pt x="34226" y="294067"/>
                </a:moveTo>
                <a:lnTo>
                  <a:pt x="16946" y="294067"/>
                </a:lnTo>
                <a:lnTo>
                  <a:pt x="18873" y="302909"/>
                </a:lnTo>
                <a:lnTo>
                  <a:pt x="49006" y="339183"/>
                </a:lnTo>
                <a:lnTo>
                  <a:pt x="69330" y="343576"/>
                </a:lnTo>
                <a:lnTo>
                  <a:pt x="73336" y="343576"/>
                </a:lnTo>
                <a:lnTo>
                  <a:pt x="77255" y="343066"/>
                </a:lnTo>
                <a:lnTo>
                  <a:pt x="81050" y="342083"/>
                </a:lnTo>
                <a:lnTo>
                  <a:pt x="126881" y="342083"/>
                </a:lnTo>
                <a:lnTo>
                  <a:pt x="124634" y="340707"/>
                </a:lnTo>
                <a:lnTo>
                  <a:pt x="116219" y="337865"/>
                </a:lnTo>
                <a:lnTo>
                  <a:pt x="91701" y="337865"/>
                </a:lnTo>
                <a:lnTo>
                  <a:pt x="96392" y="335327"/>
                </a:lnTo>
                <a:lnTo>
                  <a:pt x="100909" y="331968"/>
                </a:lnTo>
                <a:lnTo>
                  <a:pt x="108638" y="324328"/>
                </a:lnTo>
                <a:lnTo>
                  <a:pt x="69479" y="324328"/>
                </a:lnTo>
                <a:lnTo>
                  <a:pt x="62185" y="323594"/>
                </a:lnTo>
                <a:lnTo>
                  <a:pt x="35411" y="300202"/>
                </a:lnTo>
                <a:lnTo>
                  <a:pt x="34226" y="294067"/>
                </a:lnTo>
                <a:close/>
              </a:path>
              <a:path w="252729" h="457200">
                <a:moveTo>
                  <a:pt x="104219" y="336285"/>
                </a:moveTo>
                <a:lnTo>
                  <a:pt x="99864" y="336285"/>
                </a:lnTo>
                <a:lnTo>
                  <a:pt x="95695" y="336833"/>
                </a:lnTo>
                <a:lnTo>
                  <a:pt x="91701" y="337865"/>
                </a:lnTo>
                <a:lnTo>
                  <a:pt x="116219" y="337865"/>
                </a:lnTo>
                <a:lnTo>
                  <a:pt x="114820" y="337393"/>
                </a:lnTo>
                <a:lnTo>
                  <a:pt x="104219" y="336285"/>
                </a:lnTo>
                <a:close/>
              </a:path>
              <a:path w="252729" h="457200">
                <a:moveTo>
                  <a:pt x="98346" y="308588"/>
                </a:moveTo>
                <a:lnTo>
                  <a:pt x="69479" y="324328"/>
                </a:lnTo>
                <a:lnTo>
                  <a:pt x="108638" y="324328"/>
                </a:lnTo>
                <a:lnTo>
                  <a:pt x="111734" y="321292"/>
                </a:lnTo>
                <a:lnTo>
                  <a:pt x="98346" y="308588"/>
                </a:lnTo>
                <a:close/>
              </a:path>
              <a:path w="252729" h="457200">
                <a:moveTo>
                  <a:pt x="252148" y="223257"/>
                </a:moveTo>
                <a:lnTo>
                  <a:pt x="235214" y="223257"/>
                </a:lnTo>
                <a:lnTo>
                  <a:pt x="235214" y="300413"/>
                </a:lnTo>
                <a:lnTo>
                  <a:pt x="252148" y="300413"/>
                </a:lnTo>
                <a:lnTo>
                  <a:pt x="252148" y="223257"/>
                </a:lnTo>
                <a:close/>
              </a:path>
              <a:path w="252729" h="457200">
                <a:moveTo>
                  <a:pt x="209296" y="260087"/>
                </a:moveTo>
                <a:lnTo>
                  <a:pt x="192362" y="260087"/>
                </a:lnTo>
                <a:lnTo>
                  <a:pt x="192362" y="277009"/>
                </a:lnTo>
                <a:lnTo>
                  <a:pt x="209296" y="277009"/>
                </a:lnTo>
                <a:lnTo>
                  <a:pt x="209296" y="260087"/>
                </a:lnTo>
                <a:close/>
              </a:path>
              <a:path w="252729" h="457200">
                <a:moveTo>
                  <a:pt x="209296" y="255533"/>
                </a:moveTo>
                <a:lnTo>
                  <a:pt x="116363" y="255533"/>
                </a:lnTo>
                <a:lnTo>
                  <a:pt x="124475" y="264100"/>
                </a:lnTo>
                <a:lnTo>
                  <a:pt x="134019" y="270612"/>
                </a:lnTo>
                <a:lnTo>
                  <a:pt x="144719" y="274750"/>
                </a:lnTo>
                <a:lnTo>
                  <a:pt x="156303" y="276200"/>
                </a:lnTo>
                <a:lnTo>
                  <a:pt x="166473" y="275087"/>
                </a:lnTo>
                <a:lnTo>
                  <a:pt x="175994" y="271890"/>
                </a:lnTo>
                <a:lnTo>
                  <a:pt x="184684" y="266820"/>
                </a:lnTo>
                <a:lnTo>
                  <a:pt x="192362" y="260087"/>
                </a:lnTo>
                <a:lnTo>
                  <a:pt x="209296" y="260087"/>
                </a:lnTo>
                <a:lnTo>
                  <a:pt x="209296" y="255533"/>
                </a:lnTo>
                <a:close/>
              </a:path>
              <a:path w="252729" h="457200">
                <a:moveTo>
                  <a:pt x="108244" y="242493"/>
                </a:moveTo>
                <a:lnTo>
                  <a:pt x="69404" y="242493"/>
                </a:lnTo>
                <a:lnTo>
                  <a:pt x="76553" y="243234"/>
                </a:lnTo>
                <a:lnTo>
                  <a:pt x="83133" y="245470"/>
                </a:lnTo>
                <a:lnTo>
                  <a:pt x="104542" y="273624"/>
                </a:lnTo>
                <a:lnTo>
                  <a:pt x="121471" y="273624"/>
                </a:lnTo>
                <a:lnTo>
                  <a:pt x="120809" y="269213"/>
                </a:lnTo>
                <a:lnTo>
                  <a:pt x="118954" y="262174"/>
                </a:lnTo>
                <a:lnTo>
                  <a:pt x="116363" y="255533"/>
                </a:lnTo>
                <a:lnTo>
                  <a:pt x="209296" y="255533"/>
                </a:lnTo>
                <a:lnTo>
                  <a:pt x="209296" y="251215"/>
                </a:lnTo>
                <a:lnTo>
                  <a:pt x="156303" y="251215"/>
                </a:lnTo>
                <a:lnTo>
                  <a:pt x="144248" y="248445"/>
                </a:lnTo>
                <a:lnTo>
                  <a:pt x="138381" y="243949"/>
                </a:lnTo>
                <a:lnTo>
                  <a:pt x="109395" y="243949"/>
                </a:lnTo>
                <a:lnTo>
                  <a:pt x="108244" y="242493"/>
                </a:lnTo>
                <a:close/>
              </a:path>
              <a:path w="252729" h="457200">
                <a:moveTo>
                  <a:pt x="69330" y="223257"/>
                </a:moveTo>
                <a:lnTo>
                  <a:pt x="31616" y="241000"/>
                </a:lnTo>
                <a:lnTo>
                  <a:pt x="16946" y="273276"/>
                </a:lnTo>
                <a:lnTo>
                  <a:pt x="34202" y="273276"/>
                </a:lnTo>
                <a:lnTo>
                  <a:pt x="35623" y="266420"/>
                </a:lnTo>
                <a:lnTo>
                  <a:pt x="38806" y="260087"/>
                </a:lnTo>
                <a:lnTo>
                  <a:pt x="69404" y="242493"/>
                </a:lnTo>
                <a:lnTo>
                  <a:pt x="108244" y="242493"/>
                </a:lnTo>
                <a:lnTo>
                  <a:pt x="107752" y="241871"/>
                </a:lnTo>
                <a:lnTo>
                  <a:pt x="106869" y="240851"/>
                </a:lnTo>
                <a:lnTo>
                  <a:pt x="98739" y="233178"/>
                </a:lnTo>
                <a:lnTo>
                  <a:pt x="89751" y="227677"/>
                </a:lnTo>
                <a:lnTo>
                  <a:pt x="79937" y="224365"/>
                </a:lnTo>
                <a:lnTo>
                  <a:pt x="69330" y="223257"/>
                </a:lnTo>
                <a:close/>
              </a:path>
              <a:path w="252729" h="457200">
                <a:moveTo>
                  <a:pt x="209296" y="180803"/>
                </a:moveTo>
                <a:lnTo>
                  <a:pt x="156303" y="180803"/>
                </a:lnTo>
                <a:lnTo>
                  <a:pt x="168360" y="183575"/>
                </a:lnTo>
                <a:lnTo>
                  <a:pt x="178218" y="191130"/>
                </a:lnTo>
                <a:lnTo>
                  <a:pt x="184869" y="202324"/>
                </a:lnTo>
                <a:lnTo>
                  <a:pt x="187310" y="216015"/>
                </a:lnTo>
                <a:lnTo>
                  <a:pt x="184869" y="229704"/>
                </a:lnTo>
                <a:lnTo>
                  <a:pt x="178218" y="240894"/>
                </a:lnTo>
                <a:lnTo>
                  <a:pt x="168360" y="248445"/>
                </a:lnTo>
                <a:lnTo>
                  <a:pt x="156303" y="251215"/>
                </a:lnTo>
                <a:lnTo>
                  <a:pt x="209296" y="251215"/>
                </a:lnTo>
                <a:lnTo>
                  <a:pt x="209296" y="180803"/>
                </a:lnTo>
                <a:close/>
              </a:path>
              <a:path w="252729" h="457200">
                <a:moveTo>
                  <a:pt x="156303" y="155818"/>
                </a:moveTo>
                <a:lnTo>
                  <a:pt x="135700" y="160555"/>
                </a:lnTo>
                <a:lnTo>
                  <a:pt x="118857" y="173468"/>
                </a:lnTo>
                <a:lnTo>
                  <a:pt x="107493" y="192604"/>
                </a:lnTo>
                <a:lnTo>
                  <a:pt x="103323" y="216015"/>
                </a:lnTo>
                <a:lnTo>
                  <a:pt x="103726" y="223458"/>
                </a:lnTo>
                <a:lnTo>
                  <a:pt x="104903" y="230631"/>
                </a:lnTo>
                <a:lnTo>
                  <a:pt x="106808" y="237479"/>
                </a:lnTo>
                <a:lnTo>
                  <a:pt x="109395" y="243949"/>
                </a:lnTo>
                <a:lnTo>
                  <a:pt x="138381" y="243949"/>
                </a:lnTo>
                <a:lnTo>
                  <a:pt x="134395" y="240894"/>
                </a:lnTo>
                <a:lnTo>
                  <a:pt x="127747" y="229704"/>
                </a:lnTo>
                <a:lnTo>
                  <a:pt x="125309" y="216015"/>
                </a:lnTo>
                <a:lnTo>
                  <a:pt x="127747" y="202324"/>
                </a:lnTo>
                <a:lnTo>
                  <a:pt x="134395" y="191130"/>
                </a:lnTo>
                <a:lnTo>
                  <a:pt x="144248" y="183575"/>
                </a:lnTo>
                <a:lnTo>
                  <a:pt x="156303" y="180803"/>
                </a:lnTo>
                <a:lnTo>
                  <a:pt x="209296" y="180803"/>
                </a:lnTo>
                <a:lnTo>
                  <a:pt x="209296" y="171931"/>
                </a:lnTo>
                <a:lnTo>
                  <a:pt x="192362" y="171931"/>
                </a:lnTo>
                <a:lnTo>
                  <a:pt x="184684" y="165198"/>
                </a:lnTo>
                <a:lnTo>
                  <a:pt x="175994" y="160128"/>
                </a:lnTo>
                <a:lnTo>
                  <a:pt x="166473" y="156931"/>
                </a:lnTo>
                <a:lnTo>
                  <a:pt x="156303" y="155818"/>
                </a:lnTo>
                <a:close/>
              </a:path>
              <a:path w="252729" h="457200">
                <a:moveTo>
                  <a:pt x="209296" y="155818"/>
                </a:moveTo>
                <a:lnTo>
                  <a:pt x="192362" y="155818"/>
                </a:lnTo>
                <a:lnTo>
                  <a:pt x="192362" y="171931"/>
                </a:lnTo>
                <a:lnTo>
                  <a:pt x="209296" y="171931"/>
                </a:lnTo>
                <a:lnTo>
                  <a:pt x="209296" y="155818"/>
                </a:lnTo>
                <a:close/>
              </a:path>
            </a:pathLst>
          </a:custGeom>
          <a:solidFill>
            <a:srgbClr val="E99415"/>
          </a:solidFill>
        </p:spPr>
        <p:txBody>
          <a:bodyPr wrap="square" lIns="0" tIns="0" rIns="0" bIns="0" rtlCol="0"/>
          <a:lstStyle/>
          <a:p>
            <a:endParaRPr/>
          </a:p>
        </p:txBody>
      </p:sp>
      <p:sp>
        <p:nvSpPr>
          <p:cNvPr id="13" name="object 16">
            <a:extLst>
              <a:ext uri="{FF2B5EF4-FFF2-40B4-BE49-F238E27FC236}">
                <a16:creationId xmlns:a16="http://schemas.microsoft.com/office/drawing/2014/main" id="{454D230B-0AB7-48DC-9CDE-64B078839986}"/>
              </a:ext>
            </a:extLst>
          </p:cNvPr>
          <p:cNvSpPr/>
          <p:nvPr/>
        </p:nvSpPr>
        <p:spPr>
          <a:xfrm>
            <a:off x="11576050" y="4657714"/>
            <a:ext cx="960177" cy="336232"/>
          </a:xfrm>
          <a:prstGeom prst="rect">
            <a:avLst/>
          </a:prstGeom>
          <a:blipFill>
            <a:blip r:embed="rId4" cstate="print"/>
            <a:stretch>
              <a:fillRect/>
            </a:stretch>
          </a:blipFill>
        </p:spPr>
        <p:txBody>
          <a:bodyPr wrap="square" lIns="0" tIns="0" rIns="0" bIns="0" rtlCol="0"/>
          <a:lstStyle/>
          <a:p>
            <a:endParaRPr/>
          </a:p>
        </p:txBody>
      </p:sp>
      <p:sp>
        <p:nvSpPr>
          <p:cNvPr id="16" name="object 17">
            <a:extLst>
              <a:ext uri="{FF2B5EF4-FFF2-40B4-BE49-F238E27FC236}">
                <a16:creationId xmlns:a16="http://schemas.microsoft.com/office/drawing/2014/main" id="{E30E38DC-8636-41AA-A21B-6E8B0C805DE3}"/>
              </a:ext>
            </a:extLst>
          </p:cNvPr>
          <p:cNvSpPr/>
          <p:nvPr/>
        </p:nvSpPr>
        <p:spPr>
          <a:xfrm>
            <a:off x="14083133" y="3212354"/>
            <a:ext cx="493124" cy="493559"/>
          </a:xfrm>
          <a:prstGeom prst="rect">
            <a:avLst/>
          </a:prstGeom>
          <a:blipFill>
            <a:blip r:embed="rId5"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0E15FA5C-A769-4DCE-BB72-70887EF906D7}"/>
              </a:ext>
            </a:extLst>
          </p:cNvPr>
          <p:cNvSpPr/>
          <p:nvPr/>
        </p:nvSpPr>
        <p:spPr>
          <a:xfrm>
            <a:off x="13562612" y="3212455"/>
            <a:ext cx="494030" cy="493395"/>
          </a:xfrm>
          <a:custGeom>
            <a:avLst/>
            <a:gdLst/>
            <a:ahLst/>
            <a:cxnLst/>
            <a:rect l="l" t="t" r="r" b="b"/>
            <a:pathLst>
              <a:path w="494029" h="493395">
                <a:moveTo>
                  <a:pt x="493497" y="0"/>
                </a:moveTo>
                <a:lnTo>
                  <a:pt x="0" y="0"/>
                </a:lnTo>
                <a:lnTo>
                  <a:pt x="0" y="493199"/>
                </a:lnTo>
                <a:lnTo>
                  <a:pt x="493497" y="493199"/>
                </a:lnTo>
                <a:lnTo>
                  <a:pt x="493497" y="389676"/>
                </a:lnTo>
                <a:lnTo>
                  <a:pt x="207691" y="389676"/>
                </a:lnTo>
                <a:lnTo>
                  <a:pt x="103870" y="389639"/>
                </a:lnTo>
                <a:lnTo>
                  <a:pt x="103870" y="207193"/>
                </a:lnTo>
                <a:lnTo>
                  <a:pt x="173423" y="207193"/>
                </a:lnTo>
                <a:lnTo>
                  <a:pt x="180728" y="207106"/>
                </a:lnTo>
                <a:lnTo>
                  <a:pt x="207691" y="207106"/>
                </a:lnTo>
                <a:lnTo>
                  <a:pt x="207691" y="186837"/>
                </a:lnTo>
                <a:lnTo>
                  <a:pt x="142368" y="186837"/>
                </a:lnTo>
                <a:lnTo>
                  <a:pt x="125046" y="183319"/>
                </a:lnTo>
                <a:lnTo>
                  <a:pt x="110952" y="173777"/>
                </a:lnTo>
                <a:lnTo>
                  <a:pt x="101488" y="159624"/>
                </a:lnTo>
                <a:lnTo>
                  <a:pt x="98059" y="142268"/>
                </a:lnTo>
                <a:lnTo>
                  <a:pt x="101628" y="125028"/>
                </a:lnTo>
                <a:lnTo>
                  <a:pt x="111256" y="110922"/>
                </a:lnTo>
                <a:lnTo>
                  <a:pt x="125469" y="101412"/>
                </a:lnTo>
                <a:lnTo>
                  <a:pt x="142791" y="97960"/>
                </a:lnTo>
                <a:lnTo>
                  <a:pt x="493497" y="97960"/>
                </a:lnTo>
                <a:lnTo>
                  <a:pt x="493497" y="0"/>
                </a:lnTo>
                <a:close/>
              </a:path>
              <a:path w="494029" h="493395">
                <a:moveTo>
                  <a:pt x="311325" y="103522"/>
                </a:moveTo>
                <a:lnTo>
                  <a:pt x="285718" y="103522"/>
                </a:lnTo>
                <a:lnTo>
                  <a:pt x="285718" y="389676"/>
                </a:lnTo>
                <a:lnTo>
                  <a:pt x="493497" y="389676"/>
                </a:lnTo>
                <a:lnTo>
                  <a:pt x="493497" y="285631"/>
                </a:lnTo>
                <a:lnTo>
                  <a:pt x="311848" y="285631"/>
                </a:lnTo>
                <a:lnTo>
                  <a:pt x="311674" y="284200"/>
                </a:lnTo>
                <a:lnTo>
                  <a:pt x="311338" y="282819"/>
                </a:lnTo>
                <a:lnTo>
                  <a:pt x="311263" y="208973"/>
                </a:lnTo>
                <a:lnTo>
                  <a:pt x="311636" y="207094"/>
                </a:lnTo>
                <a:lnTo>
                  <a:pt x="493497" y="207094"/>
                </a:lnTo>
                <a:lnTo>
                  <a:pt x="493497" y="182084"/>
                </a:lnTo>
                <a:lnTo>
                  <a:pt x="312395" y="182084"/>
                </a:lnTo>
                <a:lnTo>
                  <a:pt x="311151" y="180454"/>
                </a:lnTo>
                <a:lnTo>
                  <a:pt x="311226" y="173777"/>
                </a:lnTo>
                <a:lnTo>
                  <a:pt x="311331" y="159000"/>
                </a:lnTo>
                <a:lnTo>
                  <a:pt x="311325" y="103522"/>
                </a:lnTo>
                <a:close/>
              </a:path>
              <a:path w="494029" h="493395">
                <a:moveTo>
                  <a:pt x="207691" y="207106"/>
                </a:moveTo>
                <a:lnTo>
                  <a:pt x="180728" y="207106"/>
                </a:lnTo>
                <a:lnTo>
                  <a:pt x="182171" y="207878"/>
                </a:lnTo>
                <a:lnTo>
                  <a:pt x="182097" y="387549"/>
                </a:lnTo>
                <a:lnTo>
                  <a:pt x="181873" y="388432"/>
                </a:lnTo>
                <a:lnTo>
                  <a:pt x="181723" y="389639"/>
                </a:lnTo>
                <a:lnTo>
                  <a:pt x="207691" y="389639"/>
                </a:lnTo>
                <a:lnTo>
                  <a:pt x="207691" y="207106"/>
                </a:lnTo>
                <a:close/>
              </a:path>
              <a:path w="494029" h="493395">
                <a:moveTo>
                  <a:pt x="493497" y="207231"/>
                </a:moveTo>
                <a:lnTo>
                  <a:pt x="387785" y="207231"/>
                </a:lnTo>
                <a:lnTo>
                  <a:pt x="388494" y="207417"/>
                </a:lnTo>
                <a:lnTo>
                  <a:pt x="389763" y="207604"/>
                </a:lnTo>
                <a:lnTo>
                  <a:pt x="389763" y="285631"/>
                </a:lnTo>
                <a:lnTo>
                  <a:pt x="493497" y="285631"/>
                </a:lnTo>
                <a:lnTo>
                  <a:pt x="493497" y="207231"/>
                </a:lnTo>
                <a:close/>
              </a:path>
              <a:path w="494029" h="493395">
                <a:moveTo>
                  <a:pt x="493497" y="207094"/>
                </a:moveTo>
                <a:lnTo>
                  <a:pt x="311636" y="207094"/>
                </a:lnTo>
                <a:lnTo>
                  <a:pt x="351356" y="207235"/>
                </a:lnTo>
                <a:lnTo>
                  <a:pt x="493497" y="207231"/>
                </a:lnTo>
                <a:lnTo>
                  <a:pt x="493497" y="207094"/>
                </a:lnTo>
                <a:close/>
              </a:path>
              <a:path w="494029" h="493395">
                <a:moveTo>
                  <a:pt x="173423" y="207193"/>
                </a:moveTo>
                <a:lnTo>
                  <a:pt x="103870" y="207193"/>
                </a:lnTo>
                <a:lnTo>
                  <a:pt x="163391" y="207226"/>
                </a:lnTo>
                <a:lnTo>
                  <a:pt x="173423" y="207193"/>
                </a:lnTo>
                <a:close/>
              </a:path>
              <a:path w="494029" h="493395">
                <a:moveTo>
                  <a:pt x="493497" y="97960"/>
                </a:moveTo>
                <a:lnTo>
                  <a:pt x="142791" y="97960"/>
                </a:lnTo>
                <a:lnTo>
                  <a:pt x="160047" y="101497"/>
                </a:lnTo>
                <a:lnTo>
                  <a:pt x="174073" y="111064"/>
                </a:lnTo>
                <a:lnTo>
                  <a:pt x="183491" y="125261"/>
                </a:lnTo>
                <a:lnTo>
                  <a:pt x="186924" y="142691"/>
                </a:lnTo>
                <a:lnTo>
                  <a:pt x="183455" y="160035"/>
                </a:lnTo>
                <a:lnTo>
                  <a:pt x="173978" y="174059"/>
                </a:lnTo>
                <a:lnTo>
                  <a:pt x="159835" y="183435"/>
                </a:lnTo>
                <a:lnTo>
                  <a:pt x="142368" y="186837"/>
                </a:lnTo>
                <a:lnTo>
                  <a:pt x="207691" y="186837"/>
                </a:lnTo>
                <a:lnTo>
                  <a:pt x="207691" y="103522"/>
                </a:lnTo>
                <a:lnTo>
                  <a:pt x="311325" y="103522"/>
                </a:lnTo>
                <a:lnTo>
                  <a:pt x="493497" y="103410"/>
                </a:lnTo>
                <a:lnTo>
                  <a:pt x="493497" y="97960"/>
                </a:lnTo>
                <a:close/>
              </a:path>
              <a:path w="494029" h="493395">
                <a:moveTo>
                  <a:pt x="350857" y="181856"/>
                </a:moveTo>
                <a:lnTo>
                  <a:pt x="312395" y="182084"/>
                </a:lnTo>
                <a:lnTo>
                  <a:pt x="493497" y="182084"/>
                </a:lnTo>
                <a:lnTo>
                  <a:pt x="493497" y="181885"/>
                </a:lnTo>
                <a:lnTo>
                  <a:pt x="385956" y="181885"/>
                </a:lnTo>
                <a:lnTo>
                  <a:pt x="350857" y="181856"/>
                </a:lnTo>
                <a:close/>
              </a:path>
              <a:path w="494029" h="493395">
                <a:moveTo>
                  <a:pt x="493497" y="103410"/>
                </a:moveTo>
                <a:lnTo>
                  <a:pt x="389577" y="103410"/>
                </a:lnTo>
                <a:lnTo>
                  <a:pt x="389577" y="181587"/>
                </a:lnTo>
                <a:lnTo>
                  <a:pt x="387723" y="181699"/>
                </a:lnTo>
                <a:lnTo>
                  <a:pt x="385956" y="181885"/>
                </a:lnTo>
                <a:lnTo>
                  <a:pt x="493497" y="181885"/>
                </a:lnTo>
                <a:lnTo>
                  <a:pt x="493497" y="103410"/>
                </a:lnTo>
                <a:close/>
              </a:path>
            </a:pathLst>
          </a:custGeom>
          <a:solidFill>
            <a:srgbClr val="E60012"/>
          </a:solidFill>
        </p:spPr>
        <p:txBody>
          <a:bodyPr wrap="square" lIns="0" tIns="0" rIns="0" bIns="0" rtlCol="0"/>
          <a:lstStyle/>
          <a:p>
            <a:endParaRPr/>
          </a:p>
        </p:txBody>
      </p:sp>
      <p:sp>
        <p:nvSpPr>
          <p:cNvPr id="20" name="object 19">
            <a:extLst>
              <a:ext uri="{FF2B5EF4-FFF2-40B4-BE49-F238E27FC236}">
                <a16:creationId xmlns:a16="http://schemas.microsoft.com/office/drawing/2014/main" id="{02E8CE5D-5EAC-4461-993C-0D9E9E005485}"/>
              </a:ext>
            </a:extLst>
          </p:cNvPr>
          <p:cNvSpPr txBox="1"/>
          <p:nvPr/>
        </p:nvSpPr>
        <p:spPr>
          <a:xfrm>
            <a:off x="13538274" y="3919483"/>
            <a:ext cx="1080530" cy="321883"/>
          </a:xfrm>
          <a:prstGeom prst="rect">
            <a:avLst/>
          </a:prstGeom>
        </p:spPr>
        <p:txBody>
          <a:bodyPr vert="horz" wrap="square" lIns="0" tIns="16510" rIns="0" bIns="0" rtlCol="0">
            <a:spAutoFit/>
          </a:bodyPr>
          <a:lstStyle/>
          <a:p>
            <a:pPr marL="12700" algn="ctr">
              <a:lnSpc>
                <a:spcPct val="100000"/>
              </a:lnSpc>
              <a:spcBef>
                <a:spcPts val="130"/>
              </a:spcBef>
            </a:pPr>
            <a:r>
              <a:rPr lang="en-US" sz="950" spc="25" dirty="0" err="1">
                <a:solidFill>
                  <a:srgbClr val="727171"/>
                </a:solidFill>
                <a:latin typeface="Times New Roman" panose="02020603050405020304" pitchFamily="18" charset="0"/>
                <a:cs typeface="Times New Roman" panose="02020603050405020304" pitchFamily="18" charset="0"/>
              </a:rPr>
              <a:t>Giải</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thiết</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kế</a:t>
            </a:r>
            <a:r>
              <a:rPr lang="en-US" sz="950" spc="25" dirty="0">
                <a:solidFill>
                  <a:srgbClr val="727171"/>
                </a:solidFill>
                <a:latin typeface="Times New Roman" panose="02020603050405020304" pitchFamily="18" charset="0"/>
                <a:cs typeface="Times New Roman" panose="02020603050405020304" pitchFamily="18" charset="0"/>
              </a:rPr>
              <a:t> IF</a:t>
            </a:r>
          </a:p>
          <a:p>
            <a:pPr marL="12700" algn="ctr">
              <a:lnSpc>
                <a:spcPct val="100000"/>
              </a:lnSpc>
              <a:spcBef>
                <a:spcPts val="130"/>
              </a:spcBef>
            </a:pP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của</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Đức</a:t>
            </a:r>
            <a:r>
              <a:rPr lang="en-US" sz="950" spc="25" dirty="0">
                <a:solidFill>
                  <a:srgbClr val="727171"/>
                </a:solidFill>
                <a:latin typeface="Times New Roman" panose="02020603050405020304" pitchFamily="18" charset="0"/>
                <a:cs typeface="Times New Roman" panose="02020603050405020304" pitchFamily="18" charset="0"/>
              </a:rPr>
              <a:t> </a:t>
            </a:r>
            <a:endParaRPr sz="950" dirty="0">
              <a:latin typeface="Times New Roman" panose="02020603050405020304" pitchFamily="18" charset="0"/>
              <a:cs typeface="Times New Roman" panose="02020603050405020304" pitchFamily="18" charset="0"/>
            </a:endParaRPr>
          </a:p>
        </p:txBody>
      </p:sp>
      <p:sp>
        <p:nvSpPr>
          <p:cNvPr id="21" name="object 20">
            <a:extLst>
              <a:ext uri="{FF2B5EF4-FFF2-40B4-BE49-F238E27FC236}">
                <a16:creationId xmlns:a16="http://schemas.microsoft.com/office/drawing/2014/main" id="{0D8FD417-A387-4483-B26A-3182374AF3A3}"/>
              </a:ext>
            </a:extLst>
          </p:cNvPr>
          <p:cNvSpPr txBox="1"/>
          <p:nvPr/>
        </p:nvSpPr>
        <p:spPr>
          <a:xfrm>
            <a:off x="15535353" y="3900251"/>
            <a:ext cx="1080530" cy="309059"/>
          </a:xfrm>
          <a:prstGeom prst="rect">
            <a:avLst/>
          </a:prstGeom>
        </p:spPr>
        <p:txBody>
          <a:bodyPr vert="horz" wrap="square" lIns="0" tIns="16510" rIns="0" bIns="0" rtlCol="0">
            <a:spAutoFit/>
          </a:bodyPr>
          <a:lstStyle/>
          <a:p>
            <a:pPr marL="12700" algn="ctr">
              <a:lnSpc>
                <a:spcPct val="100000"/>
              </a:lnSpc>
              <a:spcBef>
                <a:spcPts val="130"/>
              </a:spcBef>
            </a:pPr>
            <a:r>
              <a:rPr lang="en-US" sz="950" spc="25" dirty="0" err="1">
                <a:solidFill>
                  <a:srgbClr val="727171"/>
                </a:solidFill>
                <a:latin typeface="Times New Roman" panose="02020603050405020304" pitchFamily="18" charset="0"/>
                <a:cs typeface="Times New Roman" panose="02020603050405020304" pitchFamily="18" charset="0"/>
              </a:rPr>
              <a:t>Giải</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thiết</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kế</a:t>
            </a:r>
            <a:r>
              <a:rPr lang="en-US" sz="950" spc="25" dirty="0">
                <a:solidFill>
                  <a:srgbClr val="727171"/>
                </a:solidFill>
                <a:latin typeface="Times New Roman" panose="02020603050405020304" pitchFamily="18" charset="0"/>
                <a:cs typeface="Times New Roman" panose="02020603050405020304" pitchFamily="18" charset="0"/>
              </a:rPr>
              <a:t> Sao </a:t>
            </a:r>
            <a:r>
              <a:rPr lang="en-US" sz="950" spc="25" dirty="0" err="1">
                <a:solidFill>
                  <a:srgbClr val="727171"/>
                </a:solidFill>
                <a:latin typeface="Times New Roman" panose="02020603050405020304" pitchFamily="18" charset="0"/>
                <a:cs typeface="Times New Roman" panose="02020603050405020304" pitchFamily="18" charset="0"/>
              </a:rPr>
              <a:t>Đỏ</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của</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Trung</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Quốc</a:t>
            </a:r>
            <a:endParaRPr sz="950" dirty="0">
              <a:latin typeface="Times New Roman" panose="02020603050405020304" pitchFamily="18" charset="0"/>
              <a:cs typeface="Times New Roman" panose="02020603050405020304" pitchFamily="18" charset="0"/>
            </a:endParaRPr>
          </a:p>
        </p:txBody>
      </p:sp>
      <p:sp>
        <p:nvSpPr>
          <p:cNvPr id="22" name="object 21">
            <a:extLst>
              <a:ext uri="{FF2B5EF4-FFF2-40B4-BE49-F238E27FC236}">
                <a16:creationId xmlns:a16="http://schemas.microsoft.com/office/drawing/2014/main" id="{5DE904CF-9B46-47D8-A2BE-AE44E3A55764}"/>
              </a:ext>
            </a:extLst>
          </p:cNvPr>
          <p:cNvSpPr txBox="1"/>
          <p:nvPr/>
        </p:nvSpPr>
        <p:spPr>
          <a:xfrm>
            <a:off x="13399549" y="5113403"/>
            <a:ext cx="1394460" cy="321883"/>
          </a:xfrm>
          <a:prstGeom prst="rect">
            <a:avLst/>
          </a:prstGeom>
        </p:spPr>
        <p:txBody>
          <a:bodyPr vert="horz" wrap="square" lIns="0" tIns="16510" rIns="0" bIns="0" rtlCol="0">
            <a:spAutoFit/>
          </a:bodyPr>
          <a:lstStyle/>
          <a:p>
            <a:pPr marL="12700" algn="ctr">
              <a:lnSpc>
                <a:spcPct val="100000"/>
              </a:lnSpc>
              <a:spcBef>
                <a:spcPts val="130"/>
              </a:spcBef>
            </a:pP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Giải</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Sáng</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tạo</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điện</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tử</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p>
          <a:p>
            <a:pPr marL="12700" algn="ctr">
              <a:lnSpc>
                <a:spcPct val="100000"/>
              </a:lnSpc>
              <a:spcBef>
                <a:spcPts val="130"/>
              </a:spcBef>
            </a:pP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tiêu</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dùng</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quốc</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tế</a:t>
            </a:r>
            <a:endParaRPr sz="950" dirty="0">
              <a:highlight>
                <a:srgbClr val="FFFFFF"/>
              </a:highlight>
              <a:latin typeface="Times New Roman" panose="02020603050405020304" pitchFamily="18" charset="0"/>
              <a:cs typeface="Times New Roman" panose="02020603050405020304" pitchFamily="18" charset="0"/>
            </a:endParaRPr>
          </a:p>
        </p:txBody>
      </p:sp>
      <p:sp>
        <p:nvSpPr>
          <p:cNvPr id="23" name="object 22">
            <a:extLst>
              <a:ext uri="{FF2B5EF4-FFF2-40B4-BE49-F238E27FC236}">
                <a16:creationId xmlns:a16="http://schemas.microsoft.com/office/drawing/2014/main" id="{DDE933E8-2DCF-4105-9739-EECC9291FA09}"/>
              </a:ext>
            </a:extLst>
          </p:cNvPr>
          <p:cNvSpPr txBox="1"/>
          <p:nvPr/>
        </p:nvSpPr>
        <p:spPr>
          <a:xfrm>
            <a:off x="17022343" y="6258618"/>
            <a:ext cx="2326107" cy="309059"/>
          </a:xfrm>
          <a:prstGeom prst="rect">
            <a:avLst/>
          </a:prstGeom>
        </p:spPr>
        <p:txBody>
          <a:bodyPr vert="horz" wrap="square" lIns="0" tIns="16510" rIns="0" bIns="0" rtlCol="0">
            <a:spAutoFit/>
          </a:bodyPr>
          <a:lstStyle/>
          <a:p>
            <a:pPr marL="12700" algn="ctr">
              <a:lnSpc>
                <a:spcPct val="100000"/>
              </a:lnSpc>
              <a:spcBef>
                <a:spcPts val="130"/>
              </a:spcBef>
            </a:pP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Chứng</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nhận</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công</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nghệ</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OpenLife</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của</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Huawei</a:t>
            </a:r>
            <a:endParaRPr sz="950" dirty="0">
              <a:highlight>
                <a:srgbClr val="FFFFFF"/>
              </a:highlight>
              <a:latin typeface="Times New Roman" panose="02020603050405020304" pitchFamily="18" charset="0"/>
              <a:cs typeface="Times New Roman" panose="02020603050405020304" pitchFamily="18" charset="0"/>
            </a:endParaRPr>
          </a:p>
        </p:txBody>
      </p:sp>
      <p:sp>
        <p:nvSpPr>
          <p:cNvPr id="34" name="object 25">
            <a:extLst>
              <a:ext uri="{FF2B5EF4-FFF2-40B4-BE49-F238E27FC236}">
                <a16:creationId xmlns:a16="http://schemas.microsoft.com/office/drawing/2014/main" id="{7EF04BB7-A7D4-4633-8E49-9D663A4A5F56}"/>
              </a:ext>
            </a:extLst>
          </p:cNvPr>
          <p:cNvSpPr txBox="1"/>
          <p:nvPr/>
        </p:nvSpPr>
        <p:spPr>
          <a:xfrm>
            <a:off x="15504530" y="6258618"/>
            <a:ext cx="1296035" cy="309059"/>
          </a:xfrm>
          <a:prstGeom prst="rect">
            <a:avLst/>
          </a:prstGeom>
        </p:spPr>
        <p:txBody>
          <a:bodyPr vert="horz" wrap="square" lIns="0" tIns="16510" rIns="0" bIns="0" rtlCol="0">
            <a:spAutoFit/>
          </a:bodyPr>
          <a:lstStyle/>
          <a:p>
            <a:pPr marL="12700" algn="ctr">
              <a:lnSpc>
                <a:spcPct val="100000"/>
              </a:lnSpc>
              <a:spcBef>
                <a:spcPts val="130"/>
              </a:spcBef>
            </a:pPr>
            <a:r>
              <a:rPr lang="en-US" sz="950" spc="25" dirty="0" err="1">
                <a:solidFill>
                  <a:srgbClr val="727171"/>
                </a:solidFill>
                <a:latin typeface="Times New Roman" panose="02020603050405020304" pitchFamily="18" charset="0"/>
                <a:cs typeface="Times New Roman" panose="02020603050405020304" pitchFamily="18" charset="0"/>
              </a:rPr>
              <a:t>Doanh</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nghiệp</a:t>
            </a:r>
            <a:r>
              <a:rPr lang="en-US" sz="950" spc="25" dirty="0">
                <a:solidFill>
                  <a:srgbClr val="727171"/>
                </a:solidFill>
                <a:latin typeface="Times New Roman" panose="02020603050405020304" pitchFamily="18" charset="0"/>
                <a:cs typeface="Times New Roman" panose="02020603050405020304" pitchFamily="18" charset="0"/>
              </a:rPr>
              <a:t> Unicorn </a:t>
            </a:r>
            <a:r>
              <a:rPr lang="en-US" sz="950" spc="25" dirty="0" err="1">
                <a:solidFill>
                  <a:srgbClr val="727171"/>
                </a:solidFill>
                <a:latin typeface="Times New Roman" panose="02020603050405020304" pitchFamily="18" charset="0"/>
                <a:cs typeface="Times New Roman" panose="02020603050405020304" pitchFamily="18" charset="0"/>
              </a:rPr>
              <a:t>về</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nhà</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thông</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minh</a:t>
            </a:r>
            <a:endParaRPr sz="950" dirty="0">
              <a:latin typeface="Times New Roman" panose="02020603050405020304" pitchFamily="18" charset="0"/>
              <a:cs typeface="Times New Roman" panose="02020603050405020304" pitchFamily="18" charset="0"/>
            </a:endParaRPr>
          </a:p>
        </p:txBody>
      </p:sp>
      <p:sp>
        <p:nvSpPr>
          <p:cNvPr id="75" name="object 29">
            <a:extLst>
              <a:ext uri="{FF2B5EF4-FFF2-40B4-BE49-F238E27FC236}">
                <a16:creationId xmlns:a16="http://schemas.microsoft.com/office/drawing/2014/main" id="{B4AECB60-5F80-4575-B621-9A3025CD1937}"/>
              </a:ext>
            </a:extLst>
          </p:cNvPr>
          <p:cNvSpPr txBox="1"/>
          <p:nvPr/>
        </p:nvSpPr>
        <p:spPr>
          <a:xfrm>
            <a:off x="11393170" y="5113403"/>
            <a:ext cx="1478280" cy="309059"/>
          </a:xfrm>
          <a:prstGeom prst="rect">
            <a:avLst/>
          </a:prstGeom>
        </p:spPr>
        <p:txBody>
          <a:bodyPr vert="horz" wrap="square" lIns="0" tIns="16510" rIns="0" bIns="0" rtlCol="0">
            <a:spAutoFit/>
          </a:bodyPr>
          <a:lstStyle/>
          <a:p>
            <a:pPr marL="12700" algn="ctr">
              <a:lnSpc>
                <a:spcPct val="100000"/>
              </a:lnSpc>
              <a:spcBef>
                <a:spcPts val="130"/>
              </a:spcBef>
            </a:pPr>
            <a:r>
              <a:rPr lang="en-US" sz="950" spc="10" dirty="0" err="1">
                <a:solidFill>
                  <a:srgbClr val="727171"/>
                </a:solidFill>
                <a:latin typeface="Times New Roman" panose="02020603050405020304" pitchFamily="18" charset="0"/>
                <a:cs typeface="Times New Roman" panose="02020603050405020304" pitchFamily="18" charset="0"/>
              </a:rPr>
              <a:t>Giải</a:t>
            </a:r>
            <a:r>
              <a:rPr lang="en-US" sz="950" spc="10" dirty="0">
                <a:solidFill>
                  <a:srgbClr val="727171"/>
                </a:solidFill>
                <a:latin typeface="Times New Roman" panose="02020603050405020304" pitchFamily="18" charset="0"/>
                <a:cs typeface="Times New Roman" panose="02020603050405020304" pitchFamily="18" charset="0"/>
              </a:rPr>
              <a:t> </a:t>
            </a:r>
            <a:r>
              <a:rPr lang="en-US" sz="950" spc="10" dirty="0" err="1">
                <a:solidFill>
                  <a:srgbClr val="727171"/>
                </a:solidFill>
                <a:latin typeface="Times New Roman" panose="02020603050405020304" pitchFamily="18" charset="0"/>
                <a:cs typeface="Times New Roman" panose="02020603050405020304" pitchFamily="18" charset="0"/>
              </a:rPr>
              <a:t>vàng</a:t>
            </a:r>
            <a:r>
              <a:rPr lang="en-US" sz="950" spc="10" dirty="0">
                <a:solidFill>
                  <a:srgbClr val="727171"/>
                </a:solidFill>
                <a:latin typeface="Times New Roman" panose="02020603050405020304" pitchFamily="18" charset="0"/>
                <a:cs typeface="Times New Roman" panose="02020603050405020304" pitchFamily="18" charset="0"/>
              </a:rPr>
              <a:t> </a:t>
            </a:r>
            <a:r>
              <a:rPr lang="en-US" sz="950" spc="10" dirty="0" err="1">
                <a:solidFill>
                  <a:srgbClr val="727171"/>
                </a:solidFill>
                <a:latin typeface="Times New Roman" panose="02020603050405020304" pitchFamily="18" charset="0"/>
                <a:cs typeface="Times New Roman" panose="02020603050405020304" pitchFamily="18" charset="0"/>
              </a:rPr>
              <a:t>nhóm</a:t>
            </a:r>
            <a:r>
              <a:rPr lang="en-US" sz="950" spc="10" dirty="0">
                <a:solidFill>
                  <a:srgbClr val="727171"/>
                </a:solidFill>
                <a:latin typeface="Times New Roman" panose="02020603050405020304" pitchFamily="18" charset="0"/>
                <a:cs typeface="Times New Roman" panose="02020603050405020304" pitchFamily="18" charset="0"/>
              </a:rPr>
              <a:t> </a:t>
            </a:r>
            <a:r>
              <a:rPr lang="en-US" sz="950" spc="10" dirty="0" err="1">
                <a:solidFill>
                  <a:srgbClr val="727171"/>
                </a:solidFill>
                <a:latin typeface="Times New Roman" panose="02020603050405020304" pitchFamily="18" charset="0"/>
                <a:cs typeface="Times New Roman" panose="02020603050405020304" pitchFamily="18" charset="0"/>
              </a:rPr>
              <a:t>sản</a:t>
            </a:r>
            <a:r>
              <a:rPr lang="en-US" sz="950" spc="10" dirty="0">
                <a:solidFill>
                  <a:srgbClr val="727171"/>
                </a:solidFill>
                <a:latin typeface="Times New Roman" panose="02020603050405020304" pitchFamily="18" charset="0"/>
                <a:cs typeface="Times New Roman" panose="02020603050405020304" pitchFamily="18" charset="0"/>
              </a:rPr>
              <a:t> </a:t>
            </a:r>
            <a:r>
              <a:rPr lang="en-US" sz="950" spc="10" dirty="0" err="1">
                <a:solidFill>
                  <a:srgbClr val="727171"/>
                </a:solidFill>
                <a:latin typeface="Times New Roman" panose="02020603050405020304" pitchFamily="18" charset="0"/>
                <a:cs typeface="Times New Roman" panose="02020603050405020304" pitchFamily="18" charset="0"/>
              </a:rPr>
              <a:t>phẩm</a:t>
            </a:r>
            <a:r>
              <a:rPr lang="en-US" sz="950" spc="10" dirty="0">
                <a:solidFill>
                  <a:srgbClr val="727171"/>
                </a:solidFill>
                <a:latin typeface="Times New Roman" panose="02020603050405020304" pitchFamily="18" charset="0"/>
                <a:cs typeface="Times New Roman" panose="02020603050405020304" pitchFamily="18" charset="0"/>
              </a:rPr>
              <a:t> </a:t>
            </a:r>
            <a:r>
              <a:rPr lang="en-US" sz="950" spc="10" dirty="0" err="1">
                <a:solidFill>
                  <a:srgbClr val="727171"/>
                </a:solidFill>
                <a:latin typeface="Times New Roman" panose="02020603050405020304" pitchFamily="18" charset="0"/>
                <a:cs typeface="Times New Roman" panose="02020603050405020304" pitchFamily="18" charset="0"/>
              </a:rPr>
              <a:t>thông</a:t>
            </a:r>
            <a:r>
              <a:rPr lang="en-US" sz="950" spc="10" dirty="0">
                <a:solidFill>
                  <a:srgbClr val="727171"/>
                </a:solidFill>
                <a:latin typeface="Times New Roman" panose="02020603050405020304" pitchFamily="18" charset="0"/>
                <a:cs typeface="Times New Roman" panose="02020603050405020304" pitchFamily="18" charset="0"/>
              </a:rPr>
              <a:t> </a:t>
            </a:r>
            <a:r>
              <a:rPr lang="en-US" sz="950" spc="10" dirty="0" err="1">
                <a:solidFill>
                  <a:srgbClr val="727171"/>
                </a:solidFill>
                <a:latin typeface="Times New Roman" panose="02020603050405020304" pitchFamily="18" charset="0"/>
                <a:cs typeface="Times New Roman" panose="02020603050405020304" pitchFamily="18" charset="0"/>
              </a:rPr>
              <a:t>minh</a:t>
            </a:r>
            <a:r>
              <a:rPr lang="en-US" sz="950" spc="10" dirty="0">
                <a:solidFill>
                  <a:srgbClr val="727171"/>
                </a:solidFill>
                <a:latin typeface="Times New Roman" panose="02020603050405020304" pitchFamily="18" charset="0"/>
                <a:cs typeface="Times New Roman" panose="02020603050405020304" pitchFamily="18" charset="0"/>
              </a:rPr>
              <a:t> </a:t>
            </a:r>
            <a:r>
              <a:rPr lang="en-US" sz="950" spc="10" dirty="0" err="1">
                <a:solidFill>
                  <a:srgbClr val="727171"/>
                </a:solidFill>
                <a:latin typeface="Times New Roman" panose="02020603050405020304" pitchFamily="18" charset="0"/>
                <a:cs typeface="Times New Roman" panose="02020603050405020304" pitchFamily="18" charset="0"/>
              </a:rPr>
              <a:t>của</a:t>
            </a:r>
            <a:r>
              <a:rPr lang="en-US" sz="950" spc="10" dirty="0">
                <a:solidFill>
                  <a:srgbClr val="727171"/>
                </a:solidFill>
                <a:latin typeface="Times New Roman" panose="02020603050405020304" pitchFamily="18" charset="0"/>
                <a:cs typeface="Times New Roman" panose="02020603050405020304" pitchFamily="18" charset="0"/>
              </a:rPr>
              <a:t> </a:t>
            </a:r>
            <a:r>
              <a:rPr sz="950" spc="10" dirty="0" err="1">
                <a:solidFill>
                  <a:srgbClr val="727171"/>
                </a:solidFill>
                <a:latin typeface="Times New Roman" panose="02020603050405020304" pitchFamily="18" charset="0"/>
                <a:cs typeface="Times New Roman" panose="02020603050405020304" pitchFamily="18" charset="0"/>
              </a:rPr>
              <a:t>TopDigital</a:t>
            </a:r>
            <a:endParaRPr sz="950" dirty="0">
              <a:latin typeface="Times New Roman" panose="02020603050405020304" pitchFamily="18" charset="0"/>
              <a:cs typeface="Times New Roman" panose="02020603050405020304" pitchFamily="18" charset="0"/>
            </a:endParaRPr>
          </a:p>
        </p:txBody>
      </p:sp>
      <p:sp>
        <p:nvSpPr>
          <p:cNvPr id="76" name="object 30">
            <a:extLst>
              <a:ext uri="{FF2B5EF4-FFF2-40B4-BE49-F238E27FC236}">
                <a16:creationId xmlns:a16="http://schemas.microsoft.com/office/drawing/2014/main" id="{EE39590C-0D39-43B1-96F2-B2F959AD4AB0}"/>
              </a:ext>
            </a:extLst>
          </p:cNvPr>
          <p:cNvSpPr txBox="1"/>
          <p:nvPr/>
        </p:nvSpPr>
        <p:spPr>
          <a:xfrm>
            <a:off x="17509059" y="3875725"/>
            <a:ext cx="1223627" cy="309059"/>
          </a:xfrm>
          <a:prstGeom prst="rect">
            <a:avLst/>
          </a:prstGeom>
        </p:spPr>
        <p:txBody>
          <a:bodyPr vert="horz" wrap="square" lIns="0" tIns="16510" rIns="0" bIns="0" rtlCol="0">
            <a:spAutoFit/>
          </a:bodyPr>
          <a:lstStyle/>
          <a:p>
            <a:pPr marL="12700" algn="ctr">
              <a:lnSpc>
                <a:spcPct val="100000"/>
              </a:lnSpc>
              <a:spcBef>
                <a:spcPts val="130"/>
              </a:spcBef>
            </a:pP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Giải</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thưởng</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mô</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hình</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công</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ty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xuất</a:t>
            </a:r>
            <a:r>
              <a:rPr lang="en-US" sz="950" spc="25" dirty="0">
                <a:solidFill>
                  <a:srgbClr val="727171"/>
                </a:solidFill>
                <a:highlight>
                  <a:srgbClr val="FFFFFF"/>
                </a:highlight>
                <a:latin typeface="Times New Roman" panose="02020603050405020304" pitchFamily="18" charset="0"/>
                <a:cs typeface="Times New Roman" panose="02020603050405020304" pitchFamily="18" charset="0"/>
              </a:rPr>
              <a:t> </a:t>
            </a:r>
            <a:r>
              <a:rPr lang="en-US" sz="950" spc="25" dirty="0" err="1">
                <a:solidFill>
                  <a:srgbClr val="727171"/>
                </a:solidFill>
                <a:highlight>
                  <a:srgbClr val="FFFFFF"/>
                </a:highlight>
                <a:latin typeface="Times New Roman" panose="02020603050405020304" pitchFamily="18" charset="0"/>
                <a:cs typeface="Times New Roman" panose="02020603050405020304" pitchFamily="18" charset="0"/>
              </a:rPr>
              <a:t>sắc</a:t>
            </a:r>
            <a:endParaRPr sz="950" dirty="0">
              <a:highlight>
                <a:srgbClr val="FFFFFF"/>
              </a:highlight>
              <a:latin typeface="Times New Roman" panose="02020603050405020304" pitchFamily="18" charset="0"/>
              <a:cs typeface="Times New Roman" panose="02020603050405020304" pitchFamily="18" charset="0"/>
            </a:endParaRPr>
          </a:p>
        </p:txBody>
      </p:sp>
      <p:sp>
        <p:nvSpPr>
          <p:cNvPr id="79" name="object 59">
            <a:extLst>
              <a:ext uri="{FF2B5EF4-FFF2-40B4-BE49-F238E27FC236}">
                <a16:creationId xmlns:a16="http://schemas.microsoft.com/office/drawing/2014/main" id="{97B4DFCD-D0EB-452D-848E-C0E028CDD721}"/>
              </a:ext>
            </a:extLst>
          </p:cNvPr>
          <p:cNvSpPr/>
          <p:nvPr/>
        </p:nvSpPr>
        <p:spPr>
          <a:xfrm>
            <a:off x="15964327" y="5606032"/>
            <a:ext cx="292100" cy="487680"/>
          </a:xfrm>
          <a:custGeom>
            <a:avLst/>
            <a:gdLst/>
            <a:ahLst/>
            <a:cxnLst/>
            <a:rect l="l" t="t" r="r" b="b"/>
            <a:pathLst>
              <a:path w="292100" h="487679">
                <a:moveTo>
                  <a:pt x="169853" y="263309"/>
                </a:moveTo>
                <a:lnTo>
                  <a:pt x="27564" y="263309"/>
                </a:lnTo>
                <a:lnTo>
                  <a:pt x="19686" y="276682"/>
                </a:lnTo>
                <a:lnTo>
                  <a:pt x="13270" y="289254"/>
                </a:lnTo>
                <a:lnTo>
                  <a:pt x="8194" y="301025"/>
                </a:lnTo>
                <a:lnTo>
                  <a:pt x="4333" y="311997"/>
                </a:lnTo>
                <a:lnTo>
                  <a:pt x="0" y="335687"/>
                </a:lnTo>
                <a:lnTo>
                  <a:pt x="2641" y="356882"/>
                </a:lnTo>
                <a:lnTo>
                  <a:pt x="28758" y="393770"/>
                </a:lnTo>
                <a:lnTo>
                  <a:pt x="61954" y="417243"/>
                </a:lnTo>
                <a:lnTo>
                  <a:pt x="65402" y="419277"/>
                </a:lnTo>
                <a:lnTo>
                  <a:pt x="87999" y="441866"/>
                </a:lnTo>
                <a:lnTo>
                  <a:pt x="97206" y="463988"/>
                </a:lnTo>
                <a:lnTo>
                  <a:pt x="98624" y="480807"/>
                </a:lnTo>
                <a:lnTo>
                  <a:pt x="97852" y="487487"/>
                </a:lnTo>
                <a:lnTo>
                  <a:pt x="133562" y="487487"/>
                </a:lnTo>
                <a:lnTo>
                  <a:pt x="210365" y="413799"/>
                </a:lnTo>
                <a:lnTo>
                  <a:pt x="239397" y="365508"/>
                </a:lnTo>
                <a:lnTo>
                  <a:pt x="223745" y="321261"/>
                </a:lnTo>
                <a:lnTo>
                  <a:pt x="169853" y="263309"/>
                </a:lnTo>
                <a:close/>
              </a:path>
              <a:path w="292100" h="487679">
                <a:moveTo>
                  <a:pt x="150071" y="201333"/>
                </a:moveTo>
                <a:lnTo>
                  <a:pt x="31931" y="201333"/>
                </a:lnTo>
                <a:lnTo>
                  <a:pt x="12915" y="227800"/>
                </a:lnTo>
                <a:lnTo>
                  <a:pt x="3593" y="252497"/>
                </a:lnTo>
                <a:lnTo>
                  <a:pt x="523" y="270745"/>
                </a:lnTo>
                <a:lnTo>
                  <a:pt x="265" y="277867"/>
                </a:lnTo>
                <a:lnTo>
                  <a:pt x="10205" y="270322"/>
                </a:lnTo>
                <a:lnTo>
                  <a:pt x="18958" y="265904"/>
                </a:lnTo>
                <a:lnTo>
                  <a:pt x="25190" y="263827"/>
                </a:lnTo>
                <a:lnTo>
                  <a:pt x="27564" y="263309"/>
                </a:lnTo>
                <a:lnTo>
                  <a:pt x="169853" y="263309"/>
                </a:lnTo>
                <a:lnTo>
                  <a:pt x="166498" y="259701"/>
                </a:lnTo>
                <a:lnTo>
                  <a:pt x="159435" y="250941"/>
                </a:lnTo>
                <a:lnTo>
                  <a:pt x="154822" y="241963"/>
                </a:lnTo>
                <a:lnTo>
                  <a:pt x="152207" y="233327"/>
                </a:lnTo>
                <a:lnTo>
                  <a:pt x="151143" y="225596"/>
                </a:lnTo>
                <a:lnTo>
                  <a:pt x="150071" y="201333"/>
                </a:lnTo>
                <a:close/>
              </a:path>
              <a:path w="292100" h="487679">
                <a:moveTo>
                  <a:pt x="291767" y="139991"/>
                </a:moveTo>
                <a:lnTo>
                  <a:pt x="54191" y="139991"/>
                </a:lnTo>
                <a:lnTo>
                  <a:pt x="61880" y="141235"/>
                </a:lnTo>
                <a:lnTo>
                  <a:pt x="36007" y="160468"/>
                </a:lnTo>
                <a:lnTo>
                  <a:pt x="18829" y="185142"/>
                </a:lnTo>
                <a:lnTo>
                  <a:pt x="9294" y="206423"/>
                </a:lnTo>
                <a:lnTo>
                  <a:pt x="6349" y="215480"/>
                </a:lnTo>
                <a:lnTo>
                  <a:pt x="16404" y="208267"/>
                </a:lnTo>
                <a:lnTo>
                  <a:pt x="24525" y="203960"/>
                </a:lnTo>
                <a:lnTo>
                  <a:pt x="29953" y="201876"/>
                </a:lnTo>
                <a:lnTo>
                  <a:pt x="31931" y="201333"/>
                </a:lnTo>
                <a:lnTo>
                  <a:pt x="150071" y="201333"/>
                </a:lnTo>
                <a:lnTo>
                  <a:pt x="149808" y="195401"/>
                </a:lnTo>
                <a:lnTo>
                  <a:pt x="157912" y="180750"/>
                </a:lnTo>
                <a:lnTo>
                  <a:pt x="183150" y="177517"/>
                </a:lnTo>
                <a:lnTo>
                  <a:pt x="262303" y="177517"/>
                </a:lnTo>
                <a:lnTo>
                  <a:pt x="265436" y="176405"/>
                </a:lnTo>
                <a:lnTo>
                  <a:pt x="274823" y="170699"/>
                </a:lnTo>
                <a:lnTo>
                  <a:pt x="280484" y="166332"/>
                </a:lnTo>
                <a:lnTo>
                  <a:pt x="285287" y="160857"/>
                </a:lnTo>
                <a:lnTo>
                  <a:pt x="286954" y="154200"/>
                </a:lnTo>
                <a:lnTo>
                  <a:pt x="291899" y="140266"/>
                </a:lnTo>
                <a:lnTo>
                  <a:pt x="291767" y="139991"/>
                </a:lnTo>
                <a:close/>
              </a:path>
              <a:path w="292100" h="487679">
                <a:moveTo>
                  <a:pt x="262303" y="177517"/>
                </a:moveTo>
                <a:lnTo>
                  <a:pt x="183150" y="177517"/>
                </a:lnTo>
                <a:lnTo>
                  <a:pt x="233215" y="181574"/>
                </a:lnTo>
                <a:lnTo>
                  <a:pt x="244288" y="181747"/>
                </a:lnTo>
                <a:lnTo>
                  <a:pt x="255143" y="180056"/>
                </a:lnTo>
                <a:lnTo>
                  <a:pt x="262303" y="177517"/>
                </a:lnTo>
                <a:close/>
              </a:path>
              <a:path w="292100" h="487679">
                <a:moveTo>
                  <a:pt x="132791" y="55493"/>
                </a:moveTo>
                <a:lnTo>
                  <a:pt x="131490" y="70340"/>
                </a:lnTo>
                <a:lnTo>
                  <a:pt x="134038" y="80305"/>
                </a:lnTo>
                <a:lnTo>
                  <a:pt x="137627" y="85906"/>
                </a:lnTo>
                <a:lnTo>
                  <a:pt x="139447" y="87657"/>
                </a:lnTo>
                <a:lnTo>
                  <a:pt x="92617" y="103570"/>
                </a:lnTo>
                <a:lnTo>
                  <a:pt x="61771" y="121823"/>
                </a:lnTo>
                <a:lnTo>
                  <a:pt x="44808" y="136855"/>
                </a:lnTo>
                <a:lnTo>
                  <a:pt x="39621" y="143102"/>
                </a:lnTo>
                <a:lnTo>
                  <a:pt x="54191" y="139991"/>
                </a:lnTo>
                <a:lnTo>
                  <a:pt x="291767" y="139991"/>
                </a:lnTo>
                <a:lnTo>
                  <a:pt x="286995" y="130076"/>
                </a:lnTo>
                <a:lnTo>
                  <a:pt x="266342" y="118637"/>
                </a:lnTo>
                <a:lnTo>
                  <a:pt x="224044" y="100959"/>
                </a:lnTo>
                <a:lnTo>
                  <a:pt x="217014" y="98097"/>
                </a:lnTo>
                <a:lnTo>
                  <a:pt x="208267" y="93729"/>
                </a:lnTo>
                <a:lnTo>
                  <a:pt x="200540" y="89686"/>
                </a:lnTo>
                <a:lnTo>
                  <a:pt x="200043" y="87844"/>
                </a:lnTo>
                <a:lnTo>
                  <a:pt x="206166" y="77567"/>
                </a:lnTo>
                <a:lnTo>
                  <a:pt x="165726" y="77567"/>
                </a:lnTo>
                <a:lnTo>
                  <a:pt x="163312" y="77231"/>
                </a:lnTo>
                <a:lnTo>
                  <a:pt x="145683" y="72055"/>
                </a:lnTo>
                <a:lnTo>
                  <a:pt x="136620" y="64780"/>
                </a:lnTo>
                <a:lnTo>
                  <a:pt x="133273" y="58297"/>
                </a:lnTo>
                <a:lnTo>
                  <a:pt x="132791" y="55493"/>
                </a:lnTo>
                <a:close/>
              </a:path>
              <a:path w="292100" h="487679">
                <a:moveTo>
                  <a:pt x="251306" y="0"/>
                </a:moveTo>
                <a:lnTo>
                  <a:pt x="168202" y="76720"/>
                </a:lnTo>
                <a:lnTo>
                  <a:pt x="165726" y="77567"/>
                </a:lnTo>
                <a:lnTo>
                  <a:pt x="206166" y="77567"/>
                </a:lnTo>
                <a:lnTo>
                  <a:pt x="252028" y="584"/>
                </a:lnTo>
                <a:lnTo>
                  <a:pt x="251306" y="0"/>
                </a:lnTo>
                <a:close/>
              </a:path>
            </a:pathLst>
          </a:custGeom>
          <a:solidFill>
            <a:srgbClr val="C9A063"/>
          </a:solidFill>
        </p:spPr>
        <p:txBody>
          <a:bodyPr wrap="square" lIns="0" tIns="0" rIns="0" bIns="0" rtlCol="0"/>
          <a:lstStyle/>
          <a:p>
            <a:endParaRPr/>
          </a:p>
        </p:txBody>
      </p:sp>
      <p:sp>
        <p:nvSpPr>
          <p:cNvPr id="80" name="object 71">
            <a:extLst>
              <a:ext uri="{FF2B5EF4-FFF2-40B4-BE49-F238E27FC236}">
                <a16:creationId xmlns:a16="http://schemas.microsoft.com/office/drawing/2014/main" id="{55537A29-B695-4307-9BB1-E6CFAFAAF49F}"/>
              </a:ext>
            </a:extLst>
          </p:cNvPr>
          <p:cNvSpPr/>
          <p:nvPr/>
        </p:nvSpPr>
        <p:spPr>
          <a:xfrm>
            <a:off x="15843250" y="4507843"/>
            <a:ext cx="462041" cy="462041"/>
          </a:xfrm>
          <a:prstGeom prst="rect">
            <a:avLst/>
          </a:prstGeom>
          <a:blipFill>
            <a:blip r:embed="rId6" cstate="print"/>
            <a:stretch>
              <a:fillRect/>
            </a:stretch>
          </a:blipFill>
        </p:spPr>
        <p:txBody>
          <a:bodyPr wrap="square" lIns="0" tIns="0" rIns="0" bIns="0" rtlCol="0"/>
          <a:lstStyle/>
          <a:p>
            <a:endParaRPr/>
          </a:p>
        </p:txBody>
      </p:sp>
      <p:sp>
        <p:nvSpPr>
          <p:cNvPr id="113" name="object 24">
            <a:extLst>
              <a:ext uri="{FF2B5EF4-FFF2-40B4-BE49-F238E27FC236}">
                <a16:creationId xmlns:a16="http://schemas.microsoft.com/office/drawing/2014/main" id="{19C4BE5B-20CD-4BEC-9A0B-7744F44CF2EA}"/>
              </a:ext>
            </a:extLst>
          </p:cNvPr>
          <p:cNvSpPr txBox="1"/>
          <p:nvPr/>
        </p:nvSpPr>
        <p:spPr>
          <a:xfrm>
            <a:off x="15298284" y="5107279"/>
            <a:ext cx="1524805" cy="309059"/>
          </a:xfrm>
          <a:prstGeom prst="rect">
            <a:avLst/>
          </a:prstGeom>
        </p:spPr>
        <p:txBody>
          <a:bodyPr vert="horz" wrap="square" lIns="0" tIns="16510" rIns="0" bIns="0" rtlCol="0">
            <a:spAutoFit/>
          </a:bodyPr>
          <a:lstStyle/>
          <a:p>
            <a:pPr marL="12700" algn="ctr">
              <a:lnSpc>
                <a:spcPct val="100000"/>
              </a:lnSpc>
              <a:spcBef>
                <a:spcPts val="130"/>
              </a:spcBef>
            </a:pPr>
            <a:r>
              <a:rPr lang="en-US" sz="950" spc="15" dirty="0" err="1">
                <a:solidFill>
                  <a:srgbClr val="727171"/>
                </a:solidFill>
                <a:latin typeface="Times New Roman" panose="02020603050405020304" pitchFamily="18" charset="0"/>
                <a:cs typeface="Times New Roman" panose="02020603050405020304" pitchFamily="18" charset="0"/>
              </a:rPr>
              <a:t>Chứng</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nhận</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thẩm</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quyền</a:t>
            </a:r>
            <a:r>
              <a:rPr lang="en-US" sz="950" spc="15" dirty="0">
                <a:solidFill>
                  <a:srgbClr val="727171"/>
                </a:solidFill>
                <a:latin typeface="Times New Roman" panose="02020603050405020304" pitchFamily="18" charset="0"/>
                <a:cs typeface="Times New Roman" panose="02020603050405020304" pitchFamily="18" charset="0"/>
              </a:rPr>
              <a:t> CB </a:t>
            </a:r>
            <a:r>
              <a:rPr lang="en-US" sz="950" spc="15" dirty="0" err="1">
                <a:solidFill>
                  <a:srgbClr val="727171"/>
                </a:solidFill>
                <a:latin typeface="Times New Roman" panose="02020603050405020304" pitchFamily="18" charset="0"/>
                <a:cs typeface="Times New Roman" panose="02020603050405020304" pitchFamily="18" charset="0"/>
              </a:rPr>
              <a:t>của</a:t>
            </a:r>
            <a:r>
              <a:rPr lang="en-US" sz="950" spc="15" dirty="0">
                <a:solidFill>
                  <a:srgbClr val="727171"/>
                </a:solidFill>
                <a:latin typeface="Times New Roman" panose="02020603050405020304" pitchFamily="18" charset="0"/>
                <a:cs typeface="Times New Roman" panose="02020603050405020304" pitchFamily="18" charset="0"/>
              </a:rPr>
              <a:t> TÜV </a:t>
            </a:r>
            <a:r>
              <a:rPr lang="en-US" sz="950" spc="15" dirty="0" err="1">
                <a:solidFill>
                  <a:srgbClr val="727171"/>
                </a:solidFill>
                <a:latin typeface="Times New Roman" panose="02020603050405020304" pitchFamily="18" charset="0"/>
                <a:cs typeface="Times New Roman" panose="02020603050405020304" pitchFamily="18" charset="0"/>
              </a:rPr>
              <a:t>Rheinland</a:t>
            </a:r>
            <a:endParaRPr sz="950" dirty="0">
              <a:latin typeface="Times New Roman" panose="02020603050405020304" pitchFamily="18" charset="0"/>
              <a:cs typeface="Times New Roman" panose="02020603050405020304" pitchFamily="18" charset="0"/>
            </a:endParaRPr>
          </a:p>
        </p:txBody>
      </p:sp>
      <p:sp>
        <p:nvSpPr>
          <p:cNvPr id="115" name="object 28">
            <a:extLst>
              <a:ext uri="{FF2B5EF4-FFF2-40B4-BE49-F238E27FC236}">
                <a16:creationId xmlns:a16="http://schemas.microsoft.com/office/drawing/2014/main" id="{CB0E1A9F-AA72-4D08-83DF-94F42CD21A77}"/>
              </a:ext>
            </a:extLst>
          </p:cNvPr>
          <p:cNvSpPr txBox="1"/>
          <p:nvPr/>
        </p:nvSpPr>
        <p:spPr>
          <a:xfrm>
            <a:off x="11370195" y="3923035"/>
            <a:ext cx="1478280" cy="309059"/>
          </a:xfrm>
          <a:prstGeom prst="rect">
            <a:avLst/>
          </a:prstGeom>
        </p:spPr>
        <p:txBody>
          <a:bodyPr vert="horz" wrap="square" lIns="0" tIns="16510" rIns="0" bIns="0" rtlCol="0">
            <a:spAutoFit/>
          </a:bodyPr>
          <a:lstStyle/>
          <a:p>
            <a:pPr marL="12700" algn="ctr">
              <a:lnSpc>
                <a:spcPct val="100000"/>
              </a:lnSpc>
              <a:spcBef>
                <a:spcPts val="130"/>
              </a:spcBef>
            </a:pPr>
            <a:r>
              <a:rPr lang="en-US" sz="950" spc="15" dirty="0" err="1">
                <a:solidFill>
                  <a:srgbClr val="727171"/>
                </a:solidFill>
                <a:latin typeface="Times New Roman" panose="02020603050405020304" pitchFamily="18" charset="0"/>
                <a:cs typeface="Times New Roman" panose="02020603050405020304" pitchFamily="18" charset="0"/>
              </a:rPr>
              <a:t>Giải</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thiết</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kế</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Dấu</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chấm</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Đỏ</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của</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Đức</a:t>
            </a:r>
            <a:r>
              <a:rPr lang="en-US" sz="950" spc="15" dirty="0">
                <a:solidFill>
                  <a:srgbClr val="727171"/>
                </a:solidFill>
                <a:latin typeface="Times New Roman" panose="02020603050405020304" pitchFamily="18" charset="0"/>
                <a:cs typeface="Times New Roman" panose="02020603050405020304" pitchFamily="18" charset="0"/>
              </a:rPr>
              <a:t> </a:t>
            </a:r>
            <a:endParaRPr sz="950" dirty="0">
              <a:latin typeface="Times New Roman" panose="02020603050405020304" pitchFamily="18" charset="0"/>
              <a:cs typeface="Times New Roman" panose="02020603050405020304" pitchFamily="18" charset="0"/>
            </a:endParaRPr>
          </a:p>
        </p:txBody>
      </p:sp>
      <p:sp>
        <p:nvSpPr>
          <p:cNvPr id="141" name="object 23">
            <a:extLst>
              <a:ext uri="{FF2B5EF4-FFF2-40B4-BE49-F238E27FC236}">
                <a16:creationId xmlns:a16="http://schemas.microsoft.com/office/drawing/2014/main" id="{D26E667F-B3EF-4C8F-AE2B-4C9FB1CC0734}"/>
              </a:ext>
            </a:extLst>
          </p:cNvPr>
          <p:cNvSpPr txBox="1"/>
          <p:nvPr/>
        </p:nvSpPr>
        <p:spPr>
          <a:xfrm>
            <a:off x="17194154" y="5082689"/>
            <a:ext cx="1849496" cy="309059"/>
          </a:xfrm>
          <a:prstGeom prst="rect">
            <a:avLst/>
          </a:prstGeom>
        </p:spPr>
        <p:txBody>
          <a:bodyPr vert="horz" wrap="square" lIns="0" tIns="16510" rIns="0" bIns="0" rtlCol="0">
            <a:spAutoFit/>
          </a:bodyPr>
          <a:lstStyle/>
          <a:p>
            <a:pPr marL="12700" algn="ctr">
              <a:lnSpc>
                <a:spcPct val="100000"/>
              </a:lnSpc>
              <a:spcBef>
                <a:spcPts val="130"/>
              </a:spcBef>
            </a:pPr>
            <a:r>
              <a:rPr lang="en-US" sz="950" spc="25" dirty="0" err="1">
                <a:solidFill>
                  <a:srgbClr val="727171"/>
                </a:solidFill>
                <a:latin typeface="Times New Roman" panose="02020603050405020304" pitchFamily="18" charset="0"/>
                <a:cs typeface="Times New Roman" panose="02020603050405020304" pitchFamily="18" charset="0"/>
              </a:rPr>
              <a:t>Chứng</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nhận</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Doanh</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nghiệp</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có</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quyền</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sở</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hữu</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trí</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tuệ</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cấp</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quốc</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gia</a:t>
            </a:r>
            <a:endParaRPr sz="950" dirty="0">
              <a:latin typeface="Times New Roman" panose="02020603050405020304" pitchFamily="18" charset="0"/>
              <a:cs typeface="Times New Roman" panose="02020603050405020304" pitchFamily="18" charset="0"/>
            </a:endParaRPr>
          </a:p>
        </p:txBody>
      </p:sp>
      <p:sp>
        <p:nvSpPr>
          <p:cNvPr id="143" name="object 38">
            <a:extLst>
              <a:ext uri="{FF2B5EF4-FFF2-40B4-BE49-F238E27FC236}">
                <a16:creationId xmlns:a16="http://schemas.microsoft.com/office/drawing/2014/main" id="{BC0EDCE8-C574-4834-8DEB-B6CA59238187}"/>
              </a:ext>
            </a:extLst>
          </p:cNvPr>
          <p:cNvSpPr/>
          <p:nvPr/>
        </p:nvSpPr>
        <p:spPr>
          <a:xfrm>
            <a:off x="18058193" y="4499548"/>
            <a:ext cx="80645" cy="478155"/>
          </a:xfrm>
          <a:custGeom>
            <a:avLst/>
            <a:gdLst/>
            <a:ahLst/>
            <a:cxnLst/>
            <a:rect l="l" t="t" r="r" b="b"/>
            <a:pathLst>
              <a:path w="80645" h="478154">
                <a:moveTo>
                  <a:pt x="80565" y="0"/>
                </a:moveTo>
                <a:lnTo>
                  <a:pt x="0" y="471486"/>
                </a:lnTo>
                <a:lnTo>
                  <a:pt x="5479" y="472830"/>
                </a:lnTo>
                <a:lnTo>
                  <a:pt x="21325" y="475564"/>
                </a:lnTo>
                <a:lnTo>
                  <a:pt x="46649" y="477743"/>
                </a:lnTo>
                <a:lnTo>
                  <a:pt x="80565" y="477421"/>
                </a:lnTo>
                <a:lnTo>
                  <a:pt x="80565" y="0"/>
                </a:lnTo>
                <a:close/>
              </a:path>
            </a:pathLst>
          </a:custGeom>
          <a:solidFill>
            <a:srgbClr val="D81618"/>
          </a:solidFill>
        </p:spPr>
        <p:txBody>
          <a:bodyPr wrap="square" lIns="0" tIns="0" rIns="0" bIns="0" rtlCol="0"/>
          <a:lstStyle/>
          <a:p>
            <a:endParaRPr/>
          </a:p>
        </p:txBody>
      </p:sp>
      <p:sp>
        <p:nvSpPr>
          <p:cNvPr id="145" name="object 39">
            <a:extLst>
              <a:ext uri="{FF2B5EF4-FFF2-40B4-BE49-F238E27FC236}">
                <a16:creationId xmlns:a16="http://schemas.microsoft.com/office/drawing/2014/main" id="{CFB4C520-C3EE-4965-AE22-5B4FAB1F2BD0}"/>
              </a:ext>
            </a:extLst>
          </p:cNvPr>
          <p:cNvSpPr/>
          <p:nvPr/>
        </p:nvSpPr>
        <p:spPr>
          <a:xfrm>
            <a:off x="18147665" y="4499564"/>
            <a:ext cx="286385" cy="478155"/>
          </a:xfrm>
          <a:custGeom>
            <a:avLst/>
            <a:gdLst/>
            <a:ahLst/>
            <a:cxnLst/>
            <a:rect l="l" t="t" r="r" b="b"/>
            <a:pathLst>
              <a:path w="286384" h="478154">
                <a:moveTo>
                  <a:pt x="0" y="0"/>
                </a:moveTo>
                <a:lnTo>
                  <a:pt x="0" y="478019"/>
                </a:lnTo>
                <a:lnTo>
                  <a:pt x="30218" y="464732"/>
                </a:lnTo>
                <a:lnTo>
                  <a:pt x="54650" y="452594"/>
                </a:lnTo>
                <a:lnTo>
                  <a:pt x="70997" y="443743"/>
                </a:lnTo>
                <a:lnTo>
                  <a:pt x="76957" y="440318"/>
                </a:lnTo>
                <a:lnTo>
                  <a:pt x="67600" y="386814"/>
                </a:lnTo>
                <a:lnTo>
                  <a:pt x="90767" y="374576"/>
                </a:lnTo>
                <a:lnTo>
                  <a:pt x="126859" y="353531"/>
                </a:lnTo>
                <a:lnTo>
                  <a:pt x="61777" y="353531"/>
                </a:lnTo>
                <a:lnTo>
                  <a:pt x="0" y="0"/>
                </a:lnTo>
                <a:close/>
              </a:path>
              <a:path w="286384" h="478154">
                <a:moveTo>
                  <a:pt x="182530" y="53527"/>
                </a:moveTo>
                <a:lnTo>
                  <a:pt x="59139" y="55543"/>
                </a:lnTo>
                <a:lnTo>
                  <a:pt x="153605" y="74482"/>
                </a:lnTo>
                <a:lnTo>
                  <a:pt x="201988" y="94840"/>
                </a:lnTo>
                <a:lnTo>
                  <a:pt x="219494" y="129256"/>
                </a:lnTo>
                <a:lnTo>
                  <a:pt x="221328" y="190371"/>
                </a:lnTo>
                <a:lnTo>
                  <a:pt x="221600" y="242571"/>
                </a:lnTo>
                <a:lnTo>
                  <a:pt x="205070" y="276967"/>
                </a:lnTo>
                <a:lnTo>
                  <a:pt x="156782" y="308854"/>
                </a:lnTo>
                <a:lnTo>
                  <a:pt x="61777" y="353531"/>
                </a:lnTo>
                <a:lnTo>
                  <a:pt x="126859" y="353531"/>
                </a:lnTo>
                <a:lnTo>
                  <a:pt x="173562" y="322565"/>
                </a:lnTo>
                <a:lnTo>
                  <a:pt x="218990" y="286149"/>
                </a:lnTo>
                <a:lnTo>
                  <a:pt x="257637" y="245029"/>
                </a:lnTo>
                <a:lnTo>
                  <a:pt x="282405" y="200885"/>
                </a:lnTo>
                <a:lnTo>
                  <a:pt x="286191" y="155395"/>
                </a:lnTo>
                <a:lnTo>
                  <a:pt x="274770" y="94092"/>
                </a:lnTo>
                <a:lnTo>
                  <a:pt x="247311" y="63256"/>
                </a:lnTo>
                <a:lnTo>
                  <a:pt x="182530" y="53527"/>
                </a:lnTo>
                <a:close/>
              </a:path>
            </a:pathLst>
          </a:custGeom>
          <a:solidFill>
            <a:srgbClr val="004FA3"/>
          </a:solidFill>
        </p:spPr>
        <p:txBody>
          <a:bodyPr wrap="square" lIns="0" tIns="0" rIns="0" bIns="0" rtlCol="0"/>
          <a:lstStyle/>
          <a:p>
            <a:endParaRPr/>
          </a:p>
        </p:txBody>
      </p:sp>
      <p:sp>
        <p:nvSpPr>
          <p:cNvPr id="147" name="object 40">
            <a:extLst>
              <a:ext uri="{FF2B5EF4-FFF2-40B4-BE49-F238E27FC236}">
                <a16:creationId xmlns:a16="http://schemas.microsoft.com/office/drawing/2014/main" id="{C139428D-3F83-49EF-9F2C-7196796252B8}"/>
              </a:ext>
            </a:extLst>
          </p:cNvPr>
          <p:cNvSpPr/>
          <p:nvPr/>
        </p:nvSpPr>
        <p:spPr>
          <a:xfrm>
            <a:off x="17981849" y="4844678"/>
            <a:ext cx="96666" cy="81834"/>
          </a:xfrm>
          <a:prstGeom prst="rect">
            <a:avLst/>
          </a:prstGeom>
          <a:blipFill>
            <a:blip r:embed="rId7" cstate="print"/>
            <a:stretch>
              <a:fillRect/>
            </a:stretch>
          </a:blipFill>
        </p:spPr>
        <p:txBody>
          <a:bodyPr wrap="square" lIns="0" tIns="0" rIns="0" bIns="0" rtlCol="0"/>
          <a:lstStyle/>
          <a:p>
            <a:endParaRPr/>
          </a:p>
        </p:txBody>
      </p:sp>
      <p:sp>
        <p:nvSpPr>
          <p:cNvPr id="149" name="object 41">
            <a:extLst>
              <a:ext uri="{FF2B5EF4-FFF2-40B4-BE49-F238E27FC236}">
                <a16:creationId xmlns:a16="http://schemas.microsoft.com/office/drawing/2014/main" id="{D04328F6-D34A-43E5-B8EA-B5647A214CE2}"/>
              </a:ext>
            </a:extLst>
          </p:cNvPr>
          <p:cNvSpPr/>
          <p:nvPr/>
        </p:nvSpPr>
        <p:spPr>
          <a:xfrm>
            <a:off x="17983999" y="4700945"/>
            <a:ext cx="91440" cy="81915"/>
          </a:xfrm>
          <a:custGeom>
            <a:avLst/>
            <a:gdLst/>
            <a:ahLst/>
            <a:cxnLst/>
            <a:rect l="l" t="t" r="r" b="b"/>
            <a:pathLst>
              <a:path w="91440" h="81914">
                <a:moveTo>
                  <a:pt x="54374" y="0"/>
                </a:moveTo>
                <a:lnTo>
                  <a:pt x="36382" y="29252"/>
                </a:lnTo>
                <a:lnTo>
                  <a:pt x="0" y="31367"/>
                </a:lnTo>
                <a:lnTo>
                  <a:pt x="21189" y="50454"/>
                </a:lnTo>
                <a:lnTo>
                  <a:pt x="3595" y="81834"/>
                </a:lnTo>
                <a:lnTo>
                  <a:pt x="36780" y="64452"/>
                </a:lnTo>
                <a:lnTo>
                  <a:pt x="57836" y="64452"/>
                </a:lnTo>
                <a:lnTo>
                  <a:pt x="56377" y="52582"/>
                </a:lnTo>
                <a:lnTo>
                  <a:pt x="91166" y="31367"/>
                </a:lnTo>
                <a:lnTo>
                  <a:pt x="56377" y="31367"/>
                </a:lnTo>
                <a:lnTo>
                  <a:pt x="54374" y="0"/>
                </a:lnTo>
                <a:close/>
              </a:path>
              <a:path w="91440" h="81914">
                <a:moveTo>
                  <a:pt x="57836" y="64452"/>
                </a:moveTo>
                <a:lnTo>
                  <a:pt x="36780" y="64452"/>
                </a:lnTo>
                <a:lnTo>
                  <a:pt x="59973" y="81834"/>
                </a:lnTo>
                <a:lnTo>
                  <a:pt x="57836" y="64452"/>
                </a:lnTo>
                <a:close/>
              </a:path>
            </a:pathLst>
          </a:custGeom>
          <a:solidFill>
            <a:srgbClr val="D81618"/>
          </a:solidFill>
        </p:spPr>
        <p:txBody>
          <a:bodyPr wrap="square" lIns="0" tIns="0" rIns="0" bIns="0" rtlCol="0"/>
          <a:lstStyle/>
          <a:p>
            <a:endParaRPr/>
          </a:p>
        </p:txBody>
      </p:sp>
      <p:sp>
        <p:nvSpPr>
          <p:cNvPr id="151" name="object 42">
            <a:extLst>
              <a:ext uri="{FF2B5EF4-FFF2-40B4-BE49-F238E27FC236}">
                <a16:creationId xmlns:a16="http://schemas.microsoft.com/office/drawing/2014/main" id="{C1310ED9-F574-435C-90FA-EE39AA981156}"/>
              </a:ext>
            </a:extLst>
          </p:cNvPr>
          <p:cNvSpPr/>
          <p:nvPr/>
        </p:nvSpPr>
        <p:spPr>
          <a:xfrm>
            <a:off x="17893025" y="4785740"/>
            <a:ext cx="62865" cy="55880"/>
          </a:xfrm>
          <a:custGeom>
            <a:avLst/>
            <a:gdLst/>
            <a:ahLst/>
            <a:cxnLst/>
            <a:rect l="l" t="t" r="r" b="b"/>
            <a:pathLst>
              <a:path w="62865" h="55879">
                <a:moveTo>
                  <a:pt x="37489" y="0"/>
                </a:moveTo>
                <a:lnTo>
                  <a:pt x="25084" y="19858"/>
                </a:lnTo>
                <a:lnTo>
                  <a:pt x="0" y="21301"/>
                </a:lnTo>
                <a:lnTo>
                  <a:pt x="14607" y="34241"/>
                </a:lnTo>
                <a:lnTo>
                  <a:pt x="2476" y="55543"/>
                </a:lnTo>
                <a:lnTo>
                  <a:pt x="25357" y="43748"/>
                </a:lnTo>
                <a:lnTo>
                  <a:pt x="39868" y="43748"/>
                </a:lnTo>
                <a:lnTo>
                  <a:pt x="38858" y="35685"/>
                </a:lnTo>
                <a:lnTo>
                  <a:pt x="62847" y="21301"/>
                </a:lnTo>
                <a:lnTo>
                  <a:pt x="38858" y="21301"/>
                </a:lnTo>
                <a:lnTo>
                  <a:pt x="37489" y="0"/>
                </a:lnTo>
                <a:close/>
              </a:path>
              <a:path w="62865" h="55879">
                <a:moveTo>
                  <a:pt x="39868" y="43748"/>
                </a:moveTo>
                <a:lnTo>
                  <a:pt x="25357" y="43748"/>
                </a:lnTo>
                <a:lnTo>
                  <a:pt x="41346" y="55543"/>
                </a:lnTo>
                <a:lnTo>
                  <a:pt x="39868" y="43748"/>
                </a:lnTo>
                <a:close/>
              </a:path>
            </a:pathLst>
          </a:custGeom>
          <a:solidFill>
            <a:srgbClr val="D81618"/>
          </a:solidFill>
        </p:spPr>
        <p:txBody>
          <a:bodyPr wrap="square" lIns="0" tIns="0" rIns="0" bIns="0" rtlCol="0"/>
          <a:lstStyle/>
          <a:p>
            <a:endParaRPr/>
          </a:p>
        </p:txBody>
      </p:sp>
      <p:sp>
        <p:nvSpPr>
          <p:cNvPr id="153" name="object 43">
            <a:extLst>
              <a:ext uri="{FF2B5EF4-FFF2-40B4-BE49-F238E27FC236}">
                <a16:creationId xmlns:a16="http://schemas.microsoft.com/office/drawing/2014/main" id="{EBAE20B4-E199-4B25-8CAD-D2AA616B7400}"/>
              </a:ext>
            </a:extLst>
          </p:cNvPr>
          <p:cNvSpPr/>
          <p:nvPr/>
        </p:nvSpPr>
        <p:spPr>
          <a:xfrm>
            <a:off x="17917114" y="4683563"/>
            <a:ext cx="59055" cy="47625"/>
          </a:xfrm>
          <a:custGeom>
            <a:avLst/>
            <a:gdLst/>
            <a:ahLst/>
            <a:cxnLst/>
            <a:rect l="l" t="t" r="r" b="b"/>
            <a:pathLst>
              <a:path w="59054" h="47625">
                <a:moveTo>
                  <a:pt x="34901" y="0"/>
                </a:moveTo>
                <a:lnTo>
                  <a:pt x="23354" y="16934"/>
                </a:lnTo>
                <a:lnTo>
                  <a:pt x="0" y="18166"/>
                </a:lnTo>
                <a:lnTo>
                  <a:pt x="13599" y="29215"/>
                </a:lnTo>
                <a:lnTo>
                  <a:pt x="2301" y="47381"/>
                </a:lnTo>
                <a:lnTo>
                  <a:pt x="23616" y="37315"/>
                </a:lnTo>
                <a:lnTo>
                  <a:pt x="37122" y="37315"/>
                </a:lnTo>
                <a:lnTo>
                  <a:pt x="36183" y="30434"/>
                </a:lnTo>
                <a:lnTo>
                  <a:pt x="58505" y="18166"/>
                </a:lnTo>
                <a:lnTo>
                  <a:pt x="36183" y="18166"/>
                </a:lnTo>
                <a:lnTo>
                  <a:pt x="34901" y="0"/>
                </a:lnTo>
                <a:close/>
              </a:path>
              <a:path w="59054" h="47625">
                <a:moveTo>
                  <a:pt x="37122" y="37315"/>
                </a:moveTo>
                <a:lnTo>
                  <a:pt x="23616" y="37315"/>
                </a:lnTo>
                <a:lnTo>
                  <a:pt x="38497" y="47381"/>
                </a:lnTo>
                <a:lnTo>
                  <a:pt x="37122" y="37315"/>
                </a:lnTo>
                <a:close/>
              </a:path>
            </a:pathLst>
          </a:custGeom>
          <a:solidFill>
            <a:srgbClr val="D81618"/>
          </a:solidFill>
        </p:spPr>
        <p:txBody>
          <a:bodyPr wrap="square" lIns="0" tIns="0" rIns="0" bIns="0" rtlCol="0"/>
          <a:lstStyle/>
          <a:p>
            <a:endParaRPr/>
          </a:p>
        </p:txBody>
      </p:sp>
      <p:sp>
        <p:nvSpPr>
          <p:cNvPr id="155" name="object 44">
            <a:extLst>
              <a:ext uri="{FF2B5EF4-FFF2-40B4-BE49-F238E27FC236}">
                <a16:creationId xmlns:a16="http://schemas.microsoft.com/office/drawing/2014/main" id="{EE0D1509-34DA-486C-8F42-A00442BE28FE}"/>
              </a:ext>
            </a:extLst>
          </p:cNvPr>
          <p:cNvSpPr/>
          <p:nvPr/>
        </p:nvSpPr>
        <p:spPr>
          <a:xfrm>
            <a:off x="18014746" y="4616781"/>
            <a:ext cx="43815" cy="37465"/>
          </a:xfrm>
          <a:custGeom>
            <a:avLst/>
            <a:gdLst/>
            <a:ahLst/>
            <a:cxnLst/>
            <a:rect l="l" t="t" r="r" b="b"/>
            <a:pathLst>
              <a:path w="43815" h="37464">
                <a:moveTo>
                  <a:pt x="25917" y="0"/>
                </a:moveTo>
                <a:lnTo>
                  <a:pt x="17344" y="13189"/>
                </a:lnTo>
                <a:lnTo>
                  <a:pt x="0" y="14147"/>
                </a:lnTo>
                <a:lnTo>
                  <a:pt x="10103" y="22745"/>
                </a:lnTo>
                <a:lnTo>
                  <a:pt x="1704" y="36892"/>
                </a:lnTo>
                <a:lnTo>
                  <a:pt x="17531" y="29053"/>
                </a:lnTo>
                <a:lnTo>
                  <a:pt x="27567" y="29053"/>
                </a:lnTo>
                <a:lnTo>
                  <a:pt x="26875" y="23703"/>
                </a:lnTo>
                <a:lnTo>
                  <a:pt x="43449" y="14147"/>
                </a:lnTo>
                <a:lnTo>
                  <a:pt x="26875" y="14147"/>
                </a:lnTo>
                <a:lnTo>
                  <a:pt x="25917" y="0"/>
                </a:lnTo>
                <a:close/>
              </a:path>
              <a:path w="43815" h="37464">
                <a:moveTo>
                  <a:pt x="27567" y="29053"/>
                </a:moveTo>
                <a:lnTo>
                  <a:pt x="17531" y="29053"/>
                </a:lnTo>
                <a:lnTo>
                  <a:pt x="28580" y="36892"/>
                </a:lnTo>
                <a:lnTo>
                  <a:pt x="27567" y="29053"/>
                </a:lnTo>
                <a:close/>
              </a:path>
            </a:pathLst>
          </a:custGeom>
          <a:solidFill>
            <a:srgbClr val="D81618"/>
          </a:solidFill>
        </p:spPr>
        <p:txBody>
          <a:bodyPr wrap="square" lIns="0" tIns="0" rIns="0" bIns="0" rtlCol="0"/>
          <a:lstStyle/>
          <a:p>
            <a:endParaRPr/>
          </a:p>
        </p:txBody>
      </p:sp>
      <p:sp>
        <p:nvSpPr>
          <p:cNvPr id="157" name="object 26">
            <a:extLst>
              <a:ext uri="{FF2B5EF4-FFF2-40B4-BE49-F238E27FC236}">
                <a16:creationId xmlns:a16="http://schemas.microsoft.com/office/drawing/2014/main" id="{D74D8A78-65F0-45D5-A785-75A395DDAFDB}"/>
              </a:ext>
            </a:extLst>
          </p:cNvPr>
          <p:cNvSpPr txBox="1"/>
          <p:nvPr/>
        </p:nvSpPr>
        <p:spPr>
          <a:xfrm>
            <a:off x="13283583" y="6259819"/>
            <a:ext cx="1688002" cy="309059"/>
          </a:xfrm>
          <a:prstGeom prst="rect">
            <a:avLst/>
          </a:prstGeom>
        </p:spPr>
        <p:txBody>
          <a:bodyPr vert="horz" wrap="square" lIns="0" tIns="16510" rIns="0" bIns="0" rtlCol="0">
            <a:spAutoFit/>
          </a:bodyPr>
          <a:lstStyle/>
          <a:p>
            <a:pPr marL="12700" algn="ctr">
              <a:lnSpc>
                <a:spcPct val="100000"/>
              </a:lnSpc>
              <a:spcBef>
                <a:spcPts val="130"/>
              </a:spcBef>
            </a:pPr>
            <a:r>
              <a:rPr lang="en-US" sz="950" spc="25" dirty="0" err="1">
                <a:solidFill>
                  <a:srgbClr val="727171"/>
                </a:solidFill>
                <a:latin typeface="Times New Roman" panose="02020603050405020304" pitchFamily="18" charset="0"/>
                <a:cs typeface="Times New Roman" panose="02020603050405020304" pitchFamily="18" charset="0"/>
              </a:rPr>
              <a:t>Chứng</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nhận</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ngành</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công</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nghiệp</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công</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nghệ</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cao</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cấp</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quốc</a:t>
            </a:r>
            <a:r>
              <a:rPr lang="en-US" sz="950" spc="25" dirty="0">
                <a:solidFill>
                  <a:srgbClr val="727171"/>
                </a:solidFill>
                <a:latin typeface="Times New Roman" panose="02020603050405020304" pitchFamily="18" charset="0"/>
                <a:cs typeface="Times New Roman" panose="02020603050405020304" pitchFamily="18" charset="0"/>
              </a:rPr>
              <a:t> </a:t>
            </a:r>
            <a:r>
              <a:rPr lang="en-US" sz="950" spc="25" dirty="0" err="1">
                <a:solidFill>
                  <a:srgbClr val="727171"/>
                </a:solidFill>
                <a:latin typeface="Times New Roman" panose="02020603050405020304" pitchFamily="18" charset="0"/>
                <a:cs typeface="Times New Roman" panose="02020603050405020304" pitchFamily="18" charset="0"/>
              </a:rPr>
              <a:t>gia</a:t>
            </a:r>
            <a:endParaRPr sz="950" dirty="0">
              <a:latin typeface="Times New Roman" panose="02020603050405020304" pitchFamily="18" charset="0"/>
              <a:cs typeface="Times New Roman" panose="02020603050405020304" pitchFamily="18" charset="0"/>
            </a:endParaRPr>
          </a:p>
        </p:txBody>
      </p:sp>
      <p:sp>
        <p:nvSpPr>
          <p:cNvPr id="159" name="object 27">
            <a:extLst>
              <a:ext uri="{FF2B5EF4-FFF2-40B4-BE49-F238E27FC236}">
                <a16:creationId xmlns:a16="http://schemas.microsoft.com/office/drawing/2014/main" id="{989FC24F-B65C-4D3A-8EF0-A57F9F451F59}"/>
              </a:ext>
            </a:extLst>
          </p:cNvPr>
          <p:cNvSpPr txBox="1"/>
          <p:nvPr/>
        </p:nvSpPr>
        <p:spPr>
          <a:xfrm>
            <a:off x="11499850" y="6259819"/>
            <a:ext cx="1296035" cy="455253"/>
          </a:xfrm>
          <a:prstGeom prst="rect">
            <a:avLst/>
          </a:prstGeom>
        </p:spPr>
        <p:txBody>
          <a:bodyPr vert="horz" wrap="square" lIns="0" tIns="16510" rIns="0" bIns="0" rtlCol="0">
            <a:spAutoFit/>
          </a:bodyPr>
          <a:lstStyle/>
          <a:p>
            <a:pPr marL="12700" algn="ctr">
              <a:lnSpc>
                <a:spcPct val="100000"/>
              </a:lnSpc>
              <a:spcBef>
                <a:spcPts val="130"/>
              </a:spcBef>
            </a:pPr>
            <a:r>
              <a:rPr lang="en-US" sz="950" spc="15" dirty="0" err="1">
                <a:solidFill>
                  <a:srgbClr val="727171"/>
                </a:solidFill>
                <a:latin typeface="Times New Roman" panose="02020603050405020304" pitchFamily="18" charset="0"/>
                <a:cs typeface="Times New Roman" panose="02020603050405020304" pitchFamily="18" charset="0"/>
              </a:rPr>
              <a:t>Thành</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viên</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Hội</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đồng</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quản</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trị</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của</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Liên</a:t>
            </a:r>
            <a:r>
              <a:rPr lang="en-US" sz="950" spc="15" dirty="0">
                <a:solidFill>
                  <a:srgbClr val="727171"/>
                </a:solidFill>
                <a:latin typeface="Times New Roman" panose="02020603050405020304" pitchFamily="18" charset="0"/>
                <a:cs typeface="Times New Roman" panose="02020603050405020304" pitchFamily="18" charset="0"/>
              </a:rPr>
              <a:t> </a:t>
            </a:r>
            <a:r>
              <a:rPr lang="en-US" sz="950" spc="15" dirty="0" err="1">
                <a:solidFill>
                  <a:srgbClr val="727171"/>
                </a:solidFill>
                <a:latin typeface="Times New Roman" panose="02020603050405020304" pitchFamily="18" charset="0"/>
                <a:cs typeface="Times New Roman" panose="02020603050405020304" pitchFamily="18" charset="0"/>
              </a:rPr>
              <a:t>minh</a:t>
            </a:r>
            <a:r>
              <a:rPr lang="en-US" sz="950" spc="15" dirty="0">
                <a:solidFill>
                  <a:srgbClr val="727171"/>
                </a:solidFill>
                <a:latin typeface="Times New Roman" panose="02020603050405020304" pitchFamily="18" charset="0"/>
                <a:cs typeface="Times New Roman" panose="02020603050405020304" pitchFamily="18" charset="0"/>
              </a:rPr>
              <a:t> </a:t>
            </a:r>
            <a:r>
              <a:rPr sz="950" spc="15" dirty="0">
                <a:solidFill>
                  <a:srgbClr val="727171"/>
                </a:solidFill>
                <a:latin typeface="Times New Roman" panose="02020603050405020304" pitchFamily="18" charset="0"/>
                <a:cs typeface="Times New Roman" panose="02020603050405020304" pitchFamily="18" charset="0"/>
              </a:rPr>
              <a:t>ZigBee</a:t>
            </a:r>
            <a:endParaRPr sz="950" dirty="0">
              <a:latin typeface="Times New Roman" panose="02020603050405020304" pitchFamily="18" charset="0"/>
              <a:cs typeface="Times New Roman" panose="02020603050405020304" pitchFamily="18" charset="0"/>
            </a:endParaRPr>
          </a:p>
        </p:txBody>
      </p:sp>
      <p:sp>
        <p:nvSpPr>
          <p:cNvPr id="161" name="object 45">
            <a:extLst>
              <a:ext uri="{FF2B5EF4-FFF2-40B4-BE49-F238E27FC236}">
                <a16:creationId xmlns:a16="http://schemas.microsoft.com/office/drawing/2014/main" id="{7837AB36-0DD8-4D41-AEB1-D572D9454099}"/>
              </a:ext>
            </a:extLst>
          </p:cNvPr>
          <p:cNvSpPr/>
          <p:nvPr/>
        </p:nvSpPr>
        <p:spPr>
          <a:xfrm>
            <a:off x="14111772" y="5742665"/>
            <a:ext cx="218440" cy="431800"/>
          </a:xfrm>
          <a:custGeom>
            <a:avLst/>
            <a:gdLst/>
            <a:ahLst/>
            <a:cxnLst/>
            <a:rect l="l" t="t" r="r" b="b"/>
            <a:pathLst>
              <a:path w="218439" h="431800">
                <a:moveTo>
                  <a:pt x="202851" y="0"/>
                </a:moveTo>
                <a:lnTo>
                  <a:pt x="201532" y="2177"/>
                </a:lnTo>
                <a:lnTo>
                  <a:pt x="200922" y="2998"/>
                </a:lnTo>
                <a:lnTo>
                  <a:pt x="200524" y="3906"/>
                </a:lnTo>
                <a:lnTo>
                  <a:pt x="174682" y="51503"/>
                </a:lnTo>
                <a:lnTo>
                  <a:pt x="153211" y="83981"/>
                </a:lnTo>
                <a:lnTo>
                  <a:pt x="125365" y="114508"/>
                </a:lnTo>
                <a:lnTo>
                  <a:pt x="82592" y="148808"/>
                </a:lnTo>
                <a:lnTo>
                  <a:pt x="48911" y="167887"/>
                </a:lnTo>
                <a:lnTo>
                  <a:pt x="46684" y="170326"/>
                </a:lnTo>
                <a:lnTo>
                  <a:pt x="38072" y="221891"/>
                </a:lnTo>
                <a:lnTo>
                  <a:pt x="29887" y="268747"/>
                </a:lnTo>
                <a:lnTo>
                  <a:pt x="19001" y="328350"/>
                </a:lnTo>
                <a:lnTo>
                  <a:pt x="7975" y="387934"/>
                </a:lnTo>
                <a:lnTo>
                  <a:pt x="0" y="431297"/>
                </a:lnTo>
                <a:lnTo>
                  <a:pt x="93406" y="431297"/>
                </a:lnTo>
                <a:lnTo>
                  <a:pt x="91415" y="428447"/>
                </a:lnTo>
                <a:lnTo>
                  <a:pt x="90544" y="426929"/>
                </a:lnTo>
                <a:lnTo>
                  <a:pt x="89437" y="425648"/>
                </a:lnTo>
                <a:lnTo>
                  <a:pt x="84410" y="418903"/>
                </a:lnTo>
                <a:lnTo>
                  <a:pt x="80820" y="411670"/>
                </a:lnTo>
                <a:lnTo>
                  <a:pt x="78938" y="403851"/>
                </a:lnTo>
                <a:lnTo>
                  <a:pt x="79035" y="395350"/>
                </a:lnTo>
                <a:lnTo>
                  <a:pt x="80259" y="386714"/>
                </a:lnTo>
                <a:lnTo>
                  <a:pt x="81525" y="378080"/>
                </a:lnTo>
                <a:lnTo>
                  <a:pt x="82662" y="369436"/>
                </a:lnTo>
                <a:lnTo>
                  <a:pt x="83502" y="360772"/>
                </a:lnTo>
                <a:lnTo>
                  <a:pt x="83999" y="353954"/>
                </a:lnTo>
                <a:lnTo>
                  <a:pt x="87844" y="351191"/>
                </a:lnTo>
                <a:lnTo>
                  <a:pt x="136960" y="317395"/>
                </a:lnTo>
                <a:lnTo>
                  <a:pt x="170381" y="282062"/>
                </a:lnTo>
                <a:lnTo>
                  <a:pt x="181892" y="264877"/>
                </a:lnTo>
                <a:lnTo>
                  <a:pt x="86824" y="264877"/>
                </a:lnTo>
                <a:lnTo>
                  <a:pt x="87284" y="261455"/>
                </a:lnTo>
                <a:lnTo>
                  <a:pt x="89984" y="221278"/>
                </a:lnTo>
                <a:lnTo>
                  <a:pt x="91278" y="219113"/>
                </a:lnTo>
                <a:lnTo>
                  <a:pt x="132389" y="192586"/>
                </a:lnTo>
                <a:lnTo>
                  <a:pt x="148554" y="179010"/>
                </a:lnTo>
                <a:lnTo>
                  <a:pt x="154001" y="174196"/>
                </a:lnTo>
                <a:lnTo>
                  <a:pt x="214195" y="174196"/>
                </a:lnTo>
                <a:lnTo>
                  <a:pt x="215571" y="164619"/>
                </a:lnTo>
                <a:lnTo>
                  <a:pt x="216986" y="150203"/>
                </a:lnTo>
                <a:lnTo>
                  <a:pt x="217831" y="135773"/>
                </a:lnTo>
                <a:lnTo>
                  <a:pt x="218193" y="121327"/>
                </a:lnTo>
                <a:lnTo>
                  <a:pt x="217780" y="102450"/>
                </a:lnTo>
                <a:lnTo>
                  <a:pt x="216280" y="83649"/>
                </a:lnTo>
                <a:lnTo>
                  <a:pt x="213916" y="64921"/>
                </a:lnTo>
                <a:lnTo>
                  <a:pt x="210914" y="46261"/>
                </a:lnTo>
                <a:lnTo>
                  <a:pt x="202851" y="0"/>
                </a:lnTo>
                <a:close/>
              </a:path>
              <a:path w="218439" h="431800">
                <a:moveTo>
                  <a:pt x="214195" y="174196"/>
                </a:moveTo>
                <a:lnTo>
                  <a:pt x="154001" y="174196"/>
                </a:lnTo>
                <a:lnTo>
                  <a:pt x="146539" y="202539"/>
                </a:lnTo>
                <a:lnTo>
                  <a:pt x="131499" y="229666"/>
                </a:lnTo>
                <a:lnTo>
                  <a:pt x="110916" y="251728"/>
                </a:lnTo>
                <a:lnTo>
                  <a:pt x="86824" y="264877"/>
                </a:lnTo>
                <a:lnTo>
                  <a:pt x="181892" y="264877"/>
                </a:lnTo>
                <a:lnTo>
                  <a:pt x="202563" y="221743"/>
                </a:lnTo>
                <a:lnTo>
                  <a:pt x="213504" y="179010"/>
                </a:lnTo>
                <a:lnTo>
                  <a:pt x="214195" y="174196"/>
                </a:lnTo>
                <a:close/>
              </a:path>
            </a:pathLst>
          </a:custGeom>
          <a:solidFill>
            <a:srgbClr val="D81618"/>
          </a:solidFill>
        </p:spPr>
        <p:txBody>
          <a:bodyPr wrap="square" lIns="0" tIns="0" rIns="0" bIns="0" rtlCol="0"/>
          <a:lstStyle/>
          <a:p>
            <a:endParaRPr/>
          </a:p>
        </p:txBody>
      </p:sp>
      <p:sp>
        <p:nvSpPr>
          <p:cNvPr id="163" name="object 46">
            <a:extLst>
              <a:ext uri="{FF2B5EF4-FFF2-40B4-BE49-F238E27FC236}">
                <a16:creationId xmlns:a16="http://schemas.microsoft.com/office/drawing/2014/main" id="{8EC35982-C7BF-43C2-8B27-B496F78D0E01}"/>
              </a:ext>
            </a:extLst>
          </p:cNvPr>
          <p:cNvSpPr/>
          <p:nvPr/>
        </p:nvSpPr>
        <p:spPr>
          <a:xfrm>
            <a:off x="13938250" y="5866234"/>
            <a:ext cx="106160" cy="244957"/>
          </a:xfrm>
          <a:prstGeom prst="rect">
            <a:avLst/>
          </a:prstGeom>
          <a:blipFill>
            <a:blip r:embed="rId8" cstate="print"/>
            <a:stretch>
              <a:fillRect/>
            </a:stretch>
          </a:blipFill>
        </p:spPr>
        <p:txBody>
          <a:bodyPr wrap="square" lIns="0" tIns="0" rIns="0" bIns="0" rtlCol="0"/>
          <a:lstStyle/>
          <a:p>
            <a:endParaRPr/>
          </a:p>
        </p:txBody>
      </p:sp>
      <p:sp>
        <p:nvSpPr>
          <p:cNvPr id="165" name="object 47">
            <a:extLst>
              <a:ext uri="{FF2B5EF4-FFF2-40B4-BE49-F238E27FC236}">
                <a16:creationId xmlns:a16="http://schemas.microsoft.com/office/drawing/2014/main" id="{2EE64832-6725-4FE0-949A-1D44DCF12493}"/>
              </a:ext>
            </a:extLst>
          </p:cNvPr>
          <p:cNvSpPr/>
          <p:nvPr/>
        </p:nvSpPr>
        <p:spPr>
          <a:xfrm>
            <a:off x="14026191" y="5617930"/>
            <a:ext cx="270510" cy="556260"/>
          </a:xfrm>
          <a:custGeom>
            <a:avLst/>
            <a:gdLst/>
            <a:ahLst/>
            <a:cxnLst/>
            <a:rect l="l" t="t" r="r" b="b"/>
            <a:pathLst>
              <a:path w="270510" h="556260">
                <a:moveTo>
                  <a:pt x="113203" y="316601"/>
                </a:moveTo>
                <a:lnTo>
                  <a:pt x="63270" y="316601"/>
                </a:lnTo>
                <a:lnTo>
                  <a:pt x="0" y="556021"/>
                </a:lnTo>
                <a:lnTo>
                  <a:pt x="68732" y="556021"/>
                </a:lnTo>
                <a:lnTo>
                  <a:pt x="75758" y="520006"/>
                </a:lnTo>
                <a:lnTo>
                  <a:pt x="79187" y="502262"/>
                </a:lnTo>
                <a:lnTo>
                  <a:pt x="82531" y="484588"/>
                </a:lnTo>
                <a:lnTo>
                  <a:pt x="85823" y="466554"/>
                </a:lnTo>
                <a:lnTo>
                  <a:pt x="92221" y="430450"/>
                </a:lnTo>
                <a:lnTo>
                  <a:pt x="95471" y="412409"/>
                </a:lnTo>
                <a:lnTo>
                  <a:pt x="100999" y="382487"/>
                </a:lnTo>
                <a:lnTo>
                  <a:pt x="112097" y="322647"/>
                </a:lnTo>
                <a:lnTo>
                  <a:pt x="113203" y="316601"/>
                </a:lnTo>
                <a:close/>
              </a:path>
              <a:path w="270510" h="556260">
                <a:moveTo>
                  <a:pt x="257698" y="0"/>
                </a:moveTo>
                <a:lnTo>
                  <a:pt x="236619" y="43458"/>
                </a:lnTo>
                <a:lnTo>
                  <a:pt x="212954" y="83950"/>
                </a:lnTo>
                <a:lnTo>
                  <a:pt x="183985" y="124245"/>
                </a:lnTo>
                <a:lnTo>
                  <a:pt x="150667" y="161218"/>
                </a:lnTo>
                <a:lnTo>
                  <a:pt x="117532" y="189908"/>
                </a:lnTo>
                <a:lnTo>
                  <a:pt x="67947" y="222667"/>
                </a:lnTo>
                <a:lnTo>
                  <a:pt x="27274" y="241722"/>
                </a:lnTo>
                <a:lnTo>
                  <a:pt x="23479" y="243289"/>
                </a:lnTo>
                <a:lnTo>
                  <a:pt x="24126" y="245927"/>
                </a:lnTo>
                <a:lnTo>
                  <a:pt x="26277" y="283079"/>
                </a:lnTo>
                <a:lnTo>
                  <a:pt x="28593" y="321466"/>
                </a:lnTo>
                <a:lnTo>
                  <a:pt x="29177" y="325410"/>
                </a:lnTo>
                <a:lnTo>
                  <a:pt x="29687" y="330064"/>
                </a:lnTo>
                <a:lnTo>
                  <a:pt x="63270" y="316601"/>
                </a:lnTo>
                <a:lnTo>
                  <a:pt x="113203" y="316601"/>
                </a:lnTo>
                <a:lnTo>
                  <a:pt x="117569" y="292711"/>
                </a:lnTo>
                <a:lnTo>
                  <a:pt x="118727" y="286291"/>
                </a:lnTo>
                <a:lnTo>
                  <a:pt x="120444" y="281189"/>
                </a:lnTo>
                <a:lnTo>
                  <a:pt x="132115" y="275777"/>
                </a:lnTo>
                <a:lnTo>
                  <a:pt x="136395" y="271745"/>
                </a:lnTo>
                <a:lnTo>
                  <a:pt x="184937" y="234954"/>
                </a:lnTo>
                <a:lnTo>
                  <a:pt x="223244" y="195074"/>
                </a:lnTo>
                <a:lnTo>
                  <a:pt x="247792" y="158537"/>
                </a:lnTo>
                <a:lnTo>
                  <a:pt x="263969" y="117706"/>
                </a:lnTo>
                <a:lnTo>
                  <a:pt x="270248" y="77086"/>
                </a:lnTo>
                <a:lnTo>
                  <a:pt x="269843" y="56639"/>
                </a:lnTo>
                <a:lnTo>
                  <a:pt x="266681" y="36120"/>
                </a:lnTo>
                <a:lnTo>
                  <a:pt x="264616" y="27365"/>
                </a:lnTo>
                <a:lnTo>
                  <a:pt x="262404" y="18517"/>
                </a:lnTo>
                <a:lnTo>
                  <a:pt x="257698" y="0"/>
                </a:lnTo>
                <a:close/>
              </a:path>
            </a:pathLst>
          </a:custGeom>
          <a:solidFill>
            <a:srgbClr val="D81618"/>
          </a:solidFill>
        </p:spPr>
        <p:txBody>
          <a:bodyPr wrap="square" lIns="0" tIns="0" rIns="0" bIns="0" rtlCol="0"/>
          <a:lstStyle/>
          <a:p>
            <a:endParaRPr/>
          </a:p>
        </p:txBody>
      </p:sp>
      <p:sp>
        <p:nvSpPr>
          <p:cNvPr id="167" name="object 61">
            <a:extLst>
              <a:ext uri="{FF2B5EF4-FFF2-40B4-BE49-F238E27FC236}">
                <a16:creationId xmlns:a16="http://schemas.microsoft.com/office/drawing/2014/main" id="{61415212-3ED6-42BE-BC19-91FB898214D0}"/>
              </a:ext>
            </a:extLst>
          </p:cNvPr>
          <p:cNvSpPr/>
          <p:nvPr/>
        </p:nvSpPr>
        <p:spPr>
          <a:xfrm>
            <a:off x="12322809" y="5959111"/>
            <a:ext cx="320041" cy="178244"/>
          </a:xfrm>
          <a:prstGeom prst="rect">
            <a:avLst/>
          </a:prstGeom>
          <a:blipFill>
            <a:blip r:embed="rId9" cstate="print"/>
            <a:stretch>
              <a:fillRect/>
            </a:stretch>
          </a:blipFill>
        </p:spPr>
        <p:txBody>
          <a:bodyPr wrap="square" lIns="0" tIns="0" rIns="0" bIns="0" rtlCol="0"/>
          <a:lstStyle/>
          <a:p>
            <a:endParaRPr/>
          </a:p>
        </p:txBody>
      </p:sp>
      <p:sp>
        <p:nvSpPr>
          <p:cNvPr id="169" name="object 62">
            <a:extLst>
              <a:ext uri="{FF2B5EF4-FFF2-40B4-BE49-F238E27FC236}">
                <a16:creationId xmlns:a16="http://schemas.microsoft.com/office/drawing/2014/main" id="{8B351524-D8D2-4C36-A431-C539BBEC85C7}"/>
              </a:ext>
            </a:extLst>
          </p:cNvPr>
          <p:cNvSpPr/>
          <p:nvPr/>
        </p:nvSpPr>
        <p:spPr>
          <a:xfrm>
            <a:off x="12276032" y="5960616"/>
            <a:ext cx="0" cy="178435"/>
          </a:xfrm>
          <a:custGeom>
            <a:avLst/>
            <a:gdLst/>
            <a:ahLst/>
            <a:cxnLst/>
            <a:rect l="l" t="t" r="r" b="b"/>
            <a:pathLst>
              <a:path h="178435">
                <a:moveTo>
                  <a:pt x="0" y="0"/>
                </a:moveTo>
                <a:lnTo>
                  <a:pt x="0" y="177928"/>
                </a:lnTo>
              </a:path>
            </a:pathLst>
          </a:custGeom>
          <a:ln w="8336">
            <a:solidFill>
              <a:srgbClr val="9E9E9F"/>
            </a:solidFill>
          </a:ln>
        </p:spPr>
        <p:txBody>
          <a:bodyPr wrap="square" lIns="0" tIns="0" rIns="0" bIns="0" rtlCol="0"/>
          <a:lstStyle/>
          <a:p>
            <a:endParaRPr/>
          </a:p>
        </p:txBody>
      </p:sp>
      <p:pic>
        <p:nvPicPr>
          <p:cNvPr id="86" name="Picture 85">
            <a:extLst>
              <a:ext uri="{FF2B5EF4-FFF2-40B4-BE49-F238E27FC236}">
                <a16:creationId xmlns:a16="http://schemas.microsoft.com/office/drawing/2014/main" id="{39F40F1A-7F60-4E85-A057-A4D862F26F06}"/>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7976850" y="5628040"/>
            <a:ext cx="388735" cy="557446"/>
          </a:xfrm>
          <a:prstGeom prst="rect">
            <a:avLst/>
          </a:prstGeom>
        </p:spPr>
      </p:pic>
      <p:pic>
        <p:nvPicPr>
          <p:cNvPr id="7172" name="Picture 4">
            <a:extLst>
              <a:ext uri="{FF2B5EF4-FFF2-40B4-BE49-F238E27FC236}">
                <a16:creationId xmlns:a16="http://schemas.microsoft.com/office/drawing/2014/main" id="{35F50B85-F529-4E8F-9B9D-26CEA587C6D3}"/>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975289" y="3195074"/>
            <a:ext cx="281894" cy="64746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4" descr="Amazon.com: Online Shopping for Electronics, Apparel, Computers, Books,  DVDs &amp; more">
            <a:extLst>
              <a:ext uri="{FF2B5EF4-FFF2-40B4-BE49-F238E27FC236}">
                <a16:creationId xmlns:a16="http://schemas.microsoft.com/office/drawing/2014/main" id="{C390323D-EE70-42B8-B636-1845F5AB77F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26343" y="5237218"/>
            <a:ext cx="655725" cy="655725"/>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6" descr="Nhiều điều khoản, dịch vụ của Google sẽ thay đổi theo yêu cầu của Hàn Quốc">
            <a:extLst>
              <a:ext uri="{FF2B5EF4-FFF2-40B4-BE49-F238E27FC236}">
                <a16:creationId xmlns:a16="http://schemas.microsoft.com/office/drawing/2014/main" id="{0400D124-F597-49CE-9598-1C5DC60C198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54139" y="5372899"/>
            <a:ext cx="631566" cy="355154"/>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4" descr="Clients — Agile Leadership Journey">
            <a:extLst>
              <a:ext uri="{FF2B5EF4-FFF2-40B4-BE49-F238E27FC236}">
                <a16:creationId xmlns:a16="http://schemas.microsoft.com/office/drawing/2014/main" id="{FB67FB3B-38C2-48B5-A2F4-7530C6D5674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65927" y="5455761"/>
            <a:ext cx="580723" cy="19599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73C4E5DE-4142-4798-8067-3610EDBF77C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44319" y="5364061"/>
            <a:ext cx="705545" cy="2496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71BC9FBA-734E-4DE6-B488-168A147A1C8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424959" y="5368907"/>
            <a:ext cx="239719" cy="28455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6" descr="Kroger Logo – PMS 293 – Golden Harvest Food Bank">
            <a:extLst>
              <a:ext uri="{FF2B5EF4-FFF2-40B4-BE49-F238E27FC236}">
                <a16:creationId xmlns:a16="http://schemas.microsoft.com/office/drawing/2014/main" id="{3B950282-1A9C-4DFF-99B7-5A80E177396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75381" y="5390795"/>
            <a:ext cx="386046" cy="31316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8" descr="Zigbee Takes LEEDARSON, IoT Original Design Manufacturer, to a Bright  Future - Zigbee Alliance">
            <a:extLst>
              <a:ext uri="{FF2B5EF4-FFF2-40B4-BE49-F238E27FC236}">
                <a16:creationId xmlns:a16="http://schemas.microsoft.com/office/drawing/2014/main" id="{7C7D1B4E-E2B7-4C48-A028-DD40C96560D8}"/>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2644" y="5484086"/>
            <a:ext cx="816427" cy="141514"/>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0" descr="Legrand Customer Survey - UNIFI">
            <a:extLst>
              <a:ext uri="{FF2B5EF4-FFF2-40B4-BE49-F238E27FC236}">
                <a16:creationId xmlns:a16="http://schemas.microsoft.com/office/drawing/2014/main" id="{ACECAE5D-5342-430D-B74C-08A7D8B8A1A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04233" y="5447423"/>
            <a:ext cx="676229" cy="169057"/>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2" descr="Lutron Logo - Mills Technologies">
            <a:extLst>
              <a:ext uri="{FF2B5EF4-FFF2-40B4-BE49-F238E27FC236}">
                <a16:creationId xmlns:a16="http://schemas.microsoft.com/office/drawing/2014/main" id="{53756617-8151-433B-BA1E-5C4D024462D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76552" y="5465642"/>
            <a:ext cx="751205" cy="10906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4" descr="NXP And Baidu Partner On Apollo Open Autonomous Driving Platform -  aftermarketNews">
            <a:extLst>
              <a:ext uri="{FF2B5EF4-FFF2-40B4-BE49-F238E27FC236}">
                <a16:creationId xmlns:a16="http://schemas.microsoft.com/office/drawing/2014/main" id="{46274791-811E-4DB4-90DA-E620FF73D81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47483" y="6041006"/>
            <a:ext cx="419679" cy="20984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6" descr="Download Logo CÔNG TY TRÁCH NHIỆM HỮU HẠN SCHNEIDER ELECTRIC VIỆT NAM">
            <a:extLst>
              <a:ext uri="{FF2B5EF4-FFF2-40B4-BE49-F238E27FC236}">
                <a16:creationId xmlns:a16="http://schemas.microsoft.com/office/drawing/2014/main" id="{67D6A4AE-54F8-465D-8C62-069E07D9AB7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374389" y="5918180"/>
            <a:ext cx="500697" cy="50069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32" descr="Silicon Labs - Wikipedia">
            <a:extLst>
              <a:ext uri="{FF2B5EF4-FFF2-40B4-BE49-F238E27FC236}">
                <a16:creationId xmlns:a16="http://schemas.microsoft.com/office/drawing/2014/main" id="{320FE96C-C45D-46E3-8936-D208D1C0D51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325226" y="5992818"/>
            <a:ext cx="569633" cy="293835"/>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34" descr="Signify acquires animal-centric lighting experts Once Inc. and iLOX - ONCE  GmbH">
            <a:extLst>
              <a:ext uri="{FF2B5EF4-FFF2-40B4-BE49-F238E27FC236}">
                <a16:creationId xmlns:a16="http://schemas.microsoft.com/office/drawing/2014/main" id="{A3B90F66-A0FC-4B07-A610-822E21D80C43}"/>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159116" y="6013109"/>
            <a:ext cx="665642" cy="263483"/>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8" descr="SmartThings - Director of Human Resources">
            <a:extLst>
              <a:ext uri="{FF2B5EF4-FFF2-40B4-BE49-F238E27FC236}">
                <a16:creationId xmlns:a16="http://schemas.microsoft.com/office/drawing/2014/main" id="{4134186E-1197-4429-B16F-BA116A3D341C}"/>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445586" y="6087680"/>
            <a:ext cx="1010503" cy="15831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38" descr="Outdoor Floor Coverings in Nowra | Basha's Floors &amp; Blinds">
            <a:extLst>
              <a:ext uri="{FF2B5EF4-FFF2-40B4-BE49-F238E27FC236}">
                <a16:creationId xmlns:a16="http://schemas.microsoft.com/office/drawing/2014/main" id="{E9E59039-40C8-46A4-B4AF-76E2D4120919}"/>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781795" y="5983863"/>
            <a:ext cx="816427" cy="324126"/>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40" descr="ST Logo Vector (.AI) Free Download">
            <a:extLst>
              <a:ext uri="{FF2B5EF4-FFF2-40B4-BE49-F238E27FC236}">
                <a16:creationId xmlns:a16="http://schemas.microsoft.com/office/drawing/2014/main" id="{795F6582-E62F-44E8-80B3-EBC62A94F0D0}"/>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003799" y="6036591"/>
            <a:ext cx="358109" cy="222028"/>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7172">
            <a:extLst>
              <a:ext uri="{FF2B5EF4-FFF2-40B4-BE49-F238E27FC236}">
                <a16:creationId xmlns:a16="http://schemas.microsoft.com/office/drawing/2014/main" id="{E1569A70-DD6F-4A47-B1CC-87897D08CD69}"/>
              </a:ext>
            </a:extLst>
          </p:cNvPr>
          <p:cNvPicPr>
            <a:picLocks noChangeAspect="1"/>
          </p:cNvPicPr>
          <p:nvPr/>
        </p:nvPicPr>
        <p:blipFill>
          <a:blip r:embed="rId30" cstate="print">
            <a:extLst>
              <a:ext uri="{BEBA8EAE-BF5A-486C-A8C5-ECC9F3942E4B}">
                <a14:imgProps xmlns:a14="http://schemas.microsoft.com/office/drawing/2010/main">
                  <a14:imgLayer r:embed="rId3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5676081" y="3195074"/>
            <a:ext cx="799073" cy="616580"/>
          </a:xfrm>
          <a:prstGeom prst="rect">
            <a:avLst/>
          </a:prstGeom>
        </p:spPr>
      </p:pic>
      <p:pic>
        <p:nvPicPr>
          <p:cNvPr id="7176" name="Picture 8" descr="Inter IKEA Group | Newsroom : IKEA receives seven RED DOT Awards 2019 for  product design">
            <a:extLst>
              <a:ext uri="{FF2B5EF4-FFF2-40B4-BE49-F238E27FC236}">
                <a16:creationId xmlns:a16="http://schemas.microsoft.com/office/drawing/2014/main" id="{AC77A829-E30F-4869-8541-16E1F6FE8B66}"/>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1594327" y="3121401"/>
            <a:ext cx="1014465" cy="76084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BF0163BC-F5FA-4CCD-81C0-616C32D089FF}"/>
              </a:ext>
            </a:extLst>
          </p:cNvPr>
          <p:cNvPicPr>
            <a:picLocks noChangeAspect="1"/>
          </p:cNvPicPr>
          <p:nvPr/>
        </p:nvPicPr>
        <p:blipFill rotWithShape="1">
          <a:blip r:embed="rId33"/>
          <a:srcRect t="14646" r="67138" b="54667"/>
          <a:stretch/>
        </p:blipFill>
        <p:spPr>
          <a:xfrm>
            <a:off x="1191836" y="1419933"/>
            <a:ext cx="2605048" cy="1000105"/>
          </a:xfrm>
          <a:prstGeom prst="rect">
            <a:avLst/>
          </a:prstGeom>
        </p:spPr>
      </p:pic>
      <p:pic>
        <p:nvPicPr>
          <p:cNvPr id="40" name="Picture 39">
            <a:extLst>
              <a:ext uri="{FF2B5EF4-FFF2-40B4-BE49-F238E27FC236}">
                <a16:creationId xmlns:a16="http://schemas.microsoft.com/office/drawing/2014/main" id="{0A40A392-FF4B-4F3A-9B5B-F2B2A4E52751}"/>
              </a:ext>
            </a:extLst>
          </p:cNvPr>
          <p:cNvPicPr>
            <a:picLocks noChangeAspect="1"/>
          </p:cNvPicPr>
          <p:nvPr/>
        </p:nvPicPr>
        <p:blipFill rotWithShape="1">
          <a:blip r:embed="rId33"/>
          <a:srcRect l="57209" b="54857"/>
          <a:stretch/>
        </p:blipFill>
        <p:spPr>
          <a:xfrm>
            <a:off x="5856545" y="1123544"/>
            <a:ext cx="2826793" cy="1226079"/>
          </a:xfrm>
          <a:prstGeom prst="rect">
            <a:avLst/>
          </a:prstGeom>
        </p:spPr>
      </p:pic>
      <p:pic>
        <p:nvPicPr>
          <p:cNvPr id="112" name="Picture 111">
            <a:extLst>
              <a:ext uri="{FF2B5EF4-FFF2-40B4-BE49-F238E27FC236}">
                <a16:creationId xmlns:a16="http://schemas.microsoft.com/office/drawing/2014/main" id="{7DBC8D8D-1C8A-4A1A-A9E2-8E1F31083DF0}"/>
              </a:ext>
            </a:extLst>
          </p:cNvPr>
          <p:cNvPicPr>
            <a:picLocks noChangeAspect="1"/>
          </p:cNvPicPr>
          <p:nvPr/>
        </p:nvPicPr>
        <p:blipFill rotWithShape="1">
          <a:blip r:embed="rId33"/>
          <a:srcRect t="14647" r="67138" b="61446"/>
          <a:stretch/>
        </p:blipFill>
        <p:spPr>
          <a:xfrm>
            <a:off x="11334669" y="1313017"/>
            <a:ext cx="1177189" cy="352090"/>
          </a:xfrm>
          <a:prstGeom prst="rect">
            <a:avLst/>
          </a:prstGeom>
        </p:spPr>
      </p:pic>
      <p:pic>
        <p:nvPicPr>
          <p:cNvPr id="4" name="Picture 3">
            <a:extLst>
              <a:ext uri="{FF2B5EF4-FFF2-40B4-BE49-F238E27FC236}">
                <a16:creationId xmlns:a16="http://schemas.microsoft.com/office/drawing/2014/main" id="{D5A9A9FE-0943-4EAA-B803-1826E22D75FC}"/>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737132" y="856821"/>
            <a:ext cx="2037690" cy="1951591"/>
          </a:xfrm>
          <a:prstGeom prst="rect">
            <a:avLst/>
          </a:prstGeom>
        </p:spPr>
      </p:pic>
      <p:pic>
        <p:nvPicPr>
          <p:cNvPr id="24" name="Picture 23">
            <a:extLst>
              <a:ext uri="{FF2B5EF4-FFF2-40B4-BE49-F238E27FC236}">
                <a16:creationId xmlns:a16="http://schemas.microsoft.com/office/drawing/2014/main" id="{BAD2A648-B5B2-497B-83FB-9D460BB1298E}"/>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27482" y="3073135"/>
            <a:ext cx="7750454" cy="903427"/>
          </a:xfrm>
          <a:prstGeom prst="rect">
            <a:avLst/>
          </a:prstGeom>
        </p:spPr>
      </p:pic>
      <p:pic>
        <p:nvPicPr>
          <p:cNvPr id="88" name="Picture 87">
            <a:extLst>
              <a:ext uri="{FF2B5EF4-FFF2-40B4-BE49-F238E27FC236}">
                <a16:creationId xmlns:a16="http://schemas.microsoft.com/office/drawing/2014/main" id="{2C1220FC-1FB7-46B7-9B27-057B783E4799}"/>
              </a:ext>
            </a:extLst>
          </p:cNvPr>
          <p:cNvPicPr>
            <a:picLocks noChangeAspect="1"/>
          </p:cNvPicPr>
          <p:nvPr/>
        </p:nvPicPr>
        <p:blipFill rotWithShape="1">
          <a:blip r:embed="rId33"/>
          <a:srcRect t="14647" r="67138" b="61446"/>
          <a:stretch/>
        </p:blipFill>
        <p:spPr>
          <a:xfrm>
            <a:off x="10893396" y="234000"/>
            <a:ext cx="1177189" cy="352090"/>
          </a:xfrm>
          <a:prstGeom prst="rect">
            <a:avLst/>
          </a:prstGeom>
        </p:spPr>
      </p:pic>
      <p:pic>
        <p:nvPicPr>
          <p:cNvPr id="89" name="Picture 88">
            <a:extLst>
              <a:ext uri="{FF2B5EF4-FFF2-40B4-BE49-F238E27FC236}">
                <a16:creationId xmlns:a16="http://schemas.microsoft.com/office/drawing/2014/main" id="{8252C974-F069-431E-82D9-E601F00E8C47}"/>
              </a:ext>
            </a:extLst>
          </p:cNvPr>
          <p:cNvPicPr>
            <a:picLocks noChangeAspect="1"/>
          </p:cNvPicPr>
          <p:nvPr/>
        </p:nvPicPr>
        <p:blipFill rotWithShape="1">
          <a:blip r:embed="rId33"/>
          <a:srcRect t="14647" r="67138" b="61446"/>
          <a:stretch/>
        </p:blipFill>
        <p:spPr>
          <a:xfrm>
            <a:off x="531365" y="234000"/>
            <a:ext cx="1177189" cy="352090"/>
          </a:xfrm>
          <a:prstGeom prst="rect">
            <a:avLst/>
          </a:prstGeom>
        </p:spPr>
      </p:pic>
      <p:pic>
        <p:nvPicPr>
          <p:cNvPr id="90" name="Picture 89">
            <a:extLst>
              <a:ext uri="{FF2B5EF4-FFF2-40B4-BE49-F238E27FC236}">
                <a16:creationId xmlns:a16="http://schemas.microsoft.com/office/drawing/2014/main" id="{9467449C-6961-4DDC-98FF-12C832082EA3}"/>
              </a:ext>
            </a:extLst>
          </p:cNvPr>
          <p:cNvPicPr>
            <a:picLocks noChangeAspect="1"/>
          </p:cNvPicPr>
          <p:nvPr/>
        </p:nvPicPr>
        <p:blipFill rotWithShape="1">
          <a:blip r:embed="rId33"/>
          <a:srcRect t="14647" r="67138" b="61446"/>
          <a:stretch/>
        </p:blipFill>
        <p:spPr>
          <a:xfrm>
            <a:off x="8680450" y="5992818"/>
            <a:ext cx="739824" cy="221277"/>
          </a:xfrm>
          <a:prstGeom prst="rect">
            <a:avLst/>
          </a:prstGeom>
        </p:spPr>
      </p:pic>
      <p:pic>
        <p:nvPicPr>
          <p:cNvPr id="6" name="Picture 5">
            <a:extLst>
              <a:ext uri="{FF2B5EF4-FFF2-40B4-BE49-F238E27FC236}">
                <a16:creationId xmlns:a16="http://schemas.microsoft.com/office/drawing/2014/main" id="{5247B67F-B4AF-4F89-A954-74DEE5FB661F}"/>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1717287" y="5806963"/>
            <a:ext cx="534761" cy="3785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C10D2F19-6375-403A-85F9-36B3AED987E0}"/>
              </a:ext>
            </a:extLst>
          </p:cNvPr>
          <p:cNvSpPr txBox="1">
            <a:spLocks/>
          </p:cNvSpPr>
          <p:nvPr/>
        </p:nvSpPr>
        <p:spPr>
          <a:xfrm>
            <a:off x="374650" y="817059"/>
            <a:ext cx="5334000" cy="1950259"/>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600" kern="0" dirty="0">
                <a:solidFill>
                  <a:sysClr val="windowText" lastClr="000000"/>
                </a:solidFill>
                <a:latin typeface="Times New Roman" panose="02020603050405020304" pitchFamily="18" charset="0"/>
                <a:cs typeface="Times New Roman" panose="02020603050405020304" pitchFamily="18" charset="0"/>
              </a:rPr>
              <a:t>  </a:t>
            </a:r>
            <a:r>
              <a:rPr lang="vi-VN" sz="3600" kern="0" dirty="0">
                <a:solidFill>
                  <a:srgbClr val="92D050"/>
                </a:solidFill>
                <a:latin typeface="Times New Roman" panose="02020603050405020304" pitchFamily="18" charset="0"/>
                <a:cs typeface="Times New Roman" panose="02020603050405020304" pitchFamily="18" charset="0"/>
              </a:rPr>
              <a:t>0</a:t>
            </a:r>
            <a:r>
              <a:rPr lang="en-US" sz="3600" kern="0" dirty="0">
                <a:solidFill>
                  <a:srgbClr val="92D050"/>
                </a:solidFill>
                <a:latin typeface="Times New Roman" panose="02020603050405020304" pitchFamily="18" charset="0"/>
                <a:cs typeface="Times New Roman" panose="02020603050405020304" pitchFamily="18" charset="0"/>
              </a:rPr>
              <a:t>6</a:t>
            </a:r>
            <a:r>
              <a:rPr lang="vi-VN" sz="3600" kern="0" dirty="0">
                <a:solidFill>
                  <a:srgbClr val="92D050"/>
                </a:solidFill>
                <a:latin typeface="Times New Roman" panose="02020603050405020304" pitchFamily="18" charset="0"/>
                <a:cs typeface="Times New Roman" panose="02020603050405020304" pitchFamily="18" charset="0"/>
              </a:rPr>
              <a:t>:00  </a:t>
            </a:r>
            <a:r>
              <a:rPr lang="en-US" sz="3600" kern="0" dirty="0">
                <a:solidFill>
                  <a:srgbClr val="92D050"/>
                </a:solidFill>
                <a:latin typeface="Times New Roman" panose="02020603050405020304" pitchFamily="18" charset="0"/>
                <a:cs typeface="Times New Roman" panose="02020603050405020304" pitchFamily="18" charset="0"/>
              </a:rPr>
              <a:t> </a:t>
            </a:r>
          </a:p>
          <a:p>
            <a:r>
              <a:rPr lang="vi-VN" sz="1600" b="1" kern="0" dirty="0">
                <a:solidFill>
                  <a:sysClr val="windowText" lastClr="000000"/>
                </a:solidFill>
                <a:latin typeface="Times New Roman" panose="02020603050405020304" pitchFamily="18" charset="0"/>
                <a:cs typeface="Times New Roman" panose="02020603050405020304" pitchFamily="18" charset="0"/>
              </a:rPr>
              <a:t>Thức dậy </a:t>
            </a:r>
            <a:r>
              <a:rPr lang="en-US" sz="1600" b="1" kern="0" dirty="0" err="1">
                <a:solidFill>
                  <a:sysClr val="windowText" lastClr="000000"/>
                </a:solidFill>
                <a:latin typeface="Times New Roman" panose="02020603050405020304" pitchFamily="18" charset="0"/>
                <a:cs typeface="Times New Roman" panose="02020603050405020304" pitchFamily="18" charset="0"/>
              </a:rPr>
              <a:t>buổi</a:t>
            </a:r>
            <a:r>
              <a:rPr lang="en-US" sz="1600" b="1" kern="0" dirty="0">
                <a:solidFill>
                  <a:sysClr val="windowText" lastClr="000000"/>
                </a:solidFill>
                <a:latin typeface="Times New Roman" panose="02020603050405020304" pitchFamily="18" charset="0"/>
                <a:cs typeface="Times New Roman" panose="02020603050405020304" pitchFamily="18" charset="0"/>
              </a:rPr>
              <a:t> </a:t>
            </a:r>
            <a:r>
              <a:rPr lang="en-US" sz="1600" b="1" kern="0" dirty="0" err="1">
                <a:solidFill>
                  <a:sysClr val="windowText" lastClr="000000"/>
                </a:solidFill>
                <a:latin typeface="Times New Roman" panose="02020603050405020304" pitchFamily="18" charset="0"/>
                <a:cs typeface="Times New Roman" panose="02020603050405020304" pitchFamily="18" charset="0"/>
              </a:rPr>
              <a:t>sáng</a:t>
            </a:r>
            <a:r>
              <a:rPr lang="en-US" sz="1600" b="1" kern="0" dirty="0">
                <a:solidFill>
                  <a:sysClr val="windowText" lastClr="000000"/>
                </a:solidFill>
                <a:latin typeface="Times New Roman" panose="02020603050405020304" pitchFamily="18" charset="0"/>
                <a:cs typeface="Times New Roman" panose="02020603050405020304" pitchFamily="18" charset="0"/>
              </a:rPr>
              <a:t> </a:t>
            </a:r>
            <a:r>
              <a:rPr lang="vi-VN" sz="1600" b="1" kern="0" dirty="0">
                <a:solidFill>
                  <a:sysClr val="windowText" lastClr="000000"/>
                </a:solidFill>
                <a:latin typeface="Times New Roman" panose="02020603050405020304" pitchFamily="18" charset="0"/>
                <a:cs typeface="Times New Roman" panose="02020603050405020304" pitchFamily="18" charset="0"/>
              </a:rPr>
              <a:t>- Chào một ngày mới</a:t>
            </a:r>
            <a:endParaRPr lang="en-US" sz="1600" b="1" kern="0" dirty="0">
              <a:solidFill>
                <a:sysClr val="windowText" lastClr="000000"/>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Đèn </a:t>
            </a:r>
            <a:r>
              <a:rPr lang="en-US" sz="1200" kern="0" dirty="0" err="1">
                <a:solidFill>
                  <a:sysClr val="windowText" lastClr="000000"/>
                </a:solidFill>
                <a:latin typeface="Times New Roman" panose="02020603050405020304" pitchFamily="18" charset="0"/>
                <a:cs typeface="Times New Roman" panose="02020603050405020304" pitchFamily="18" charset="0"/>
              </a:rPr>
              <a:t>phòng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ngủ</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tự</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động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điều</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chỉnh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ánh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sáng</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Rèm cửa </a:t>
            </a:r>
            <a:r>
              <a:rPr lang="en-US" sz="1200" kern="0" dirty="0" err="1">
                <a:solidFill>
                  <a:sysClr val="windowText" lastClr="000000"/>
                </a:solidFill>
                <a:latin typeface="Times New Roman" panose="02020603050405020304" pitchFamily="18" charset="0"/>
                <a:cs typeface="Times New Roman" panose="02020603050405020304" pitchFamily="18" charset="0"/>
              </a:rPr>
              <a:t>tự</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động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mở</a:t>
            </a:r>
            <a:r>
              <a:rPr lang="en-US" sz="1200" kern="0" dirty="0">
                <a:solidFill>
                  <a:sysClr val="windowText" lastClr="000000"/>
                </a:solidFill>
                <a:latin typeface="Times New Roman" panose="02020603050405020304" pitchFamily="18" charset="0"/>
                <a:cs typeface="Times New Roman" panose="02020603050405020304" pitchFamily="18" charset="0"/>
              </a:rPr>
              <a:t> ra </a:t>
            </a:r>
            <a:r>
              <a:rPr lang="en-US" sz="1200" kern="0" dirty="0" err="1">
                <a:solidFill>
                  <a:sysClr val="windowText" lastClr="000000"/>
                </a:solidFill>
                <a:latin typeface="Times New Roman" panose="02020603050405020304" pitchFamily="18" charset="0"/>
                <a:cs typeface="Times New Roman" panose="02020603050405020304" pitchFamily="18" charset="0"/>
              </a:rPr>
              <a:t>đón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nắng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chiếu</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vào</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en-US" sz="1200" kern="0" dirty="0" err="1">
                <a:solidFill>
                  <a:sysClr val="windowText" lastClr="000000"/>
                </a:solidFill>
                <a:latin typeface="Times New Roman" panose="02020603050405020304" pitchFamily="18" charset="0"/>
                <a:cs typeface="Times New Roman" panose="02020603050405020304" pitchFamily="18" charset="0"/>
              </a:rPr>
              <a:t>Hệ</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thống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máy</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lạnh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và</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máy</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lọc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không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khí</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tự</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động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tắt</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en-US" sz="1200" kern="0" dirty="0" err="1">
                <a:solidFill>
                  <a:sysClr val="windowText" lastClr="000000"/>
                </a:solidFill>
                <a:latin typeface="Times New Roman" panose="02020603050405020304" pitchFamily="18" charset="0"/>
                <a:cs typeface="Times New Roman" panose="02020603050405020304" pitchFamily="18" charset="0"/>
              </a:rPr>
              <a:t>Tivi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tự</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động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bật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lên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theo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chương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trình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được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thiết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lập</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en-US" sz="1200" kern="0" dirty="0" err="1">
                <a:solidFill>
                  <a:sysClr val="windowText" lastClr="000000"/>
                </a:solidFill>
                <a:latin typeface="Times New Roman" panose="02020603050405020304" pitchFamily="18" charset="0"/>
                <a:cs typeface="Times New Roman" panose="02020603050405020304" pitchFamily="18" charset="0"/>
              </a:rPr>
              <a:t>Tận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hưởng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bản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nhạc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ưa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thích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với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hệ</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thống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âm</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thanh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vùng</a:t>
            </a:r>
            <a:r>
              <a:rPr lang="en-US" sz="1200" kern="0" dirty="0">
                <a:solidFill>
                  <a:sysClr val="windowText" lastClr="000000"/>
                </a:solidFill>
                <a:latin typeface="Times New Roman" panose="02020603050405020304" pitchFamily="18" charset="0"/>
                <a:cs typeface="Times New Roman" panose="02020603050405020304" pitchFamily="18" charset="0"/>
              </a:rPr>
              <a:t>.</a:t>
            </a:r>
          </a:p>
        </p:txBody>
      </p:sp>
      <p:sp>
        <p:nvSpPr>
          <p:cNvPr id="23" name="Content Placeholder 3">
            <a:extLst>
              <a:ext uri="{FF2B5EF4-FFF2-40B4-BE49-F238E27FC236}">
                <a16:creationId xmlns:a16="http://schemas.microsoft.com/office/drawing/2014/main" id="{4A0E4FF8-D007-4EBB-9951-EF6C11E9BD90}"/>
              </a:ext>
            </a:extLst>
          </p:cNvPr>
          <p:cNvSpPr txBox="1">
            <a:spLocks/>
          </p:cNvSpPr>
          <p:nvPr/>
        </p:nvSpPr>
        <p:spPr>
          <a:xfrm>
            <a:off x="5316909" y="3933825"/>
            <a:ext cx="4173510" cy="1723549"/>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vi-VN" sz="3600" kern="0" dirty="0">
                <a:solidFill>
                  <a:srgbClr val="92D050"/>
                </a:solidFill>
                <a:latin typeface="Times New Roman" panose="02020603050405020304" pitchFamily="18" charset="0"/>
                <a:cs typeface="Times New Roman" panose="02020603050405020304" pitchFamily="18" charset="0"/>
              </a:rPr>
              <a:t>0</a:t>
            </a:r>
            <a:r>
              <a:rPr lang="en-US" sz="3600" kern="0" dirty="0">
                <a:solidFill>
                  <a:srgbClr val="92D050"/>
                </a:solidFill>
                <a:latin typeface="Times New Roman" panose="02020603050405020304" pitchFamily="18" charset="0"/>
                <a:cs typeface="Times New Roman" panose="02020603050405020304" pitchFamily="18" charset="0"/>
              </a:rPr>
              <a:t>7</a:t>
            </a:r>
            <a:r>
              <a:rPr lang="vi-VN" sz="3600" kern="0" dirty="0">
                <a:solidFill>
                  <a:srgbClr val="92D050"/>
                </a:solidFill>
                <a:latin typeface="Times New Roman" panose="02020603050405020304" pitchFamily="18" charset="0"/>
                <a:cs typeface="Times New Roman" panose="02020603050405020304" pitchFamily="18" charset="0"/>
              </a:rPr>
              <a:t>:00 </a:t>
            </a:r>
            <a:endParaRPr lang="en-US" kern="0" dirty="0">
              <a:solidFill>
                <a:srgbClr val="92D050"/>
              </a:solidFill>
              <a:latin typeface="Times New Roman" panose="02020603050405020304" pitchFamily="18" charset="0"/>
              <a:cs typeface="Times New Roman" panose="02020603050405020304" pitchFamily="18" charset="0"/>
            </a:endParaRPr>
          </a:p>
          <a:p>
            <a:r>
              <a:rPr lang="en-US" sz="1600" b="1" kern="0" dirty="0" err="1">
                <a:solidFill>
                  <a:sysClr val="windowText" lastClr="000000"/>
                </a:solidFill>
                <a:latin typeface="Times New Roman" panose="02020603050405020304" pitchFamily="18" charset="0"/>
                <a:cs typeface="Times New Roman" panose="02020603050405020304" pitchFamily="18" charset="0"/>
              </a:rPr>
              <a:t>Khởi</a:t>
            </a:r>
            <a:r>
              <a:rPr lang="en-US" sz="1600" b="1" kern="0" dirty="0">
                <a:solidFill>
                  <a:sysClr val="windowText" lastClr="000000"/>
                </a:solidFill>
                <a:latin typeface="Times New Roman" panose="02020603050405020304" pitchFamily="18" charset="0"/>
                <a:cs typeface="Times New Roman" panose="02020603050405020304" pitchFamily="18" charset="0"/>
              </a:rPr>
              <a:t> </a:t>
            </a:r>
            <a:r>
              <a:rPr lang="en-US" sz="1600" b="1" kern="0" dirty="0" err="1">
                <a:solidFill>
                  <a:sysClr val="windowText" lastClr="000000"/>
                </a:solidFill>
                <a:latin typeface="Times New Roman" panose="02020603050405020304" pitchFamily="18" charset="0"/>
                <a:cs typeface="Times New Roman" panose="02020603050405020304" pitchFamily="18" charset="0"/>
              </a:rPr>
              <a:t>động</a:t>
            </a:r>
            <a:r>
              <a:rPr lang="en-US" sz="1600" b="1" kern="0" dirty="0">
                <a:solidFill>
                  <a:sysClr val="windowText" lastClr="000000"/>
                </a:solidFill>
                <a:latin typeface="Times New Roman" panose="02020603050405020304" pitchFamily="18" charset="0"/>
                <a:cs typeface="Times New Roman" panose="02020603050405020304" pitchFamily="18" charset="0"/>
              </a:rPr>
              <a:t> </a:t>
            </a:r>
            <a:r>
              <a:rPr lang="en-US" sz="1600" b="1" kern="0" dirty="0" err="1">
                <a:solidFill>
                  <a:sysClr val="windowText" lastClr="000000"/>
                </a:solidFill>
                <a:latin typeface="Times New Roman" panose="02020603050405020304" pitchFamily="18" charset="0"/>
                <a:cs typeface="Times New Roman" panose="02020603050405020304" pitchFamily="18" charset="0"/>
              </a:rPr>
              <a:t>ngày</a:t>
            </a:r>
            <a:r>
              <a:rPr lang="en-US" sz="1600" b="1" kern="0" dirty="0">
                <a:solidFill>
                  <a:sysClr val="windowText" lastClr="000000"/>
                </a:solidFill>
                <a:latin typeface="Times New Roman" panose="02020603050405020304" pitchFamily="18" charset="0"/>
                <a:cs typeface="Times New Roman" panose="02020603050405020304" pitchFamily="18" charset="0"/>
              </a:rPr>
              <a:t> an </a:t>
            </a:r>
            <a:r>
              <a:rPr lang="en-US" sz="1600" b="1" kern="0" dirty="0" err="1">
                <a:solidFill>
                  <a:sysClr val="windowText" lastClr="000000"/>
                </a:solidFill>
                <a:latin typeface="Times New Roman" panose="02020603050405020304" pitchFamily="18" charset="0"/>
                <a:cs typeface="Times New Roman" panose="02020603050405020304" pitchFamily="18" charset="0"/>
              </a:rPr>
              <a:t>toàn</a:t>
            </a:r>
            <a:endParaRPr lang="en-US" sz="1600" b="1" kern="0" dirty="0">
              <a:solidFill>
                <a:sysClr val="windowText" lastClr="000000"/>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Các thiết bị chiếu sáng và thiết bị gia dụng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không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cần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thiết</a:t>
            </a:r>
            <a:r>
              <a:rPr lang="vi-VN" sz="1200" kern="0" dirty="0">
                <a:solidFill>
                  <a:sysClr val="windowText" lastClr="000000"/>
                </a:solidFill>
                <a:latin typeface="Times New Roman" panose="02020603050405020304" pitchFamily="18" charset="0"/>
                <a:cs typeface="Times New Roman" panose="02020603050405020304" pitchFamily="18" charset="0"/>
              </a:rPr>
              <a:t> được tắt nguồn</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Rèm cửa được đóng lại với hệ thống thông gió tắt</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en-US" sz="1200" kern="0" dirty="0" err="1">
                <a:solidFill>
                  <a:sysClr val="windowText" lastClr="000000"/>
                </a:solidFill>
                <a:latin typeface="Times New Roman" panose="02020603050405020304" pitchFamily="18" charset="0"/>
                <a:cs typeface="Times New Roman" panose="02020603050405020304" pitchFamily="18" charset="0"/>
              </a:rPr>
              <a:t>Cửa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Gara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được mở sẵn đợi bạn lái xe đi</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Khi bật </a:t>
            </a:r>
            <a:r>
              <a:rPr lang="en-US" sz="1200" kern="0" dirty="0">
                <a:solidFill>
                  <a:sysClr val="windowText" lastClr="000000"/>
                </a:solidFill>
                <a:latin typeface="Times New Roman" panose="02020603050405020304" pitchFamily="18" charset="0"/>
                <a:cs typeface="Times New Roman" panose="02020603050405020304" pitchFamily="18" charset="0"/>
              </a:rPr>
              <a:t>c</a:t>
            </a:r>
            <a:r>
              <a:rPr lang="vi-VN" sz="1200" kern="0" dirty="0">
                <a:solidFill>
                  <a:sysClr val="windowText" lastClr="000000"/>
                </a:solidFill>
                <a:latin typeface="Times New Roman" panose="02020603050405020304" pitchFamily="18" charset="0"/>
                <a:cs typeface="Times New Roman" panose="02020603050405020304" pitchFamily="18" charset="0"/>
              </a:rPr>
              <a:t>hế độ rời khỏi nhà, hệ thống </a:t>
            </a:r>
            <a:r>
              <a:rPr lang="en-US" sz="1200" kern="0" dirty="0">
                <a:solidFill>
                  <a:sysClr val="windowText" lastClr="000000"/>
                </a:solidFill>
                <a:latin typeface="Times New Roman" panose="02020603050405020304" pitchFamily="18" charset="0"/>
                <a:cs typeface="Times New Roman" panose="02020603050405020304" pitchFamily="18" charset="0"/>
              </a:rPr>
              <a:t>an </a:t>
            </a:r>
            <a:r>
              <a:rPr lang="en-US" sz="1200" kern="0" dirty="0" err="1">
                <a:solidFill>
                  <a:sysClr val="windowText" lastClr="000000"/>
                </a:solidFill>
                <a:latin typeface="Times New Roman" panose="02020603050405020304" pitchFamily="18" charset="0"/>
                <a:cs typeface="Times New Roman" panose="02020603050405020304" pitchFamily="18" charset="0"/>
              </a:rPr>
              <a:t>ninh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được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kích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hoạt</a:t>
            </a:r>
            <a:r>
              <a:rPr lang="vi-VN" sz="1200" kern="0" dirty="0">
                <a:solidFill>
                  <a:sysClr val="windowText" lastClr="000000"/>
                </a:solidFill>
                <a:latin typeface="Times New Roman" panose="02020603050405020304" pitchFamily="18" charset="0"/>
                <a:cs typeface="Times New Roman" panose="02020603050405020304" pitchFamily="18" charset="0"/>
              </a:rPr>
              <a:t>.</a:t>
            </a:r>
            <a:endParaRPr lang="en-US" sz="1200" kern="0" dirty="0">
              <a:solidFill>
                <a:sysClr val="windowText" lastClr="000000"/>
              </a:solidFill>
              <a:latin typeface="Times New Roman" panose="02020603050405020304" pitchFamily="18" charset="0"/>
              <a:cs typeface="Times New Roman" panose="02020603050405020304" pitchFamily="18" charset="0"/>
            </a:endParaRPr>
          </a:p>
        </p:txBody>
      </p:sp>
      <p:pic>
        <p:nvPicPr>
          <p:cNvPr id="24" name="Picture 4" descr="Đừng phàn nàn khi các cô gái ngủ nướng, phụ nữ cần ngủ nhiều hơn ...">
            <a:extLst>
              <a:ext uri="{FF2B5EF4-FFF2-40B4-BE49-F238E27FC236}">
                <a16:creationId xmlns:a16="http://schemas.microsoft.com/office/drawing/2014/main" id="{A0CE0462-F697-426D-B108-2AB861B6C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450" y="921215"/>
            <a:ext cx="4142047" cy="263161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or: Elbow 24">
            <a:extLst>
              <a:ext uri="{FF2B5EF4-FFF2-40B4-BE49-F238E27FC236}">
                <a16:creationId xmlns:a16="http://schemas.microsoft.com/office/drawing/2014/main" id="{FD253C43-9155-45DB-9E4C-C8A6E8EE58BD}"/>
              </a:ext>
            </a:extLst>
          </p:cNvPr>
          <p:cNvCxnSpPr>
            <a:cxnSpLocks/>
          </p:cNvCxnSpPr>
          <p:nvPr/>
        </p:nvCxnSpPr>
        <p:spPr>
          <a:xfrm>
            <a:off x="480409" y="1120854"/>
            <a:ext cx="4694841" cy="2743200"/>
          </a:xfrm>
          <a:prstGeom prst="bentConnector3">
            <a:avLst>
              <a:gd name="adj1" fmla="val -290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16BAAFB-84F6-4DAA-8CCC-26ED4423F6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985" y="2934945"/>
            <a:ext cx="3255264" cy="630936"/>
          </a:xfrm>
          <a:prstGeom prst="rect">
            <a:avLst/>
          </a:prstGeom>
        </p:spPr>
      </p:pic>
      <p:pic>
        <p:nvPicPr>
          <p:cNvPr id="27" name="Picture 26">
            <a:extLst>
              <a:ext uri="{FF2B5EF4-FFF2-40B4-BE49-F238E27FC236}">
                <a16:creationId xmlns:a16="http://schemas.microsoft.com/office/drawing/2014/main" id="{36B86682-3B64-425A-8809-C911357B59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5052" y="6007843"/>
            <a:ext cx="3697224" cy="630936"/>
          </a:xfrm>
          <a:prstGeom prst="rect">
            <a:avLst/>
          </a:prstGeom>
        </p:spPr>
      </p:pic>
      <p:pic>
        <p:nvPicPr>
          <p:cNvPr id="28" name="Picture 2" descr="Mercedes-Maybach S650 2019 đầu tiên ở Việt Nam giá 15 tỷ">
            <a:extLst>
              <a:ext uri="{FF2B5EF4-FFF2-40B4-BE49-F238E27FC236}">
                <a16:creationId xmlns:a16="http://schemas.microsoft.com/office/drawing/2014/main" id="{4CB1E1AD-7E64-475F-9A6E-7EEB594218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306" y="4092654"/>
            <a:ext cx="4419600" cy="2812971"/>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a:extLst>
              <a:ext uri="{FF2B5EF4-FFF2-40B4-BE49-F238E27FC236}">
                <a16:creationId xmlns:a16="http://schemas.microsoft.com/office/drawing/2014/main" id="{3C5BEBE8-C64B-4C1F-8891-CF7F965D44CB}"/>
              </a:ext>
            </a:extLst>
          </p:cNvPr>
          <p:cNvSpPr txBox="1">
            <a:spLocks/>
          </p:cNvSpPr>
          <p:nvPr/>
        </p:nvSpPr>
        <p:spPr>
          <a:xfrm>
            <a:off x="10362480" y="3873063"/>
            <a:ext cx="4173510" cy="1785104"/>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600" dirty="0">
                <a:solidFill>
                  <a:srgbClr val="92D050"/>
                </a:solidFill>
                <a:latin typeface="Times New Roman" panose="02020603050405020304" pitchFamily="18" charset="0"/>
                <a:cs typeface="Times New Roman" panose="02020603050405020304" pitchFamily="18" charset="0"/>
              </a:rPr>
              <a:t>18</a:t>
            </a:r>
            <a:r>
              <a:rPr lang="vi-VN" sz="3600" b="0" i="0" dirty="0">
                <a:solidFill>
                  <a:srgbClr val="92D050"/>
                </a:solidFill>
                <a:effectLst/>
                <a:latin typeface="Times New Roman" panose="02020603050405020304" pitchFamily="18" charset="0"/>
                <a:cs typeface="Times New Roman" panose="02020603050405020304" pitchFamily="18" charset="0"/>
              </a:rPr>
              <a:t>:00 </a:t>
            </a:r>
            <a:r>
              <a:rPr lang="vi-VN" sz="4000" b="0" i="0" dirty="0">
                <a:solidFill>
                  <a:srgbClr val="92D050"/>
                </a:solidFill>
                <a:effectLst/>
                <a:latin typeface="Times New Roman" panose="02020603050405020304" pitchFamily="18" charset="0"/>
                <a:cs typeface="Times New Roman" panose="02020603050405020304" pitchFamily="18" charset="0"/>
              </a:rPr>
              <a:t> </a:t>
            </a:r>
            <a:endParaRPr lang="en-US" sz="4000" b="0" i="0" dirty="0">
              <a:solidFill>
                <a:srgbClr val="92D050"/>
              </a:solidFill>
              <a:effectLst/>
              <a:latin typeface="Times New Roman" panose="02020603050405020304" pitchFamily="18" charset="0"/>
              <a:cs typeface="Times New Roman" panose="02020603050405020304" pitchFamily="18" charset="0"/>
            </a:endParaRPr>
          </a:p>
          <a:p>
            <a:r>
              <a:rPr lang="vi-VN" sz="1600" b="1" i="0" dirty="0">
                <a:solidFill>
                  <a:srgbClr val="222222"/>
                </a:solidFill>
                <a:effectLst/>
                <a:latin typeface="Times New Roman" panose="02020603050405020304" pitchFamily="18" charset="0"/>
                <a:cs typeface="Times New Roman" panose="02020603050405020304" pitchFamily="18" charset="0"/>
              </a:rPr>
              <a:t>Kiểm soát thời gian </a:t>
            </a:r>
            <a:r>
              <a:rPr lang="en-US" sz="1600" b="1" i="0" dirty="0">
                <a:solidFill>
                  <a:srgbClr val="222222"/>
                </a:solidFill>
                <a:effectLst/>
                <a:latin typeface="Times New Roman" panose="02020603050405020304" pitchFamily="18" charset="0"/>
                <a:cs typeface="Times New Roman" panose="02020603050405020304" pitchFamily="18" charset="0"/>
              </a:rPr>
              <a:t>d</a:t>
            </a:r>
            <a:r>
              <a:rPr lang="vi-VN" sz="1600" b="1" i="0" dirty="0">
                <a:solidFill>
                  <a:srgbClr val="222222"/>
                </a:solidFill>
                <a:effectLst/>
                <a:latin typeface="Times New Roman" panose="02020603050405020304" pitchFamily="18" charset="0"/>
                <a:cs typeface="Times New Roman" panose="02020603050405020304" pitchFamily="18" charset="0"/>
              </a:rPr>
              <a:t>ễ dàng và thoải mái hơn </a:t>
            </a:r>
            <a:endParaRPr lang="en-US" sz="1600" b="1" i="0" dirty="0">
              <a:solidFill>
                <a:srgbClr val="222222"/>
              </a:solidFill>
              <a:effectLst/>
              <a:latin typeface="Times New Roman" panose="02020603050405020304" pitchFamily="18" charset="0"/>
              <a:cs typeface="Times New Roman" panose="02020603050405020304" pitchFamily="18" charset="0"/>
            </a:endParaRPr>
          </a:p>
          <a:p>
            <a:pPr algn="just"/>
            <a:r>
              <a:rPr lang="en-US" sz="1200" i="0" dirty="0">
                <a:solidFill>
                  <a:srgbClr val="222222"/>
                </a:solidFill>
                <a:effectLst/>
                <a:latin typeface="Times New Roman" panose="02020603050405020304" pitchFamily="18" charset="0"/>
                <a:cs typeface="Times New Roman" panose="02020603050405020304" pitchFamily="18" charset="0"/>
              </a:rPr>
              <a:t>-      </a:t>
            </a:r>
            <a:r>
              <a:rPr lang="vi-VN" sz="1200" i="0" dirty="0">
                <a:solidFill>
                  <a:srgbClr val="222222"/>
                </a:solidFill>
                <a:effectLst/>
                <a:latin typeface="Times New Roman" panose="02020603050405020304" pitchFamily="18" charset="0"/>
                <a:cs typeface="Times New Roman" panose="02020603050405020304" pitchFamily="18" charset="0"/>
              </a:rPr>
              <a:t>Cửa </a:t>
            </a:r>
            <a:r>
              <a:rPr lang="en-US" sz="1200" i="0" dirty="0" err="1">
                <a:solidFill>
                  <a:srgbClr val="222222"/>
                </a:solidFill>
                <a:effectLst/>
                <a:latin typeface="Times New Roman" panose="02020603050405020304" pitchFamily="18" charset="0"/>
                <a:cs typeface="Times New Roman" panose="02020603050405020304" pitchFamily="18" charset="0"/>
              </a:rPr>
              <a:t>gara</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được</a:t>
            </a:r>
            <a:r>
              <a:rPr lang="en-US" sz="1200" i="0" dirty="0">
                <a:solidFill>
                  <a:srgbClr val="222222"/>
                </a:solidFill>
                <a:effectLst/>
                <a:latin typeface="Times New Roman" panose="02020603050405020304" pitchFamily="18" charset="0"/>
                <a:cs typeface="Times New Roman" panose="02020603050405020304" pitchFamily="18" charset="0"/>
              </a:rPr>
              <a:t> </a:t>
            </a:r>
            <a:r>
              <a:rPr lang="vi-VN" sz="1200" i="0" dirty="0">
                <a:solidFill>
                  <a:srgbClr val="222222"/>
                </a:solidFill>
                <a:effectLst/>
                <a:latin typeface="Times New Roman" panose="02020603050405020304" pitchFamily="18" charset="0"/>
                <a:cs typeface="Times New Roman" panose="02020603050405020304" pitchFamily="18" charset="0"/>
              </a:rPr>
              <a:t>mở </a:t>
            </a:r>
            <a:r>
              <a:rPr lang="en-US" sz="1200" dirty="0" err="1">
                <a:solidFill>
                  <a:srgbClr val="222222"/>
                </a:solidFill>
                <a:latin typeface="Times New Roman" panose="02020603050405020304" pitchFamily="18" charset="0"/>
                <a:cs typeface="Times New Roman" panose="02020603050405020304" pitchFamily="18" charset="0"/>
              </a:rPr>
              <a:t>để</a:t>
            </a:r>
            <a:r>
              <a:rPr lang="en-US" sz="1200" dirty="0">
                <a:solidFill>
                  <a:srgbClr val="222222"/>
                </a:solidFill>
                <a:latin typeface="Times New Roman" panose="02020603050405020304" pitchFamily="18" charset="0"/>
                <a:cs typeface="Times New Roman" panose="02020603050405020304" pitchFamily="18" charset="0"/>
              </a:rPr>
              <a:t> </a:t>
            </a:r>
            <a:r>
              <a:rPr lang="vi-VN" sz="1200" i="0" dirty="0">
                <a:solidFill>
                  <a:srgbClr val="222222"/>
                </a:solidFill>
                <a:effectLst/>
                <a:latin typeface="Times New Roman" panose="02020603050405020304" pitchFamily="18" charset="0"/>
                <a:cs typeface="Times New Roman" panose="02020603050405020304" pitchFamily="18" charset="0"/>
              </a:rPr>
              <a:t>đón bạn </a:t>
            </a:r>
            <a:r>
              <a:rPr lang="en-US" sz="1200" i="0" dirty="0" err="1">
                <a:solidFill>
                  <a:srgbClr val="222222"/>
                </a:solidFill>
                <a:effectLst/>
                <a:latin typeface="Times New Roman" panose="02020603050405020304" pitchFamily="18" charset="0"/>
                <a:cs typeface="Times New Roman" panose="02020603050405020304" pitchFamily="18" charset="0"/>
              </a:rPr>
              <a:t>trở</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về</a:t>
            </a:r>
            <a:r>
              <a:rPr lang="en-US" sz="1200" i="0" dirty="0">
                <a:solidFill>
                  <a:srgbClr val="222222"/>
                </a:solidFill>
                <a:effectLst/>
                <a:latin typeface="Times New Roman" panose="02020603050405020304" pitchFamily="18" charset="0"/>
                <a:cs typeface="Times New Roman" panose="02020603050405020304" pitchFamily="18" charset="0"/>
              </a:rPr>
              <a:t>.</a:t>
            </a:r>
          </a:p>
          <a:p>
            <a:pPr marL="285750" indent="-285750" algn="just">
              <a:buFontTx/>
              <a:buChar char="-"/>
            </a:pPr>
            <a:r>
              <a:rPr lang="en-US" sz="1200" dirty="0" err="1">
                <a:solidFill>
                  <a:srgbClr val="222222"/>
                </a:solidFill>
                <a:latin typeface="Times New Roman" panose="02020603050405020304" pitchFamily="18" charset="0"/>
                <a:cs typeface="Times New Roman" panose="02020603050405020304" pitchFamily="18" charset="0"/>
              </a:rPr>
              <a:t>H</a:t>
            </a:r>
            <a:r>
              <a:rPr lang="en-US" sz="1200" i="0" dirty="0" err="1">
                <a:solidFill>
                  <a:srgbClr val="222222"/>
                </a:solidFill>
                <a:effectLst/>
                <a:latin typeface="Times New Roman" panose="02020603050405020304" pitchFamily="18" charset="0"/>
                <a:cs typeface="Times New Roman" panose="02020603050405020304" pitchFamily="18" charset="0"/>
              </a:rPr>
              <a:t>ệ</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thống</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ánh</a:t>
            </a:r>
            <a:r>
              <a:rPr lang="vi-VN" sz="1200" i="0" dirty="0">
                <a:solidFill>
                  <a:srgbClr val="222222"/>
                </a:solidFill>
                <a:effectLst/>
                <a:latin typeface="Times New Roman" panose="02020603050405020304" pitchFamily="18" charset="0"/>
                <a:cs typeface="Times New Roman" panose="02020603050405020304" pitchFamily="18" charset="0"/>
              </a:rPr>
              <a:t> sáng trong nhà </a:t>
            </a:r>
            <a:r>
              <a:rPr lang="en-US" sz="1200" dirty="0" err="1">
                <a:solidFill>
                  <a:srgbClr val="222222"/>
                </a:solidFill>
                <a:latin typeface="Times New Roman" panose="02020603050405020304" pitchFamily="18" charset="0"/>
                <a:cs typeface="Times New Roman" panose="02020603050405020304" pitchFamily="18" charset="0"/>
              </a:rPr>
              <a:t>được</a:t>
            </a:r>
            <a:r>
              <a:rPr lang="en-US" sz="1200" dirty="0">
                <a:solidFill>
                  <a:srgbClr val="222222"/>
                </a:solidFill>
                <a:latin typeface="Times New Roman" panose="02020603050405020304" pitchFamily="18" charset="0"/>
                <a:cs typeface="Times New Roman" panose="02020603050405020304" pitchFamily="18" charset="0"/>
              </a:rPr>
              <a:t> </a:t>
            </a:r>
            <a:r>
              <a:rPr lang="en-US" sz="1200" dirty="0" err="1">
                <a:solidFill>
                  <a:srgbClr val="222222"/>
                </a:solidFill>
                <a:latin typeface="Times New Roman" panose="02020603050405020304" pitchFamily="18" charset="0"/>
                <a:cs typeface="Times New Roman" panose="02020603050405020304" pitchFamily="18" charset="0"/>
              </a:rPr>
              <a:t>bật</a:t>
            </a:r>
            <a:r>
              <a:rPr lang="en-US" sz="1200" dirty="0">
                <a:solidFill>
                  <a:srgbClr val="222222"/>
                </a:solidFill>
                <a:latin typeface="Times New Roman" panose="02020603050405020304" pitchFamily="18" charset="0"/>
                <a:cs typeface="Times New Roman" panose="02020603050405020304" pitchFamily="18" charset="0"/>
              </a:rPr>
              <a:t> </a:t>
            </a:r>
            <a:r>
              <a:rPr lang="en-US" sz="1200" dirty="0" err="1">
                <a:solidFill>
                  <a:srgbClr val="222222"/>
                </a:solidFill>
                <a:latin typeface="Times New Roman" panose="02020603050405020304" pitchFamily="18" charset="0"/>
                <a:cs typeface="Times New Roman" panose="02020603050405020304" pitchFamily="18" charset="0"/>
              </a:rPr>
              <a:t>lên</a:t>
            </a:r>
            <a:r>
              <a:rPr lang="en-US" sz="1200" dirty="0">
                <a:solidFill>
                  <a:srgbClr val="222222"/>
                </a:solidFill>
                <a:latin typeface="Times New Roman" panose="02020603050405020304" pitchFamily="18" charset="0"/>
                <a:cs typeface="Times New Roman" panose="02020603050405020304" pitchFamily="18" charset="0"/>
              </a:rPr>
              <a:t>.</a:t>
            </a:r>
          </a:p>
          <a:p>
            <a:pPr marL="285750" indent="-285750" algn="just">
              <a:buFontTx/>
              <a:buChar char="-"/>
            </a:pPr>
            <a:r>
              <a:rPr lang="vi-VN" sz="1200" dirty="0">
                <a:solidFill>
                  <a:srgbClr val="222222"/>
                </a:solidFill>
                <a:latin typeface="Times New Roman" panose="02020603050405020304" pitchFamily="18" charset="0"/>
                <a:cs typeface="Times New Roman" panose="02020603050405020304" pitchFamily="18" charset="0"/>
              </a:rPr>
              <a:t>Rèm mở ra với cảnh hoàng hôn tuyệt đẹp ùa vào mắt</a:t>
            </a:r>
            <a:r>
              <a:rPr lang="en-US" sz="1200" dirty="0">
                <a:solidFill>
                  <a:srgbClr val="222222"/>
                </a:solidFill>
                <a:latin typeface="Times New Roman" panose="02020603050405020304" pitchFamily="18" charset="0"/>
                <a:cs typeface="Times New Roman" panose="02020603050405020304" pitchFamily="18" charset="0"/>
              </a:rPr>
              <a:t>.</a:t>
            </a:r>
            <a:r>
              <a:rPr lang="vi-VN" sz="1200" dirty="0">
                <a:solidFill>
                  <a:srgbClr val="222222"/>
                </a:solidFill>
                <a:latin typeface="Times New Roman" panose="02020603050405020304" pitchFamily="18" charset="0"/>
                <a:cs typeface="Times New Roman" panose="02020603050405020304" pitchFamily="18" charset="0"/>
              </a:rPr>
              <a:t> </a:t>
            </a:r>
            <a:endParaRPr lang="en-US" sz="1200" dirty="0">
              <a:solidFill>
                <a:srgbClr val="222222"/>
              </a:solidFill>
              <a:latin typeface="Times New Roman" panose="02020603050405020304" pitchFamily="18" charset="0"/>
              <a:cs typeface="Times New Roman" panose="02020603050405020304" pitchFamily="18" charset="0"/>
            </a:endParaRPr>
          </a:p>
          <a:p>
            <a:pPr marL="285750" indent="-285750" algn="just">
              <a:buFontTx/>
              <a:buChar char="-"/>
            </a:pPr>
            <a:r>
              <a:rPr lang="en-US" sz="1200" i="0" dirty="0" err="1">
                <a:solidFill>
                  <a:srgbClr val="222222"/>
                </a:solidFill>
                <a:effectLst/>
                <a:latin typeface="Times New Roman" panose="02020603050405020304" pitchFamily="18" charset="0"/>
                <a:cs typeface="Times New Roman" panose="02020603050405020304" pitchFamily="18" charset="0"/>
              </a:rPr>
              <a:t>Hệ</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thống</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kiểm</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soát</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môi</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trường</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điều</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hòa</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thông</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gió</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máy</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sưởi</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được</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kích</a:t>
            </a:r>
            <a:r>
              <a:rPr lang="en-US" sz="1200" i="0" dirty="0">
                <a:solidFill>
                  <a:srgbClr val="222222"/>
                </a:solidFill>
                <a:effectLst/>
                <a:latin typeface="Times New Roman" panose="02020603050405020304" pitchFamily="18" charset="0"/>
                <a:cs typeface="Times New Roman" panose="02020603050405020304" pitchFamily="18" charset="0"/>
              </a:rPr>
              <a:t> </a:t>
            </a:r>
            <a:r>
              <a:rPr lang="en-US" sz="1200" i="0" dirty="0" err="1">
                <a:solidFill>
                  <a:srgbClr val="222222"/>
                </a:solidFill>
                <a:effectLst/>
                <a:latin typeface="Times New Roman" panose="02020603050405020304" pitchFamily="18" charset="0"/>
                <a:cs typeface="Times New Roman" panose="02020603050405020304" pitchFamily="18" charset="0"/>
              </a:rPr>
              <a:t>hoạt</a:t>
            </a:r>
            <a:r>
              <a:rPr lang="en-US" sz="1200" i="0" dirty="0">
                <a:solidFill>
                  <a:srgbClr val="222222"/>
                </a:solidFill>
                <a:effectLst/>
                <a:latin typeface="Times New Roman" panose="02020603050405020304" pitchFamily="18" charset="0"/>
                <a:cs typeface="Times New Roman" panose="02020603050405020304" pitchFamily="18" charset="0"/>
              </a:rPr>
              <a:t>.</a:t>
            </a:r>
            <a:endParaRPr lang="en-US" sz="12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30" name="Content Placeholder 2">
            <a:extLst>
              <a:ext uri="{FF2B5EF4-FFF2-40B4-BE49-F238E27FC236}">
                <a16:creationId xmlns:a16="http://schemas.microsoft.com/office/drawing/2014/main" id="{8557C025-49BB-434C-BAB1-F2EE709F6A3B}"/>
              </a:ext>
            </a:extLst>
          </p:cNvPr>
          <p:cNvSpPr txBox="1">
            <a:spLocks/>
          </p:cNvSpPr>
          <p:nvPr/>
        </p:nvSpPr>
        <p:spPr>
          <a:xfrm>
            <a:off x="14624050" y="733425"/>
            <a:ext cx="5126444" cy="2831544"/>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600" kern="0" dirty="0">
                <a:solidFill>
                  <a:srgbClr val="92D050"/>
                </a:solidFill>
                <a:latin typeface="Times New Roman" panose="02020603050405020304" pitchFamily="18" charset="0"/>
                <a:cs typeface="Times New Roman" panose="02020603050405020304" pitchFamily="18" charset="0"/>
              </a:rPr>
              <a:t>11</a:t>
            </a:r>
            <a:r>
              <a:rPr lang="vi-VN" sz="3600" kern="0" dirty="0">
                <a:solidFill>
                  <a:srgbClr val="92D050"/>
                </a:solidFill>
                <a:latin typeface="Times New Roman" panose="02020603050405020304" pitchFamily="18" charset="0"/>
                <a:cs typeface="Times New Roman" panose="02020603050405020304" pitchFamily="18" charset="0"/>
              </a:rPr>
              <a:t>:00 </a:t>
            </a:r>
            <a:endParaRPr lang="en-US" sz="3600" kern="0" dirty="0">
              <a:solidFill>
                <a:srgbClr val="92D050"/>
              </a:solidFill>
              <a:latin typeface="Times New Roman" panose="02020603050405020304" pitchFamily="18" charset="0"/>
              <a:cs typeface="Times New Roman" panose="02020603050405020304" pitchFamily="18" charset="0"/>
            </a:endParaRPr>
          </a:p>
          <a:p>
            <a:r>
              <a:rPr lang="vi-VN" sz="1600" b="1" kern="0" dirty="0">
                <a:solidFill>
                  <a:sysClr val="windowText" lastClr="000000"/>
                </a:solidFill>
                <a:latin typeface="Times New Roman" panose="02020603050405020304" pitchFamily="18" charset="0"/>
                <a:cs typeface="Times New Roman" panose="02020603050405020304" pitchFamily="18" charset="0"/>
              </a:rPr>
              <a:t>Giám sát từ xa</a:t>
            </a:r>
            <a:r>
              <a:rPr lang="vi-VN" sz="1600" kern="0" dirty="0">
                <a:solidFill>
                  <a:sysClr val="windowText" lastClr="000000"/>
                </a:solidFill>
                <a:latin typeface="Times New Roman" panose="02020603050405020304" pitchFamily="18" charset="0"/>
                <a:cs typeface="Times New Roman" panose="02020603050405020304" pitchFamily="18" charset="0"/>
              </a:rPr>
              <a:t> </a:t>
            </a:r>
            <a:r>
              <a:rPr lang="en-US" sz="1600" kern="0" dirty="0">
                <a:solidFill>
                  <a:sysClr val="windowText" lastClr="000000"/>
                </a:solidFill>
                <a:latin typeface="Times New Roman" panose="02020603050405020304" pitchFamily="18" charset="0"/>
                <a:cs typeface="Times New Roman" panose="02020603050405020304" pitchFamily="18" charset="0"/>
              </a:rPr>
              <a:t>- </a:t>
            </a:r>
            <a:r>
              <a:rPr lang="vi-VN" sz="1600" b="1" kern="0" dirty="0">
                <a:solidFill>
                  <a:sysClr val="windowText" lastClr="000000"/>
                </a:solidFill>
                <a:latin typeface="Times New Roman" panose="02020603050405020304" pitchFamily="18" charset="0"/>
                <a:cs typeface="Times New Roman" panose="02020603050405020304" pitchFamily="18" charset="0"/>
              </a:rPr>
              <a:t>Kiểm soát ngôi nhà mọi lúc mọi nơi</a:t>
            </a:r>
            <a:endParaRPr lang="en-US" sz="1600" b="1" kern="0" dirty="0">
              <a:solidFill>
                <a:sysClr val="windowText" lastClr="000000"/>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Bạn có thể </a:t>
            </a:r>
            <a:r>
              <a:rPr lang="en-US" sz="1200" kern="0" dirty="0" err="1">
                <a:solidFill>
                  <a:sysClr val="windowText" lastClr="000000"/>
                </a:solidFill>
                <a:latin typeface="Times New Roman" panose="02020603050405020304" pitchFamily="18" charset="0"/>
                <a:cs typeface="Times New Roman" panose="02020603050405020304" pitchFamily="18" charset="0"/>
              </a:rPr>
              <a:t>trò</a:t>
            </a:r>
            <a:r>
              <a:rPr lang="vi-VN" sz="1200" kern="0" dirty="0">
                <a:solidFill>
                  <a:sysClr val="windowText" lastClr="000000"/>
                </a:solidFill>
                <a:latin typeface="Times New Roman" panose="02020603050405020304" pitchFamily="18" charset="0"/>
                <a:cs typeface="Times New Roman" panose="02020603050405020304" pitchFamily="18" charset="0"/>
              </a:rPr>
              <a:t> chuyện với gia đình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và</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xem thú cưng của bạn thông qua camera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mọi lúc mọi nơi</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en-US" sz="1200" kern="0" dirty="0">
                <a:solidFill>
                  <a:sysClr val="windowText" lastClr="000000"/>
                </a:solidFill>
                <a:latin typeface="Times New Roman" panose="02020603050405020304" pitchFamily="18" charset="0"/>
                <a:cs typeface="Times New Roman" panose="02020603050405020304" pitchFamily="18" charset="0"/>
              </a:rPr>
              <a:t>Khi </a:t>
            </a:r>
            <a:r>
              <a:rPr lang="en-US" sz="1200" kern="0" dirty="0" err="1">
                <a:solidFill>
                  <a:sysClr val="windowText" lastClr="000000"/>
                </a:solidFill>
                <a:latin typeface="Times New Roman" panose="02020603050405020304" pitchFamily="18" charset="0"/>
                <a:cs typeface="Times New Roman" panose="02020603050405020304" pitchFamily="18" charset="0"/>
              </a:rPr>
              <a:t>có</a:t>
            </a:r>
            <a:r>
              <a:rPr lang="en-US" sz="1200" kern="0" dirty="0">
                <a:solidFill>
                  <a:sysClr val="windowText" lastClr="000000"/>
                </a:solidFill>
                <a:latin typeface="Times New Roman" panose="02020603050405020304" pitchFamily="18" charset="0"/>
                <a:cs typeface="Times New Roman" panose="02020603050405020304" pitchFamily="18" charset="0"/>
              </a:rPr>
              <a:t> ai </a:t>
            </a:r>
            <a:r>
              <a:rPr lang="en-US" sz="1200" kern="0" dirty="0" err="1">
                <a:solidFill>
                  <a:sysClr val="windowText" lastClr="000000"/>
                </a:solidFill>
                <a:latin typeface="Times New Roman" panose="02020603050405020304" pitchFamily="18" charset="0"/>
                <a:cs typeface="Times New Roman" panose="02020603050405020304" pitchFamily="18" charset="0"/>
              </a:rPr>
              <a:t>đó</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đột nhập vào nhà, chuông báo động </a:t>
            </a:r>
            <a:r>
              <a:rPr lang="en-US" sz="1200" kern="0" dirty="0" err="1">
                <a:solidFill>
                  <a:sysClr val="windowText" lastClr="000000"/>
                </a:solidFill>
                <a:latin typeface="Times New Roman" panose="02020603050405020304" pitchFamily="18" charset="0"/>
                <a:cs typeface="Times New Roman" panose="02020603050405020304" pitchFamily="18" charset="0"/>
              </a:rPr>
              <a:t>được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kích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hoạt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đồng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thời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gửi </a:t>
            </a:r>
            <a:r>
              <a:rPr lang="en-US" sz="1200" kern="0" dirty="0" err="1">
                <a:solidFill>
                  <a:sysClr val="windowText" lastClr="000000"/>
                </a:solidFill>
                <a:latin typeface="Times New Roman" panose="02020603050405020304" pitchFamily="18" charset="0"/>
                <a:cs typeface="Times New Roman" panose="02020603050405020304" pitchFamily="18" charset="0"/>
              </a:rPr>
              <a:t>thông</a:t>
            </a:r>
            <a:r>
              <a:rPr lang="en-US" sz="1200" kern="0" dirty="0">
                <a:solidFill>
                  <a:sysClr val="windowText" lastClr="000000"/>
                </a:solidFill>
                <a:latin typeface="Times New Roman" panose="02020603050405020304" pitchFamily="18" charset="0"/>
                <a:cs typeface="Times New Roman" panose="02020603050405020304" pitchFamily="18" charset="0"/>
              </a:rPr>
              <a:t> tin </a:t>
            </a:r>
            <a:r>
              <a:rPr lang="en-US" sz="1200" kern="0" dirty="0" err="1">
                <a:solidFill>
                  <a:sysClr val="windowText" lastClr="000000"/>
                </a:solidFill>
                <a:latin typeface="Times New Roman" panose="02020603050405020304" pitchFamily="18" charset="0"/>
                <a:cs typeface="Times New Roman" panose="02020603050405020304" pitchFamily="18" charset="0"/>
              </a:rPr>
              <a:t>cảnh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báo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cho bạn</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en-US" sz="1200" kern="0" dirty="0" err="1">
                <a:solidFill>
                  <a:sysClr val="windowText" lastClr="000000"/>
                </a:solidFill>
                <a:latin typeface="Times New Roman" panose="02020603050405020304" pitchFamily="18" charset="0"/>
                <a:cs typeface="Times New Roman" panose="02020603050405020304" pitchFamily="18" charset="0"/>
              </a:rPr>
              <a:t>Bạn</a:t>
            </a:r>
            <a:r>
              <a:rPr lang="en-US" sz="1200" kern="0" dirty="0">
                <a:solidFill>
                  <a:sysClr val="windowText" lastClr="000000"/>
                </a:solidFill>
                <a:latin typeface="Times New Roman" panose="02020603050405020304" pitchFamily="18" charset="0"/>
                <a:cs typeface="Times New Roman" panose="02020603050405020304" pitchFamily="18" charset="0"/>
              </a:rPr>
              <a:t> k</a:t>
            </a:r>
            <a:r>
              <a:rPr lang="vi-VN" sz="1200" kern="0" dirty="0">
                <a:solidFill>
                  <a:sysClr val="windowText" lastClr="000000"/>
                </a:solidFill>
                <a:latin typeface="Times New Roman" panose="02020603050405020304" pitchFamily="18" charset="0"/>
                <a:cs typeface="Times New Roman" panose="02020603050405020304" pitchFamily="18" charset="0"/>
              </a:rPr>
              <a:t>hông cần phải lo lắng về việc rò rỉ gas</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nước</a:t>
            </a:r>
            <a:r>
              <a:rPr lang="vi-VN"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Cảm</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biến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sẽ tự động phát hiện nồng độ khí</a:t>
            </a:r>
            <a:r>
              <a:rPr lang="en-US" sz="1200" kern="0" dirty="0">
                <a:solidFill>
                  <a:sysClr val="windowText" lastClr="000000"/>
                </a:solidFill>
                <a:latin typeface="Times New Roman" panose="02020603050405020304" pitchFamily="18" charset="0"/>
                <a:cs typeface="Times New Roman" panose="02020603050405020304" pitchFamily="18" charset="0"/>
              </a:rPr>
              <a:t> gas.</a:t>
            </a:r>
            <a:r>
              <a:rPr lang="vi-VN" sz="1200" kern="0" dirty="0">
                <a:solidFill>
                  <a:sysClr val="windowText" lastClr="000000"/>
                </a:solidFill>
                <a:latin typeface="Times New Roman" panose="02020603050405020304" pitchFamily="18" charset="0"/>
                <a:cs typeface="Times New Roman" panose="02020603050405020304" pitchFamily="18" charset="0"/>
              </a:rPr>
              <a:t> Nếu rò rỉ, </a:t>
            </a:r>
            <a:r>
              <a:rPr lang="en-US" sz="1200" kern="0" dirty="0" err="1">
                <a:solidFill>
                  <a:sysClr val="windowText" lastClr="000000"/>
                </a:solidFill>
                <a:latin typeface="Times New Roman" panose="02020603050405020304" pitchFamily="18" charset="0"/>
                <a:cs typeface="Times New Roman" panose="02020603050405020304" pitchFamily="18" charset="0"/>
              </a:rPr>
              <a:t>thiết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bị</a:t>
            </a:r>
            <a:r>
              <a:rPr lang="vi-VN" sz="1200" kern="0" dirty="0">
                <a:solidFill>
                  <a:sysClr val="windowText" lastClr="000000"/>
                </a:solidFill>
                <a:latin typeface="Times New Roman" panose="02020603050405020304" pitchFamily="18" charset="0"/>
                <a:cs typeface="Times New Roman" panose="02020603050405020304" pitchFamily="18" charset="0"/>
              </a:rPr>
              <a:t> sẽ liên kết với các thiết bị khác để </a:t>
            </a:r>
            <a:r>
              <a:rPr lang="en-US" sz="1200" kern="0" dirty="0" err="1">
                <a:solidFill>
                  <a:sysClr val="windowText" lastClr="000000"/>
                </a:solidFill>
                <a:latin typeface="Times New Roman" panose="02020603050405020304" pitchFamily="18" charset="0"/>
                <a:cs typeface="Times New Roman" panose="02020603050405020304" pitchFamily="18" charset="0"/>
              </a:rPr>
              <a:t>khóa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van gas</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mở cửa sổ</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bật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còi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báo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cháy</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aptomat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tự</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động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ngắt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nguồn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điện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và</a:t>
            </a:r>
            <a:r>
              <a:rPr lang="vi-VN"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gửi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cảnh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báo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bạn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Nếu</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tràn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nước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thiết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bị</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sẽ</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liên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kết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với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thiết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bị</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khác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để</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khóa</a:t>
            </a:r>
            <a:r>
              <a:rPr lang="en-US" sz="1200" kern="0" dirty="0">
                <a:solidFill>
                  <a:sysClr val="windowText" lastClr="000000"/>
                </a:solidFill>
                <a:latin typeface="Times New Roman" panose="02020603050405020304" pitchFamily="18" charset="0"/>
                <a:cs typeface="Times New Roman" panose="02020603050405020304" pitchFamily="18" charset="0"/>
              </a:rPr>
              <a:t> van </a:t>
            </a:r>
            <a:r>
              <a:rPr lang="en-US" sz="1200" kern="0" dirty="0" err="1">
                <a:solidFill>
                  <a:sysClr val="windowText" lastClr="000000"/>
                </a:solidFill>
                <a:latin typeface="Times New Roman" panose="02020603050405020304" pitchFamily="18" charset="0"/>
                <a:cs typeface="Times New Roman" panose="02020603050405020304" pitchFamily="18" charset="0"/>
              </a:rPr>
              <a:t>nước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và</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gửi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cảnh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báo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đến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bạn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en-US" sz="1200" kern="0" dirty="0" err="1">
                <a:solidFill>
                  <a:sysClr val="windowText" lastClr="000000"/>
                </a:solidFill>
                <a:latin typeface="Times New Roman" panose="02020603050405020304" pitchFamily="18" charset="0"/>
                <a:cs typeface="Times New Roman" panose="02020603050405020304" pitchFamily="18" charset="0"/>
              </a:rPr>
              <a:t>Cảm</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biến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ánh sáng sẽ kích hoạt bộ điều khiển rèm để đóng rèm và bảo vệ </a:t>
            </a:r>
            <a:r>
              <a:rPr lang="en-US" sz="1200" kern="0" dirty="0" err="1">
                <a:solidFill>
                  <a:sysClr val="windowText" lastClr="000000"/>
                </a:solidFill>
                <a:latin typeface="Times New Roman" panose="02020603050405020304" pitchFamily="18" charset="0"/>
                <a:cs typeface="Times New Roman" panose="02020603050405020304" pitchFamily="18" charset="0"/>
              </a:rPr>
              <a:t>thiết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bị</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nội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thất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trong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nhà</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tránh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ánh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nắng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trực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tiếp</a:t>
            </a:r>
            <a:r>
              <a:rPr lang="en-US" sz="1200" kern="0" dirty="0">
                <a:solidFill>
                  <a:sysClr val="windowText" lastClr="000000"/>
                </a:solidFill>
                <a:latin typeface="Times New Roman" panose="02020603050405020304" pitchFamily="18" charset="0"/>
                <a:cs typeface="Times New Roman" panose="02020603050405020304" pitchFamily="18" charset="0"/>
              </a:rPr>
              <a:t>.</a:t>
            </a:r>
          </a:p>
        </p:txBody>
      </p:sp>
      <p:pic>
        <p:nvPicPr>
          <p:cNvPr id="31" name="Picture 30">
            <a:extLst>
              <a:ext uri="{FF2B5EF4-FFF2-40B4-BE49-F238E27FC236}">
                <a16:creationId xmlns:a16="http://schemas.microsoft.com/office/drawing/2014/main" id="{C1657038-B6F3-4DA2-BC74-580FD7EC6E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56193" y="3990395"/>
            <a:ext cx="3895344" cy="591312"/>
          </a:xfrm>
          <a:prstGeom prst="rect">
            <a:avLst/>
          </a:prstGeom>
        </p:spPr>
      </p:pic>
      <p:pic>
        <p:nvPicPr>
          <p:cNvPr id="32" name="Picture 31">
            <a:extLst>
              <a:ext uri="{FF2B5EF4-FFF2-40B4-BE49-F238E27FC236}">
                <a16:creationId xmlns:a16="http://schemas.microsoft.com/office/drawing/2014/main" id="{1682C118-61D3-4D7C-8B3E-6AB2B1D04A3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0000"/>
          <a:stretch/>
        </p:blipFill>
        <p:spPr>
          <a:xfrm>
            <a:off x="10673245" y="6028378"/>
            <a:ext cx="1569720" cy="717804"/>
          </a:xfrm>
          <a:prstGeom prst="rect">
            <a:avLst/>
          </a:prstGeom>
        </p:spPr>
      </p:pic>
      <p:pic>
        <p:nvPicPr>
          <p:cNvPr id="33" name="Picture 4" descr="Điều khiển và giám sát từ xa - Smart Group">
            <a:extLst>
              <a:ext uri="{FF2B5EF4-FFF2-40B4-BE49-F238E27FC236}">
                <a16:creationId xmlns:a16="http://schemas.microsoft.com/office/drawing/2014/main" id="{60020D3E-47CA-4020-A95F-54DC485DB1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1634" y="905778"/>
            <a:ext cx="3943818" cy="26316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a:extLst>
              <a:ext uri="{FF2B5EF4-FFF2-40B4-BE49-F238E27FC236}">
                <a16:creationId xmlns:a16="http://schemas.microsoft.com/office/drawing/2014/main" id="{4E57D5BA-2A02-4F3F-9171-6E4C7996AE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81288" y="5000625"/>
            <a:ext cx="3648162" cy="19050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C3D10EA-A8D7-4E56-88F5-519D65C99B8F}"/>
              </a:ext>
            </a:extLst>
          </p:cNvPr>
          <p:cNvSpPr txBox="1"/>
          <p:nvPr/>
        </p:nvSpPr>
        <p:spPr>
          <a:xfrm>
            <a:off x="215286" y="6912054"/>
            <a:ext cx="235564"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3</a:t>
            </a:r>
          </a:p>
        </p:txBody>
      </p:sp>
      <p:sp>
        <p:nvSpPr>
          <p:cNvPr id="36" name="TextBox 35">
            <a:extLst>
              <a:ext uri="{FF2B5EF4-FFF2-40B4-BE49-F238E27FC236}">
                <a16:creationId xmlns:a16="http://schemas.microsoft.com/office/drawing/2014/main" id="{301A3612-D73A-4C11-9458-95DE178670A3}"/>
              </a:ext>
            </a:extLst>
          </p:cNvPr>
          <p:cNvSpPr txBox="1"/>
          <p:nvPr/>
        </p:nvSpPr>
        <p:spPr>
          <a:xfrm>
            <a:off x="19653250" y="6905625"/>
            <a:ext cx="235564"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4</a:t>
            </a:r>
          </a:p>
        </p:txBody>
      </p:sp>
      <p:sp>
        <p:nvSpPr>
          <p:cNvPr id="19" name="TextBox 18">
            <a:extLst>
              <a:ext uri="{FF2B5EF4-FFF2-40B4-BE49-F238E27FC236}">
                <a16:creationId xmlns:a16="http://schemas.microsoft.com/office/drawing/2014/main" id="{DC1AA498-6A2E-4E09-A969-306B65C939BF}"/>
              </a:ext>
            </a:extLst>
          </p:cNvPr>
          <p:cNvSpPr txBox="1"/>
          <p:nvPr/>
        </p:nvSpPr>
        <p:spPr>
          <a:xfrm>
            <a:off x="7897178" y="204468"/>
            <a:ext cx="1773872"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43" name="object 5">
            <a:extLst>
              <a:ext uri="{FF2B5EF4-FFF2-40B4-BE49-F238E27FC236}">
                <a16:creationId xmlns:a16="http://schemas.microsoft.com/office/drawing/2014/main" id="{CE71B298-A2EE-45DE-B092-EBDB15AC28F6}"/>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49" name="TextBox 48">
            <a:extLst>
              <a:ext uri="{FF2B5EF4-FFF2-40B4-BE49-F238E27FC236}">
                <a16:creationId xmlns:a16="http://schemas.microsoft.com/office/drawing/2014/main" id="{36959728-7F3E-4F19-B58F-F530FD91D86E}"/>
              </a:ext>
            </a:extLst>
          </p:cNvPr>
          <p:cNvSpPr txBox="1"/>
          <p:nvPr/>
        </p:nvSpPr>
        <p:spPr>
          <a:xfrm>
            <a:off x="18272268" y="165371"/>
            <a:ext cx="1831831" cy="276999"/>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wulian.com.vn</a:t>
            </a:r>
            <a:endParaRPr lang="en-US" sz="1200" i="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2F1F89C-1B67-4A63-9C00-CE3B383D0F9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50000"/>
          <a:stretch/>
        </p:blipFill>
        <p:spPr>
          <a:xfrm>
            <a:off x="12414250" y="5962344"/>
            <a:ext cx="1578753" cy="721934"/>
          </a:xfrm>
          <a:prstGeom prst="rect">
            <a:avLst/>
          </a:prstGeom>
        </p:spPr>
      </p:pic>
      <p:pic>
        <p:nvPicPr>
          <p:cNvPr id="37" name="Picture 36">
            <a:extLst>
              <a:ext uri="{FF2B5EF4-FFF2-40B4-BE49-F238E27FC236}">
                <a16:creationId xmlns:a16="http://schemas.microsoft.com/office/drawing/2014/main" id="{892409CC-0B2C-4FE8-9E2F-F68F4A89B4F7}"/>
              </a:ext>
            </a:extLst>
          </p:cNvPr>
          <p:cNvPicPr>
            <a:picLocks noChangeAspect="1"/>
          </p:cNvPicPr>
          <p:nvPr/>
        </p:nvPicPr>
        <p:blipFill rotWithShape="1">
          <a:blip r:embed="rId11"/>
          <a:srcRect t="14647" r="67138" b="61446"/>
          <a:stretch/>
        </p:blipFill>
        <p:spPr>
          <a:xfrm>
            <a:off x="10893396" y="234000"/>
            <a:ext cx="1177189" cy="352090"/>
          </a:xfrm>
          <a:prstGeom prst="rect">
            <a:avLst/>
          </a:prstGeom>
        </p:spPr>
      </p:pic>
      <p:pic>
        <p:nvPicPr>
          <p:cNvPr id="38" name="Picture 37">
            <a:extLst>
              <a:ext uri="{FF2B5EF4-FFF2-40B4-BE49-F238E27FC236}">
                <a16:creationId xmlns:a16="http://schemas.microsoft.com/office/drawing/2014/main" id="{8A5CB95C-6763-4118-BDEF-9B98E2716C18}"/>
              </a:ext>
            </a:extLst>
          </p:cNvPr>
          <p:cNvPicPr>
            <a:picLocks noChangeAspect="1"/>
          </p:cNvPicPr>
          <p:nvPr/>
        </p:nvPicPr>
        <p:blipFill rotWithShape="1">
          <a:blip r:embed="rId11"/>
          <a:srcRect t="14647" r="67138" b="61446"/>
          <a:stretch/>
        </p:blipFill>
        <p:spPr>
          <a:xfrm>
            <a:off x="531365" y="234000"/>
            <a:ext cx="1177189" cy="352090"/>
          </a:xfrm>
          <a:prstGeom prst="rect">
            <a:avLst/>
          </a:prstGeom>
        </p:spPr>
      </p:pic>
    </p:spTree>
    <p:extLst>
      <p:ext uri="{BB962C8B-B14F-4D97-AF65-F5344CB8AC3E}">
        <p14:creationId xmlns:p14="http://schemas.microsoft.com/office/powerpoint/2010/main" val="343454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94249C9D-27BC-42EF-B9AD-8BD8E893D7C9}"/>
              </a:ext>
            </a:extLst>
          </p:cNvPr>
          <p:cNvSpPr txBox="1">
            <a:spLocks/>
          </p:cNvSpPr>
          <p:nvPr/>
        </p:nvSpPr>
        <p:spPr>
          <a:xfrm>
            <a:off x="4870450" y="4219237"/>
            <a:ext cx="4495800" cy="153888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3600" kern="0" dirty="0">
                <a:solidFill>
                  <a:srgbClr val="92D050"/>
                </a:solidFill>
                <a:latin typeface="Times New Roman" panose="02020603050405020304" pitchFamily="18" charset="0"/>
                <a:cs typeface="Times New Roman" panose="02020603050405020304" pitchFamily="18" charset="0"/>
              </a:rPr>
              <a:t>20</a:t>
            </a:r>
            <a:r>
              <a:rPr lang="vi-VN" sz="3600" kern="0" dirty="0">
                <a:solidFill>
                  <a:srgbClr val="92D050"/>
                </a:solidFill>
                <a:latin typeface="Times New Roman" panose="02020603050405020304" pitchFamily="18" charset="0"/>
                <a:cs typeface="Times New Roman" panose="02020603050405020304" pitchFamily="18" charset="0"/>
              </a:rPr>
              <a:t>:</a:t>
            </a:r>
            <a:r>
              <a:rPr lang="en-US" sz="3600" kern="0" dirty="0">
                <a:solidFill>
                  <a:srgbClr val="92D050"/>
                </a:solidFill>
                <a:latin typeface="Times New Roman" panose="02020603050405020304" pitchFamily="18" charset="0"/>
                <a:cs typeface="Times New Roman" panose="02020603050405020304" pitchFamily="18" charset="0"/>
              </a:rPr>
              <a:t>0</a:t>
            </a:r>
            <a:r>
              <a:rPr lang="vi-VN" sz="3600" kern="0" dirty="0">
                <a:solidFill>
                  <a:srgbClr val="92D050"/>
                </a:solidFill>
                <a:latin typeface="Times New Roman" panose="02020603050405020304" pitchFamily="18" charset="0"/>
                <a:cs typeface="Times New Roman" panose="02020603050405020304" pitchFamily="18" charset="0"/>
              </a:rPr>
              <a:t>0 </a:t>
            </a:r>
            <a:endParaRPr lang="en-US" sz="3600" kern="0" dirty="0">
              <a:solidFill>
                <a:srgbClr val="92D050"/>
              </a:solidFill>
              <a:latin typeface="Times New Roman" panose="02020603050405020304" pitchFamily="18" charset="0"/>
              <a:cs typeface="Times New Roman" panose="02020603050405020304" pitchFamily="18" charset="0"/>
            </a:endParaRPr>
          </a:p>
          <a:p>
            <a:pPr algn="just"/>
            <a:r>
              <a:rPr lang="en-US" sz="1600" b="1" kern="0" dirty="0">
                <a:solidFill>
                  <a:srgbClr val="222222"/>
                </a:solidFill>
                <a:latin typeface="Times New Roman" panose="02020603050405020304" pitchFamily="18" charset="0"/>
                <a:cs typeface="Times New Roman" panose="02020603050405020304" pitchFamily="18" charset="0"/>
              </a:rPr>
              <a:t>X</a:t>
            </a:r>
            <a:r>
              <a:rPr lang="vi-VN" sz="1600" b="1" kern="0" dirty="0">
                <a:solidFill>
                  <a:srgbClr val="222222"/>
                </a:solidFill>
                <a:latin typeface="Times New Roman" panose="02020603050405020304" pitchFamily="18" charset="0"/>
                <a:cs typeface="Times New Roman" panose="02020603050405020304" pitchFamily="18" charset="0"/>
              </a:rPr>
              <a:t>em phim</a:t>
            </a:r>
            <a:r>
              <a:rPr lang="en-US" sz="1600" b="1" kern="0" dirty="0">
                <a:solidFill>
                  <a:srgbClr val="222222"/>
                </a:solidFill>
                <a:latin typeface="Times New Roman" panose="02020603050405020304" pitchFamily="18" charset="0"/>
                <a:cs typeface="Times New Roman" panose="02020603050405020304" pitchFamily="18" charset="0"/>
              </a:rPr>
              <a:t> -</a:t>
            </a:r>
            <a:r>
              <a:rPr lang="vi-VN" sz="1600" b="1" kern="0" dirty="0">
                <a:solidFill>
                  <a:srgbClr val="222222"/>
                </a:solidFill>
                <a:latin typeface="Times New Roman" panose="02020603050405020304" pitchFamily="18" charset="0"/>
                <a:cs typeface="Times New Roman" panose="02020603050405020304" pitchFamily="18" charset="0"/>
              </a:rPr>
              <a:t> Khoảnh khắc ngọt ngào </a:t>
            </a:r>
            <a:endParaRPr lang="en-US" sz="1600" b="1" kern="0" dirty="0">
              <a:solidFill>
                <a:srgbClr val="222222"/>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Rèm </a:t>
            </a:r>
            <a:r>
              <a:rPr lang="en-US" sz="1200" kern="0" dirty="0" err="1">
                <a:solidFill>
                  <a:sysClr val="windowText" lastClr="000000"/>
                </a:solidFill>
                <a:latin typeface="Times New Roman" panose="02020603050405020304" pitchFamily="18" charset="0"/>
                <a:cs typeface="Times New Roman" panose="02020603050405020304" pitchFamily="18" charset="0"/>
              </a:rPr>
              <a:t>tự</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động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đóng</a:t>
            </a:r>
            <a:r>
              <a:rPr lang="vi-VN"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tạo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không gian riêng tư</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bạn</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Hệ thống tivi âm thanh được bật và </a:t>
            </a:r>
            <a:r>
              <a:rPr lang="en-US" sz="1200" kern="0" dirty="0" err="1">
                <a:solidFill>
                  <a:sysClr val="windowText" lastClr="000000"/>
                </a:solidFill>
                <a:latin typeface="Times New Roman" panose="02020603050405020304" pitchFamily="18" charset="0"/>
                <a:cs typeface="Times New Roman" panose="02020603050405020304" pitchFamily="18" charset="0"/>
              </a:rPr>
              <a:t>hệ</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thống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chiếu</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sáng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được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điều</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chỉnh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phù</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hợp</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Tận hưởng </a:t>
            </a:r>
            <a:r>
              <a:rPr lang="en-US" sz="1200" kern="0" dirty="0" err="1">
                <a:solidFill>
                  <a:sysClr val="windowText" lastClr="000000"/>
                </a:solidFill>
                <a:latin typeface="Times New Roman" panose="02020603050405020304" pitchFamily="18" charset="0"/>
                <a:cs typeface="Times New Roman" panose="02020603050405020304" pitchFamily="18" charset="0"/>
              </a:rPr>
              <a:t>khoảnh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khắc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ngọt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ngào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với những người thân yêu</a:t>
            </a:r>
            <a:r>
              <a:rPr lang="en-US" sz="1200" kern="0" dirty="0">
                <a:solidFill>
                  <a:sysClr val="windowText" lastClr="000000"/>
                </a:solidFill>
                <a:latin typeface="Times New Roman" panose="02020603050405020304" pitchFamily="18" charset="0"/>
                <a:cs typeface="Times New Roman" panose="02020603050405020304" pitchFamily="18" charset="0"/>
              </a:rPr>
              <a:t>.</a:t>
            </a:r>
          </a:p>
        </p:txBody>
      </p:sp>
      <p:sp>
        <p:nvSpPr>
          <p:cNvPr id="23" name="Content Placeholder 3">
            <a:extLst>
              <a:ext uri="{FF2B5EF4-FFF2-40B4-BE49-F238E27FC236}">
                <a16:creationId xmlns:a16="http://schemas.microsoft.com/office/drawing/2014/main" id="{8AD83A16-DD78-4C17-BA87-A4475A103243}"/>
              </a:ext>
            </a:extLst>
          </p:cNvPr>
          <p:cNvSpPr txBox="1">
            <a:spLocks/>
          </p:cNvSpPr>
          <p:nvPr/>
        </p:nvSpPr>
        <p:spPr>
          <a:xfrm>
            <a:off x="650065" y="938172"/>
            <a:ext cx="4677585" cy="1815882"/>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3600" kern="0" dirty="0">
                <a:solidFill>
                  <a:srgbClr val="92D050"/>
                </a:solidFill>
                <a:latin typeface="Times New Roman" panose="02020603050405020304" pitchFamily="18" charset="0"/>
                <a:cs typeface="Times New Roman" panose="02020603050405020304" pitchFamily="18" charset="0"/>
              </a:rPr>
              <a:t>19</a:t>
            </a:r>
            <a:r>
              <a:rPr lang="vi-VN" sz="3600" kern="0" dirty="0">
                <a:solidFill>
                  <a:srgbClr val="92D050"/>
                </a:solidFill>
                <a:latin typeface="Times New Roman" panose="02020603050405020304" pitchFamily="18" charset="0"/>
                <a:cs typeface="Times New Roman" panose="02020603050405020304" pitchFamily="18" charset="0"/>
              </a:rPr>
              <a:t>:00  </a:t>
            </a:r>
            <a:endParaRPr lang="en-US" sz="3600" kern="0" dirty="0">
              <a:solidFill>
                <a:srgbClr val="92D050"/>
              </a:solidFill>
              <a:latin typeface="Times New Roman" panose="02020603050405020304" pitchFamily="18" charset="0"/>
              <a:cs typeface="Times New Roman" panose="02020603050405020304" pitchFamily="18" charset="0"/>
            </a:endParaRPr>
          </a:p>
          <a:p>
            <a:pPr algn="just"/>
            <a:r>
              <a:rPr lang="en-US" sz="1600" b="1" kern="0" dirty="0" err="1">
                <a:solidFill>
                  <a:srgbClr val="222222"/>
                </a:solidFill>
                <a:latin typeface="Times New Roman" panose="02020603050405020304" pitchFamily="18" charset="0"/>
                <a:cs typeface="Times New Roman" panose="02020603050405020304" pitchFamily="18" charset="0"/>
              </a:rPr>
              <a:t>Bữa</a:t>
            </a:r>
            <a:r>
              <a:rPr lang="en-US" sz="1600" b="1" kern="0" dirty="0">
                <a:solidFill>
                  <a:srgbClr val="222222"/>
                </a:solidFill>
                <a:latin typeface="Times New Roman" panose="02020603050405020304" pitchFamily="18" charset="0"/>
                <a:cs typeface="Times New Roman" panose="02020603050405020304" pitchFamily="18" charset="0"/>
              </a:rPr>
              <a:t> </a:t>
            </a:r>
            <a:r>
              <a:rPr lang="en-US" sz="1600" b="1" kern="0" dirty="0" err="1">
                <a:solidFill>
                  <a:srgbClr val="222222"/>
                </a:solidFill>
                <a:latin typeface="Times New Roman" panose="02020603050405020304" pitchFamily="18" charset="0"/>
                <a:cs typeface="Times New Roman" panose="02020603050405020304" pitchFamily="18" charset="0"/>
              </a:rPr>
              <a:t>cơm</a:t>
            </a:r>
            <a:r>
              <a:rPr lang="en-US" sz="1600" b="1" kern="0" dirty="0">
                <a:solidFill>
                  <a:srgbClr val="222222"/>
                </a:solidFill>
                <a:latin typeface="Times New Roman" panose="02020603050405020304" pitchFamily="18" charset="0"/>
                <a:cs typeface="Times New Roman" panose="02020603050405020304" pitchFamily="18" charset="0"/>
              </a:rPr>
              <a:t> </a:t>
            </a:r>
            <a:r>
              <a:rPr lang="en-US" sz="1600" b="1" kern="0" dirty="0" err="1">
                <a:solidFill>
                  <a:srgbClr val="222222"/>
                </a:solidFill>
                <a:latin typeface="Times New Roman" panose="02020603050405020304" pitchFamily="18" charset="0"/>
                <a:cs typeface="Times New Roman" panose="02020603050405020304" pitchFamily="18" charset="0"/>
              </a:rPr>
              <a:t>đầm</a:t>
            </a:r>
            <a:r>
              <a:rPr lang="en-US" sz="1600" b="1" kern="0" dirty="0">
                <a:solidFill>
                  <a:srgbClr val="222222"/>
                </a:solidFill>
                <a:latin typeface="Times New Roman" panose="02020603050405020304" pitchFamily="18" charset="0"/>
                <a:cs typeface="Times New Roman" panose="02020603050405020304" pitchFamily="18" charset="0"/>
              </a:rPr>
              <a:t> </a:t>
            </a:r>
            <a:r>
              <a:rPr lang="en-US" sz="1600" b="1" kern="0" dirty="0" err="1">
                <a:solidFill>
                  <a:srgbClr val="222222"/>
                </a:solidFill>
                <a:latin typeface="Times New Roman" panose="02020603050405020304" pitchFamily="18" charset="0"/>
                <a:cs typeface="Times New Roman" panose="02020603050405020304" pitchFamily="18" charset="0"/>
              </a:rPr>
              <a:t>ấm</a:t>
            </a:r>
            <a:r>
              <a:rPr lang="en-US" sz="1600" b="1" kern="0" dirty="0">
                <a:solidFill>
                  <a:srgbClr val="222222"/>
                </a:solidFill>
                <a:latin typeface="Times New Roman" panose="02020603050405020304" pitchFamily="18" charset="0"/>
                <a:cs typeface="Times New Roman" panose="02020603050405020304" pitchFamily="18" charset="0"/>
              </a:rPr>
              <a:t> -</a:t>
            </a:r>
            <a:r>
              <a:rPr lang="vi-VN" sz="1600" b="1" kern="0" dirty="0">
                <a:solidFill>
                  <a:srgbClr val="222222"/>
                </a:solidFill>
                <a:latin typeface="Times New Roman" panose="02020603050405020304" pitchFamily="18" charset="0"/>
                <a:cs typeface="Times New Roman" panose="02020603050405020304" pitchFamily="18" charset="0"/>
              </a:rPr>
              <a:t> An toàn và hiệu quả</a:t>
            </a:r>
            <a:endParaRPr lang="en-US" sz="1600" b="1" kern="0" dirty="0">
              <a:solidFill>
                <a:srgbClr val="222222"/>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Chuẩn bị bữa tối cho gia đình với âm nhạc thư giãn</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en-US" sz="1200" kern="0" dirty="0" err="1">
                <a:solidFill>
                  <a:sysClr val="windowText" lastClr="000000"/>
                </a:solidFill>
                <a:latin typeface="Times New Roman" panose="02020603050405020304" pitchFamily="18" charset="0"/>
                <a:cs typeface="Times New Roman" panose="02020603050405020304" pitchFamily="18" charset="0"/>
              </a:rPr>
              <a:t>Máy</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dò</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khí</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đang làm việc vì sự an toàn của bạn</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Trò chuyện video với gia đình: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“anh yêu, cả nhà đang chờ”</a:t>
            </a:r>
            <a:r>
              <a:rPr lang="en-US" sz="1200" kern="0" dirty="0">
                <a:solidFill>
                  <a:sysClr val="windowText" lastClr="000000"/>
                </a:solidFill>
                <a:latin typeface="Times New Roman" panose="02020603050405020304" pitchFamily="18" charset="0"/>
                <a:cs typeface="Times New Roman" panose="02020603050405020304" pitchFamily="18" charset="0"/>
              </a:rPr>
              <a:t>.</a:t>
            </a:r>
            <a:r>
              <a:rPr lang="vi-VN" sz="1200" kern="0" dirty="0">
                <a:solidFill>
                  <a:sysClr val="windowText" lastClr="000000"/>
                </a:solidFill>
                <a:latin typeface="Times New Roman" panose="02020603050405020304" pitchFamily="18" charset="0"/>
                <a:cs typeface="Times New Roman" panose="02020603050405020304" pitchFamily="18" charset="0"/>
              </a:rPr>
              <a:t> </a:t>
            </a:r>
            <a:endParaRPr lang="en-US" sz="1200" kern="0" dirty="0">
              <a:solidFill>
                <a:sysClr val="windowText" lastClr="000000"/>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Chế độ ăn tối lãng mạn bắt đầu.</a:t>
            </a:r>
            <a:endParaRPr lang="en-US" sz="1200" kern="0" dirty="0">
              <a:solidFill>
                <a:sysClr val="windowText" lastClr="000000"/>
              </a:solidFill>
              <a:latin typeface="Times New Roman" panose="02020603050405020304" pitchFamily="18" charset="0"/>
              <a:cs typeface="Times New Roman" panose="02020603050405020304" pitchFamily="18" charset="0"/>
            </a:endParaRPr>
          </a:p>
          <a:p>
            <a:pPr algn="just"/>
            <a:endParaRPr lang="en-US" kern="0" dirty="0">
              <a:solidFill>
                <a:sysClr val="windowText" lastClr="000000"/>
              </a:solidFill>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FF00FEF5-F37F-4C41-BD90-97A2DB7920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766" y="2844283"/>
            <a:ext cx="2974848" cy="597408"/>
          </a:xfrm>
          <a:prstGeom prst="rect">
            <a:avLst/>
          </a:prstGeom>
        </p:spPr>
      </p:pic>
      <p:pic>
        <p:nvPicPr>
          <p:cNvPr id="25" name="Picture 24">
            <a:extLst>
              <a:ext uri="{FF2B5EF4-FFF2-40B4-BE49-F238E27FC236}">
                <a16:creationId xmlns:a16="http://schemas.microsoft.com/office/drawing/2014/main" id="{97629325-8640-42EB-BE95-B28A7128CD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9651" y="6147057"/>
            <a:ext cx="3188208" cy="597408"/>
          </a:xfrm>
          <a:prstGeom prst="rect">
            <a:avLst/>
          </a:prstGeom>
        </p:spPr>
      </p:pic>
      <p:pic>
        <p:nvPicPr>
          <p:cNvPr id="26" name="Picture 2" descr="Những điều cần biết về học nấu ăn cơ bản – Học Nấu Ăn Ở TPHCM">
            <a:extLst>
              <a:ext uri="{FF2B5EF4-FFF2-40B4-BE49-F238E27FC236}">
                <a16:creationId xmlns:a16="http://schemas.microsoft.com/office/drawing/2014/main" id="{512B4202-76C7-4D3C-AA1B-4F8600B10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8265" y="1038225"/>
            <a:ext cx="4067985" cy="25531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Bí quyết giúp bạn xem phim &quot;chuẩn rạp&quot; tại nhà trên smart tivi ...">
            <a:extLst>
              <a:ext uri="{FF2B5EF4-FFF2-40B4-BE49-F238E27FC236}">
                <a16:creationId xmlns:a16="http://schemas.microsoft.com/office/drawing/2014/main" id="{62558BC1-2A47-46F4-86B3-8CE5D658B4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250" y="4373607"/>
            <a:ext cx="3810000" cy="25320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41E7AC01-817C-4E77-8CAF-A07F163D79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25674" y="2909248"/>
            <a:ext cx="3697224" cy="597408"/>
          </a:xfrm>
          <a:prstGeom prst="rect">
            <a:avLst/>
          </a:prstGeom>
        </p:spPr>
      </p:pic>
      <p:sp>
        <p:nvSpPr>
          <p:cNvPr id="29" name="Content Placeholder 3">
            <a:extLst>
              <a:ext uri="{FF2B5EF4-FFF2-40B4-BE49-F238E27FC236}">
                <a16:creationId xmlns:a16="http://schemas.microsoft.com/office/drawing/2014/main" id="{3C6CFDA3-2951-4578-A32E-38C66E1D8453}"/>
              </a:ext>
            </a:extLst>
          </p:cNvPr>
          <p:cNvSpPr txBox="1">
            <a:spLocks/>
          </p:cNvSpPr>
          <p:nvPr/>
        </p:nvSpPr>
        <p:spPr>
          <a:xfrm>
            <a:off x="15065768" y="875945"/>
            <a:ext cx="4388268" cy="1723549"/>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3600" kern="0" dirty="0">
                <a:solidFill>
                  <a:srgbClr val="92D050"/>
                </a:solidFill>
                <a:latin typeface="Times New Roman" panose="02020603050405020304" pitchFamily="18" charset="0"/>
                <a:cs typeface="Times New Roman" panose="02020603050405020304" pitchFamily="18" charset="0"/>
              </a:rPr>
              <a:t>21</a:t>
            </a:r>
            <a:r>
              <a:rPr lang="vi-VN" sz="3600" kern="0" dirty="0">
                <a:solidFill>
                  <a:srgbClr val="92D050"/>
                </a:solidFill>
                <a:latin typeface="Times New Roman" panose="02020603050405020304" pitchFamily="18" charset="0"/>
                <a:cs typeface="Times New Roman" panose="02020603050405020304" pitchFamily="18" charset="0"/>
              </a:rPr>
              <a:t>:</a:t>
            </a:r>
            <a:r>
              <a:rPr lang="en-US" sz="3600" kern="0" dirty="0">
                <a:solidFill>
                  <a:srgbClr val="92D050"/>
                </a:solidFill>
                <a:latin typeface="Times New Roman" panose="02020603050405020304" pitchFamily="18" charset="0"/>
                <a:cs typeface="Times New Roman" panose="02020603050405020304" pitchFamily="18" charset="0"/>
              </a:rPr>
              <a:t>3</a:t>
            </a:r>
            <a:r>
              <a:rPr lang="vi-VN" sz="3600" kern="0" dirty="0">
                <a:solidFill>
                  <a:srgbClr val="92D050"/>
                </a:solidFill>
                <a:latin typeface="Times New Roman" panose="02020603050405020304" pitchFamily="18" charset="0"/>
                <a:cs typeface="Times New Roman" panose="02020603050405020304" pitchFamily="18" charset="0"/>
              </a:rPr>
              <a:t>0 </a:t>
            </a:r>
            <a:r>
              <a:rPr lang="en-US" sz="3600" kern="0" dirty="0">
                <a:solidFill>
                  <a:srgbClr val="92D050"/>
                </a:solidFill>
                <a:latin typeface="Times New Roman" panose="02020603050405020304" pitchFamily="18" charset="0"/>
                <a:cs typeface="Times New Roman" panose="02020603050405020304" pitchFamily="18" charset="0"/>
              </a:rPr>
              <a:t> </a:t>
            </a:r>
          </a:p>
          <a:p>
            <a:pPr algn="just"/>
            <a:r>
              <a:rPr lang="vi-VN" sz="1600" b="1" kern="0" dirty="0">
                <a:solidFill>
                  <a:srgbClr val="222222"/>
                </a:solidFill>
                <a:latin typeface="Times New Roman" panose="02020603050405020304" pitchFamily="18" charset="0"/>
                <a:cs typeface="Times New Roman" panose="02020603050405020304" pitchFamily="18" charset="0"/>
              </a:rPr>
              <a:t>Thời gian tắm thư giãn</a:t>
            </a:r>
            <a:endParaRPr lang="en-US" sz="1600" b="1" kern="0" dirty="0">
              <a:solidFill>
                <a:srgbClr val="222222"/>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Nhiệt độ nước tự động nóng lạnh, ấm áp và thoải mái</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Cảm biến </a:t>
            </a:r>
            <a:r>
              <a:rPr lang="en-US" sz="1200" kern="0" dirty="0" err="1">
                <a:solidFill>
                  <a:sysClr val="windowText" lastClr="000000"/>
                </a:solidFill>
                <a:latin typeface="Times New Roman" panose="02020603050405020304" pitchFamily="18" charset="0"/>
                <a:cs typeface="Times New Roman" panose="02020603050405020304" pitchFamily="18" charset="0"/>
              </a:rPr>
              <a:t>tràn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nước nhận thức đầy đủ về bồn tắm tràn ra</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en-US" sz="1200" kern="0" dirty="0" err="1">
                <a:solidFill>
                  <a:sysClr val="windowText" lastClr="000000"/>
                </a:solidFill>
                <a:latin typeface="Times New Roman" panose="02020603050405020304" pitchFamily="18" charset="0"/>
                <a:cs typeface="Times New Roman" panose="02020603050405020304" pitchFamily="18" charset="0"/>
              </a:rPr>
              <a:t>Gương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thông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minh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tích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hợp</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nhiều</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chức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năng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quản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lý</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trọn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vẹn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ngôi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nhà</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của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bạn</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Âm nhạc được bật lên, tận hưởng cảm giác thư giãn</a:t>
            </a:r>
            <a:r>
              <a:rPr lang="en-US" sz="1200" kern="0" dirty="0">
                <a:solidFill>
                  <a:sysClr val="windowText" lastClr="000000"/>
                </a:solidFill>
                <a:latin typeface="Times New Roman" panose="02020603050405020304" pitchFamily="18" charset="0"/>
                <a:cs typeface="Times New Roman" panose="02020603050405020304" pitchFamily="18" charset="0"/>
              </a:rPr>
              <a:t>.</a:t>
            </a:r>
          </a:p>
        </p:txBody>
      </p:sp>
      <p:sp>
        <p:nvSpPr>
          <p:cNvPr id="30" name="Content Placeholder 3">
            <a:extLst>
              <a:ext uri="{FF2B5EF4-FFF2-40B4-BE49-F238E27FC236}">
                <a16:creationId xmlns:a16="http://schemas.microsoft.com/office/drawing/2014/main" id="{668B2861-930E-4FEC-944C-446134E0912B}"/>
              </a:ext>
            </a:extLst>
          </p:cNvPr>
          <p:cNvSpPr txBox="1">
            <a:spLocks/>
          </p:cNvSpPr>
          <p:nvPr/>
        </p:nvSpPr>
        <p:spPr>
          <a:xfrm>
            <a:off x="10468597" y="4219237"/>
            <a:ext cx="4765053" cy="1723549"/>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3600" dirty="0">
                <a:solidFill>
                  <a:srgbClr val="92D050"/>
                </a:solidFill>
                <a:latin typeface="Times New Roman" panose="02020603050405020304" pitchFamily="18" charset="0"/>
                <a:cs typeface="Times New Roman" panose="02020603050405020304" pitchFamily="18" charset="0"/>
              </a:rPr>
              <a:t>23</a:t>
            </a:r>
            <a:r>
              <a:rPr lang="vi-VN" sz="3600" b="0" i="0" dirty="0">
                <a:solidFill>
                  <a:srgbClr val="92D050"/>
                </a:solidFill>
                <a:effectLst/>
                <a:latin typeface="Times New Roman" panose="02020603050405020304" pitchFamily="18" charset="0"/>
                <a:cs typeface="Times New Roman" panose="02020603050405020304" pitchFamily="18" charset="0"/>
              </a:rPr>
              <a:t>:00 </a:t>
            </a:r>
            <a:r>
              <a:rPr lang="en-US" sz="3600" b="0" i="0" dirty="0">
                <a:solidFill>
                  <a:srgbClr val="92D050"/>
                </a:solidFill>
                <a:effectLst/>
                <a:latin typeface="Times New Roman" panose="02020603050405020304" pitchFamily="18" charset="0"/>
                <a:cs typeface="Times New Roman" panose="02020603050405020304" pitchFamily="18" charset="0"/>
              </a:rPr>
              <a:t>     </a:t>
            </a:r>
          </a:p>
          <a:p>
            <a:pPr algn="just"/>
            <a:r>
              <a:rPr lang="vi-VN" sz="1600" b="1" i="0" dirty="0">
                <a:solidFill>
                  <a:srgbClr val="222222"/>
                </a:solidFill>
                <a:effectLst/>
                <a:latin typeface="Times New Roman" panose="02020603050405020304" pitchFamily="18" charset="0"/>
                <a:cs typeface="Times New Roman" panose="02020603050405020304" pitchFamily="18" charset="0"/>
              </a:rPr>
              <a:t>Giấc mơ ngọt ngào </a:t>
            </a:r>
            <a:endParaRPr lang="en-US" sz="1600" b="1" i="0" dirty="0">
              <a:solidFill>
                <a:srgbClr val="222222"/>
              </a:solidFill>
              <a:effectLst/>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T</a:t>
            </a:r>
            <a:r>
              <a:rPr lang="en-US" sz="1200" kern="0" dirty="0" err="1">
                <a:solidFill>
                  <a:sysClr val="windowText" lastClr="000000"/>
                </a:solidFill>
                <a:latin typeface="Times New Roman" panose="02020603050405020304" pitchFamily="18" charset="0"/>
                <a:cs typeface="Times New Roman" panose="02020603050405020304" pitchFamily="18" charset="0"/>
              </a:rPr>
              <a:t>oàn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bộ</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đèn được tắt, bóng tối bao quanh đưa ta vào giấc ngủ</a:t>
            </a:r>
            <a:r>
              <a:rPr lang="en-US" sz="1200" kern="0" dirty="0">
                <a:solidFill>
                  <a:sysClr val="windowText" lastClr="000000"/>
                </a:solidFill>
                <a:latin typeface="Times New Roman" panose="02020603050405020304" pitchFamily="18" charset="0"/>
                <a:cs typeface="Times New Roman" panose="02020603050405020304" pitchFamily="18" charset="0"/>
              </a:rPr>
              <a:t>.</a:t>
            </a:r>
            <a:r>
              <a:rPr lang="vi-VN" sz="1200" kern="0" dirty="0">
                <a:solidFill>
                  <a:sysClr val="windowText" lastClr="000000"/>
                </a:solidFill>
                <a:latin typeface="Times New Roman" panose="02020603050405020304" pitchFamily="18" charset="0"/>
                <a:cs typeface="Times New Roman" panose="02020603050405020304" pitchFamily="18" charset="0"/>
              </a:rPr>
              <a:t> </a:t>
            </a:r>
            <a:endParaRPr lang="en-US" sz="1200" kern="0" dirty="0">
              <a:solidFill>
                <a:sysClr val="windowText" lastClr="000000"/>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Rèm cửa tự động khép lại</a:t>
            </a:r>
            <a:r>
              <a:rPr lang="en-US" sz="1200" kern="0" dirty="0">
                <a:solidFill>
                  <a:sysClr val="windowText" lastClr="000000"/>
                </a:solidFill>
                <a:latin typeface="Times New Roman" panose="02020603050405020304" pitchFamily="18" charset="0"/>
                <a:cs typeface="Times New Roman" panose="02020603050405020304" pitchFamily="18" charset="0"/>
              </a:rPr>
              <a:t>, c</a:t>
            </a:r>
            <a:r>
              <a:rPr lang="vi-VN" sz="1200" kern="0" dirty="0">
                <a:solidFill>
                  <a:sysClr val="windowText" lastClr="000000"/>
                </a:solidFill>
                <a:latin typeface="Times New Roman" panose="02020603050405020304" pitchFamily="18" charset="0"/>
                <a:cs typeface="Times New Roman" panose="02020603050405020304" pitchFamily="18" charset="0"/>
              </a:rPr>
              <a:t>ũng như các thiết bị điện tắt dần</a:t>
            </a:r>
            <a:r>
              <a:rPr lang="en-US" sz="1200" kern="0" dirty="0">
                <a:solidFill>
                  <a:sysClr val="windowText" lastClr="000000"/>
                </a:solidFill>
                <a:latin typeface="Times New Roman" panose="02020603050405020304" pitchFamily="18" charset="0"/>
                <a:cs typeface="Times New Roman" panose="02020603050405020304" pitchFamily="18" charset="0"/>
              </a:rPr>
              <a:t>.</a:t>
            </a:r>
            <a:r>
              <a:rPr lang="vi-VN" sz="1200" kern="0" dirty="0">
                <a:solidFill>
                  <a:sysClr val="windowText" lastClr="000000"/>
                </a:solidFill>
                <a:latin typeface="Times New Roman" panose="02020603050405020304" pitchFamily="18" charset="0"/>
                <a:cs typeface="Times New Roman" panose="02020603050405020304" pitchFamily="18" charset="0"/>
              </a:rPr>
              <a:t> </a:t>
            </a:r>
            <a:endParaRPr lang="en-US" sz="1200" kern="0" dirty="0">
              <a:solidFill>
                <a:sysClr val="windowText" lastClr="000000"/>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Hệ thống an ninh </a:t>
            </a:r>
            <a:r>
              <a:rPr lang="en-US" sz="1200" kern="0" dirty="0" err="1">
                <a:solidFill>
                  <a:sysClr val="windowText" lastClr="000000"/>
                </a:solidFill>
                <a:latin typeface="Times New Roman" panose="02020603050405020304" pitchFamily="18" charset="0"/>
                <a:cs typeface="Times New Roman" panose="02020603050405020304" pitchFamily="18" charset="0"/>
              </a:rPr>
              <a:t>kích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hoạt</a:t>
            </a:r>
            <a:r>
              <a:rPr lang="vi-VN" sz="1200" kern="0" dirty="0">
                <a:solidFill>
                  <a:sysClr val="windowText" lastClr="000000"/>
                </a:solidFill>
                <a:latin typeface="Times New Roman" panose="02020603050405020304" pitchFamily="18" charset="0"/>
                <a:cs typeface="Times New Roman" panose="02020603050405020304" pitchFamily="18" charset="0"/>
              </a:rPr>
              <a:t> chế độ ban đêm</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T</a:t>
            </a:r>
            <a:r>
              <a:rPr lang="en-US" sz="1200" kern="0" dirty="0" err="1">
                <a:solidFill>
                  <a:sysClr val="windowText" lastClr="000000"/>
                </a:solidFill>
                <a:latin typeface="Times New Roman" panose="02020603050405020304" pitchFamily="18" charset="0"/>
                <a:cs typeface="Times New Roman" panose="02020603050405020304" pitchFamily="18" charset="0"/>
              </a:rPr>
              <a:t>heo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dõi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giấc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ngủ</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của</a:t>
            </a:r>
            <a:r>
              <a:rPr lang="en-US" sz="1200" kern="0" dirty="0">
                <a:solidFill>
                  <a:sysClr val="windowText" lastClr="000000"/>
                </a:solidFill>
                <a:latin typeface="Times New Roman" panose="02020603050405020304" pitchFamily="18" charset="0"/>
                <a:cs typeface="Times New Roman" panose="02020603050405020304" pitchFamily="18" charset="0"/>
              </a:rPr>
              <a:t> con </a:t>
            </a:r>
            <a:r>
              <a:rPr lang="en-US" sz="1200" kern="0" dirty="0" err="1">
                <a:solidFill>
                  <a:sysClr val="windowText" lastClr="000000"/>
                </a:solidFill>
                <a:latin typeface="Times New Roman" panose="02020603050405020304" pitchFamily="18" charset="0"/>
                <a:cs typeface="Times New Roman" panose="02020603050405020304" pitchFamily="18" charset="0"/>
              </a:rPr>
              <a:t>thông</a:t>
            </a:r>
            <a:r>
              <a:rPr lang="en-US" sz="1200" kern="0" dirty="0">
                <a:solidFill>
                  <a:sysClr val="windowText" lastClr="000000"/>
                </a:solidFill>
                <a:latin typeface="Times New Roman" panose="02020603050405020304" pitchFamily="18" charset="0"/>
                <a:cs typeface="Times New Roman" panose="02020603050405020304" pitchFamily="18" charset="0"/>
              </a:rPr>
              <a:t> qua camera.</a:t>
            </a: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Tận hưởng </a:t>
            </a:r>
            <a:r>
              <a:rPr lang="en-US" sz="1200" kern="0" dirty="0" err="1">
                <a:solidFill>
                  <a:sysClr val="windowText" lastClr="000000"/>
                </a:solidFill>
                <a:latin typeface="Times New Roman" panose="02020603050405020304" pitchFamily="18" charset="0"/>
                <a:cs typeface="Times New Roman" panose="02020603050405020304" pitchFamily="18" charset="0"/>
              </a:rPr>
              <a:t>giấc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ngủ</a:t>
            </a:r>
            <a:r>
              <a:rPr lang="vi-VN" sz="1200" kern="0" dirty="0">
                <a:solidFill>
                  <a:sysClr val="windowText" lastClr="000000"/>
                </a:solidFill>
                <a:latin typeface="Times New Roman" panose="02020603050405020304" pitchFamily="18" charset="0"/>
                <a:cs typeface="Times New Roman" panose="02020603050405020304" pitchFamily="18" charset="0"/>
              </a:rPr>
              <a:t> mà không phải lo lắng gì thêm</a:t>
            </a:r>
            <a:r>
              <a:rPr lang="en-US" sz="1200" kern="0" dirty="0">
                <a:solidFill>
                  <a:sysClr val="windowText" lastClr="000000"/>
                </a:solidFill>
                <a:latin typeface="Times New Roman" panose="02020603050405020304" pitchFamily="18" charset="0"/>
                <a:cs typeface="Times New Roman" panose="02020603050405020304" pitchFamily="18" charset="0"/>
              </a:rPr>
              <a:t>.</a:t>
            </a:r>
          </a:p>
        </p:txBody>
      </p:sp>
      <p:pic>
        <p:nvPicPr>
          <p:cNvPr id="31" name="Picture 6" descr="Mua dòng thiết bị VỆ tạo ra sự phù hợp với phong thủy tử vi ngũ ...">
            <a:extLst>
              <a:ext uri="{FF2B5EF4-FFF2-40B4-BE49-F238E27FC236}">
                <a16:creationId xmlns:a16="http://schemas.microsoft.com/office/drawing/2014/main" id="{DA3ADE61-E57D-40A2-BA0E-B8D795C25C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9250" y="1038225"/>
            <a:ext cx="4133147" cy="25531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Kem Dưỡng Murad Hỗ Trợ Trẻ Hóa Da Ban Đêm 50ml | Hasaki.vn">
            <a:extLst>
              <a:ext uri="{FF2B5EF4-FFF2-40B4-BE49-F238E27FC236}">
                <a16:creationId xmlns:a16="http://schemas.microsoft.com/office/drawing/2014/main" id="{BC02C46A-EBE9-4A91-865E-1A65D87BBE9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95650" y="4272339"/>
            <a:ext cx="3567498" cy="259079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0FE9DD3-FB29-49A3-838A-15011905C6E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66204"/>
          <a:stretch/>
        </p:blipFill>
        <p:spPr>
          <a:xfrm>
            <a:off x="11201255" y="6252541"/>
            <a:ext cx="629786" cy="610598"/>
          </a:xfrm>
          <a:prstGeom prst="rect">
            <a:avLst/>
          </a:prstGeom>
        </p:spPr>
      </p:pic>
      <p:sp>
        <p:nvSpPr>
          <p:cNvPr id="34" name="TextBox 33">
            <a:extLst>
              <a:ext uri="{FF2B5EF4-FFF2-40B4-BE49-F238E27FC236}">
                <a16:creationId xmlns:a16="http://schemas.microsoft.com/office/drawing/2014/main" id="{D0B258B6-04DE-4202-91DF-BD6703EB4822}"/>
              </a:ext>
            </a:extLst>
          </p:cNvPr>
          <p:cNvSpPr txBox="1"/>
          <p:nvPr/>
        </p:nvSpPr>
        <p:spPr>
          <a:xfrm>
            <a:off x="215286" y="6905625"/>
            <a:ext cx="235564"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5</a:t>
            </a:r>
          </a:p>
        </p:txBody>
      </p:sp>
      <p:sp>
        <p:nvSpPr>
          <p:cNvPr id="35" name="TextBox 34">
            <a:extLst>
              <a:ext uri="{FF2B5EF4-FFF2-40B4-BE49-F238E27FC236}">
                <a16:creationId xmlns:a16="http://schemas.microsoft.com/office/drawing/2014/main" id="{228A784D-CC4A-40B9-B82B-08E0A42BEF22}"/>
              </a:ext>
            </a:extLst>
          </p:cNvPr>
          <p:cNvSpPr txBox="1"/>
          <p:nvPr/>
        </p:nvSpPr>
        <p:spPr>
          <a:xfrm>
            <a:off x="19653250" y="6947595"/>
            <a:ext cx="235564"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6</a:t>
            </a:r>
          </a:p>
        </p:txBody>
      </p:sp>
      <p:sp>
        <p:nvSpPr>
          <p:cNvPr id="19" name="TextBox 18">
            <a:extLst>
              <a:ext uri="{FF2B5EF4-FFF2-40B4-BE49-F238E27FC236}">
                <a16:creationId xmlns:a16="http://schemas.microsoft.com/office/drawing/2014/main" id="{0EAB9FE7-DB57-4A9B-B1BB-2327A5635F63}"/>
              </a:ext>
            </a:extLst>
          </p:cNvPr>
          <p:cNvSpPr txBox="1"/>
          <p:nvPr/>
        </p:nvSpPr>
        <p:spPr>
          <a:xfrm>
            <a:off x="7897178" y="204468"/>
            <a:ext cx="17738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42" name="object 5">
            <a:extLst>
              <a:ext uri="{FF2B5EF4-FFF2-40B4-BE49-F238E27FC236}">
                <a16:creationId xmlns:a16="http://schemas.microsoft.com/office/drawing/2014/main" id="{B438F692-CA6C-4F5C-B566-B07EF2355393}"/>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48" name="TextBox 47">
            <a:extLst>
              <a:ext uri="{FF2B5EF4-FFF2-40B4-BE49-F238E27FC236}">
                <a16:creationId xmlns:a16="http://schemas.microsoft.com/office/drawing/2014/main" id="{4111482B-A4BA-49E7-AE6A-5572D8C65DAD}"/>
              </a:ext>
            </a:extLst>
          </p:cNvPr>
          <p:cNvSpPr txBox="1"/>
          <p:nvPr/>
        </p:nvSpPr>
        <p:spPr>
          <a:xfrm>
            <a:off x="18272268" y="165371"/>
            <a:ext cx="1831831" cy="276999"/>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wulian.com.vn</a:t>
            </a:r>
            <a:endParaRPr lang="en-US" sz="1200" i="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469314F-8840-4FC1-8FB4-3E2FA3F8E70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1198" t="31079" r="-13234" b="32736"/>
          <a:stretch/>
        </p:blipFill>
        <p:spPr>
          <a:xfrm>
            <a:off x="12017079" y="6181847"/>
            <a:ext cx="783671" cy="653760"/>
          </a:xfrm>
          <a:prstGeom prst="rect">
            <a:avLst/>
          </a:prstGeom>
        </p:spPr>
      </p:pic>
      <p:pic>
        <p:nvPicPr>
          <p:cNvPr id="5" name="Picture 4">
            <a:extLst>
              <a:ext uri="{FF2B5EF4-FFF2-40B4-BE49-F238E27FC236}">
                <a16:creationId xmlns:a16="http://schemas.microsoft.com/office/drawing/2014/main" id="{AFE578A4-505D-4373-9437-88E25FDA525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69300" b="-1"/>
          <a:stretch/>
        </p:blipFill>
        <p:spPr>
          <a:xfrm>
            <a:off x="13003664" y="6249366"/>
            <a:ext cx="629785" cy="554688"/>
          </a:xfrm>
          <a:prstGeom prst="rect">
            <a:avLst/>
          </a:prstGeom>
        </p:spPr>
      </p:pic>
      <p:pic>
        <p:nvPicPr>
          <p:cNvPr id="36" name="Picture 35">
            <a:extLst>
              <a:ext uri="{FF2B5EF4-FFF2-40B4-BE49-F238E27FC236}">
                <a16:creationId xmlns:a16="http://schemas.microsoft.com/office/drawing/2014/main" id="{EFCACE83-9CD3-4D3E-A6DD-7DCF41BCAB04}"/>
              </a:ext>
            </a:extLst>
          </p:cNvPr>
          <p:cNvPicPr>
            <a:picLocks noChangeAspect="1"/>
          </p:cNvPicPr>
          <p:nvPr/>
        </p:nvPicPr>
        <p:blipFill rotWithShape="1">
          <a:blip r:embed="rId13"/>
          <a:srcRect t="14647" r="67138" b="61446"/>
          <a:stretch/>
        </p:blipFill>
        <p:spPr>
          <a:xfrm>
            <a:off x="10893396" y="234000"/>
            <a:ext cx="1177189" cy="352090"/>
          </a:xfrm>
          <a:prstGeom prst="rect">
            <a:avLst/>
          </a:prstGeom>
        </p:spPr>
      </p:pic>
      <p:pic>
        <p:nvPicPr>
          <p:cNvPr id="37" name="Picture 36">
            <a:extLst>
              <a:ext uri="{FF2B5EF4-FFF2-40B4-BE49-F238E27FC236}">
                <a16:creationId xmlns:a16="http://schemas.microsoft.com/office/drawing/2014/main" id="{E1F59BD6-6401-4FE8-813C-D2A20C6088DE}"/>
              </a:ext>
            </a:extLst>
          </p:cNvPr>
          <p:cNvPicPr>
            <a:picLocks noChangeAspect="1"/>
          </p:cNvPicPr>
          <p:nvPr/>
        </p:nvPicPr>
        <p:blipFill rotWithShape="1">
          <a:blip r:embed="rId13"/>
          <a:srcRect t="14647" r="67138" b="61446"/>
          <a:stretch/>
        </p:blipFill>
        <p:spPr>
          <a:xfrm>
            <a:off x="531365" y="234000"/>
            <a:ext cx="1177189" cy="352090"/>
          </a:xfrm>
          <a:prstGeom prst="rect">
            <a:avLst/>
          </a:prstGeom>
        </p:spPr>
      </p:pic>
    </p:spTree>
    <p:extLst>
      <p:ext uri="{BB962C8B-B14F-4D97-AF65-F5344CB8AC3E}">
        <p14:creationId xmlns:p14="http://schemas.microsoft.com/office/powerpoint/2010/main" val="1272988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8B7FA2FA-E53E-4911-9300-F6EFC9E10D41}"/>
              </a:ext>
            </a:extLst>
          </p:cNvPr>
          <p:cNvSpPr/>
          <p:nvPr/>
        </p:nvSpPr>
        <p:spPr>
          <a:xfrm>
            <a:off x="10790643" y="2790825"/>
            <a:ext cx="1330037" cy="33337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6CA53E7-1B64-41A9-ACD5-726B43A93269}"/>
              </a:ext>
            </a:extLst>
          </p:cNvPr>
          <p:cNvSpPr txBox="1"/>
          <p:nvPr/>
        </p:nvSpPr>
        <p:spPr>
          <a:xfrm>
            <a:off x="10737850" y="780277"/>
            <a:ext cx="5052606" cy="6370975"/>
          </a:xfrm>
          <a:prstGeom prst="rect">
            <a:avLst/>
          </a:prstGeom>
          <a:noFill/>
        </p:spPr>
        <p:txBody>
          <a:bodyPr wrap="square">
            <a:spAutoFit/>
          </a:bodyPr>
          <a:lstStyle/>
          <a:p>
            <a:pPr algn="just"/>
            <a:r>
              <a:rPr lang="vi-VN" sz="1200" dirty="0">
                <a:solidFill>
                  <a:srgbClr val="92D050"/>
                </a:solidFill>
                <a:latin typeface="Times New Roman" panose="02020603050405020304" pitchFamily="18" charset="0"/>
                <a:cs typeface="Times New Roman" panose="02020603050405020304" pitchFamily="18" charset="0"/>
              </a:rPr>
              <a:t>Mở khóa thuận tiện</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Sau </a:t>
            </a:r>
            <a:r>
              <a:rPr lang="vi-VN" sz="1200" dirty="0">
                <a:latin typeface="Times New Roman" panose="02020603050405020304" pitchFamily="18" charset="0"/>
                <a:cs typeface="Times New Roman" panose="02020603050405020304" pitchFamily="18" charset="0"/>
              </a:rPr>
              <a:t>giờ làm việc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về</a:t>
            </a:r>
            <a:r>
              <a:rPr lang="vi-VN" sz="1200" dirty="0">
                <a:latin typeface="Times New Roman" panose="02020603050405020304" pitchFamily="18" charset="0"/>
                <a:cs typeface="Times New Roman" panose="02020603050405020304" pitchFamily="18" charset="0"/>
              </a:rPr>
              <a:t>, bạn như được dẫn đường vào cuộc sống thông minh. </a:t>
            </a:r>
            <a:r>
              <a:rPr lang="en-US" sz="1200" dirty="0" err="1">
                <a:latin typeface="Times New Roman" panose="02020603050405020304" pitchFamily="18" charset="0"/>
                <a:cs typeface="Times New Roman" panose="02020603050405020304" pitchFamily="18" charset="0"/>
              </a:rPr>
              <a:t>Sản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phẩm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khóa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Wulian</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cung cấp nhiều </a:t>
            </a:r>
            <a:r>
              <a:rPr lang="en-US" sz="1200" dirty="0" err="1">
                <a:latin typeface="Times New Roman" panose="02020603050405020304" pitchFamily="18" charset="0"/>
                <a:cs typeface="Times New Roman" panose="02020603050405020304" pitchFamily="18" charset="0"/>
              </a:rPr>
              <a:t>phương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thức</a:t>
            </a:r>
            <a:r>
              <a:rPr lang="vi-VN" sz="1200" dirty="0">
                <a:latin typeface="Times New Roman" panose="02020603050405020304" pitchFamily="18" charset="0"/>
                <a:cs typeface="Times New Roman" panose="02020603050405020304" pitchFamily="18" charset="0"/>
              </a:rPr>
              <a:t> mở khóa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nhau</a:t>
            </a:r>
            <a:r>
              <a:rPr lang="vi-VN" sz="1200" dirty="0">
                <a:latin typeface="Times New Roman" panose="02020603050405020304" pitchFamily="18" charset="0"/>
                <a:cs typeface="Times New Roman" panose="02020603050405020304" pitchFamily="18" charset="0"/>
              </a:rPr>
              <a:t> để thuận tiện cho bạn.</a:t>
            </a:r>
          </a:p>
          <a:p>
            <a:pPr algn="just"/>
            <a:r>
              <a:rPr lang="vi-VN" sz="1200" dirty="0">
                <a:solidFill>
                  <a:srgbClr val="92D050"/>
                </a:solidFill>
                <a:latin typeface="Times New Roman" panose="02020603050405020304" pitchFamily="18" charset="0"/>
                <a:cs typeface="Times New Roman" panose="02020603050405020304" pitchFamily="18" charset="0"/>
              </a:rPr>
              <a:t>Tăng cường bảo mật: </a:t>
            </a:r>
            <a:r>
              <a:rPr lang="vi-VN" sz="1200" dirty="0">
                <a:latin typeface="Times New Roman" panose="02020603050405020304" pitchFamily="18" charset="0"/>
                <a:cs typeface="Times New Roman" panose="02020603050405020304" pitchFamily="18" charset="0"/>
              </a:rPr>
              <a:t>Cuộc sống thông minh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vi-VN" sz="1200" dirty="0">
                <a:latin typeface="Times New Roman" panose="02020603050405020304" pitchFamily="18" charset="0"/>
                <a:cs typeface="Times New Roman" panose="02020603050405020304" pitchFamily="18" charset="0"/>
              </a:rPr>
              <a:t> an toàn. </a:t>
            </a:r>
            <a:r>
              <a:rPr lang="en-US" sz="1200" dirty="0" err="1">
                <a:latin typeface="Times New Roman" panose="02020603050405020304" pitchFamily="18" charset="0"/>
                <a:cs typeface="Times New Roman" panose="02020603050405020304" pitchFamily="18" charset="0"/>
              </a:rPr>
              <a:t>Bạn</a:t>
            </a:r>
            <a:r>
              <a:rPr lang="en-US" sz="1200" dirty="0">
                <a:latin typeface="Times New Roman" panose="02020603050405020304" pitchFamily="18" charset="0"/>
                <a:cs typeface="Times New Roman" panose="02020603050405020304" pitchFamily="18" charset="0"/>
              </a:rPr>
              <a:t> k</a:t>
            </a:r>
            <a:r>
              <a:rPr lang="vi-VN" sz="1200" dirty="0">
                <a:latin typeface="Times New Roman" panose="02020603050405020304" pitchFamily="18" charset="0"/>
                <a:cs typeface="Times New Roman" panose="02020603050405020304" pitchFamily="18" charset="0"/>
              </a:rPr>
              <a:t>hông cần phải lo lắng khi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có</a:t>
            </a:r>
            <a:r>
              <a:rPr lang="en-US" sz="1200" dirty="0">
                <a:latin typeface="Times New Roman" panose="02020603050405020304" pitchFamily="18" charset="0"/>
                <a:cs typeface="Times New Roman" panose="02020603050405020304" pitchFamily="18" charset="0"/>
              </a:rPr>
              <a:t> ai ở </a:t>
            </a:r>
            <a:r>
              <a:rPr lang="en-US" sz="1200" dirty="0" err="1">
                <a:latin typeface="Times New Roman" panose="02020603050405020304" pitchFamily="18" charset="0"/>
                <a:cs typeface="Times New Roman" panose="02020603050405020304" pitchFamily="18" charset="0"/>
              </a:rPr>
              <a:t>nhà</a:t>
            </a:r>
            <a:r>
              <a:rPr lang="en-US" sz="1200" dirty="0">
                <a:latin typeface="Times New Roman" panose="02020603050405020304" pitchFamily="18" charset="0"/>
                <a:cs typeface="Times New Roman" panose="02020603050405020304" pitchFamily="18" charset="0"/>
              </a:rPr>
              <a:t>.</a:t>
            </a:r>
            <a:endParaRPr lang="vi-VN" sz="1200" dirty="0">
              <a:latin typeface="Times New Roman" panose="02020603050405020304" pitchFamily="18" charset="0"/>
              <a:cs typeface="Times New Roman" panose="02020603050405020304" pitchFamily="18" charset="0"/>
            </a:endParaRPr>
          </a:p>
          <a:p>
            <a:pPr algn="just"/>
            <a:r>
              <a:rPr lang="vi-VN" sz="1200" dirty="0">
                <a:latin typeface="Times New Roman" panose="02020603050405020304" pitchFamily="18" charset="0"/>
                <a:cs typeface="Times New Roman" panose="02020603050405020304" pitchFamily="18" charset="0"/>
              </a:rPr>
              <a:t>Khi có </a:t>
            </a:r>
            <a:r>
              <a:rPr lang="en-US" sz="1200" dirty="0" err="1">
                <a:latin typeface="Times New Roman" panose="02020603050405020304" pitchFamily="18" charset="0"/>
                <a:cs typeface="Times New Roman" panose="02020603050405020304" pitchFamily="18" charset="0"/>
              </a:rPr>
              <a:t>sự</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cố</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bất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thường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xảy</a:t>
            </a:r>
            <a:r>
              <a:rPr lang="en-US" sz="1200" dirty="0">
                <a:latin typeface="Times New Roman" panose="02020603050405020304" pitchFamily="18" charset="0"/>
                <a:cs typeface="Times New Roman" panose="02020603050405020304" pitchFamily="18" charset="0"/>
              </a:rPr>
              <a:t> ra</a:t>
            </a:r>
            <a:r>
              <a:rPr lang="vi-VN"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ứng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dụng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thoại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bạn</a:t>
            </a:r>
            <a:r>
              <a:rPr lang="vi-VN" sz="1200" dirty="0">
                <a:latin typeface="Times New Roman" panose="02020603050405020304" pitchFamily="18" charset="0"/>
                <a:cs typeface="Times New Roman" panose="02020603050405020304" pitchFamily="18" charset="0"/>
              </a:rPr>
              <a:t> sẽ nhận </a:t>
            </a:r>
            <a:r>
              <a:rPr lang="en-US" sz="1200" dirty="0" err="1">
                <a:latin typeface="Times New Roman" panose="02020603050405020304" pitchFamily="18" charset="0"/>
                <a:cs typeface="Times New Roman" panose="02020603050405020304" pitchFamily="18" charset="0"/>
              </a:rPr>
              <a:t>thông</a:t>
            </a:r>
            <a:r>
              <a:rPr lang="en-US" sz="1200" dirty="0">
                <a:latin typeface="Times New Roman" panose="02020603050405020304" pitchFamily="18" charset="0"/>
                <a:cs typeface="Times New Roman" panose="02020603050405020304" pitchFamily="18" charset="0"/>
              </a:rPr>
              <a:t> tin </a:t>
            </a:r>
            <a:r>
              <a:rPr lang="en-US" sz="1200" dirty="0" err="1">
                <a:latin typeface="Times New Roman" panose="02020603050405020304" pitchFamily="18" charset="0"/>
                <a:cs typeface="Times New Roman" panose="02020603050405020304" pitchFamily="18" charset="0"/>
              </a:rPr>
              <a:t>cảnh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báo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có thể xử lý kịp thời.</a:t>
            </a:r>
          </a:p>
          <a:p>
            <a:pPr algn="just"/>
            <a:r>
              <a:rPr lang="vi-VN" sz="1200" dirty="0">
                <a:solidFill>
                  <a:srgbClr val="92D050"/>
                </a:solidFill>
                <a:latin typeface="Times New Roman" panose="02020603050405020304" pitchFamily="18" charset="0"/>
                <a:cs typeface="Times New Roman" panose="02020603050405020304" pitchFamily="18" charset="0"/>
              </a:rPr>
              <a:t>Công tắc ngữ cảnh thông minh</a:t>
            </a:r>
            <a:r>
              <a:rPr lang="en-US" sz="1200" dirty="0">
                <a:solidFill>
                  <a:srgbClr val="92D050"/>
                </a:solidFill>
                <a:latin typeface="Times New Roman" panose="02020603050405020304" pitchFamily="18" charset="0"/>
                <a:cs typeface="Times New Roman" panose="02020603050405020304" pitchFamily="18" charset="0"/>
              </a:rPr>
              <a:t>:</a:t>
            </a:r>
            <a:r>
              <a:rPr lang="vi-VN" sz="1200" dirty="0">
                <a:solidFill>
                  <a:srgbClr val="92D050"/>
                </a:solidFill>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Sẽ </a:t>
            </a:r>
            <a:r>
              <a:rPr lang="en-US" sz="1200" dirty="0" err="1">
                <a:latin typeface="Times New Roman" panose="02020603050405020304" pitchFamily="18" charset="0"/>
                <a:cs typeface="Times New Roman" panose="02020603050405020304" pitchFamily="18" charset="0"/>
              </a:rPr>
              <a:t>trở</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phức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nếu</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vận hành từng thiết bị </a:t>
            </a:r>
            <a:r>
              <a:rPr lang="en-US" sz="1200" dirty="0" err="1">
                <a:latin typeface="Times New Roman" panose="02020603050405020304" pitchFamily="18" charset="0"/>
                <a:cs typeface="Times New Roman" panose="02020603050405020304" pitchFamily="18" charset="0"/>
              </a:rPr>
              <a:t>riêng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lẻ</a:t>
            </a:r>
            <a:r>
              <a:rPr lang="vi-VN" sz="1200" dirty="0">
                <a:latin typeface="Times New Roman" panose="02020603050405020304" pitchFamily="18" charset="0"/>
                <a:cs typeface="Times New Roman" panose="02020603050405020304" pitchFamily="18" charset="0"/>
              </a:rPr>
              <a:t>. Nhưng với điều khiển một nút của công tắc ngữ cảnh thông minh</a:t>
            </a:r>
            <a:r>
              <a:rPr lang="en-US" sz="1200" dirty="0">
                <a:latin typeface="Times New Roman" panose="02020603050405020304" pitchFamily="18" charset="0"/>
                <a:cs typeface="Times New Roman" panose="02020603050405020304" pitchFamily="18" charset="0"/>
              </a:rPr>
              <a:t>, b</a:t>
            </a:r>
            <a:r>
              <a:rPr lang="vi-VN" sz="1200" dirty="0">
                <a:latin typeface="Times New Roman" panose="02020603050405020304" pitchFamily="18" charset="0"/>
                <a:cs typeface="Times New Roman" panose="02020603050405020304" pitchFamily="18" charset="0"/>
              </a:rPr>
              <a:t>ạn có thể làm việc đó trong tầm tay của bạn.</a:t>
            </a:r>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solidFill>
                  <a:schemeClr val="bg1"/>
                </a:solidFill>
                <a:latin typeface="Times New Roman" panose="02020603050405020304" pitchFamily="18" charset="0"/>
                <a:cs typeface="Times New Roman" panose="02020603050405020304" pitchFamily="18" charset="0"/>
              </a:rPr>
              <a:t>  </a:t>
            </a:r>
            <a:r>
              <a:rPr lang="vi-VN" sz="1200" dirty="0">
                <a:solidFill>
                  <a:schemeClr val="bg1"/>
                </a:solidFill>
                <a:latin typeface="Times New Roman" panose="02020603050405020304" pitchFamily="18" charset="0"/>
                <a:cs typeface="Times New Roman" panose="02020603050405020304" pitchFamily="18" charset="0"/>
              </a:rPr>
              <a:t>Đề xuất sản phẩm </a:t>
            </a:r>
            <a:endParaRPr lang="en-US" sz="1200" dirty="0">
              <a:solidFill>
                <a:schemeClr val="bg1"/>
              </a:solidFill>
              <a:latin typeface="Times New Roman" panose="02020603050405020304" pitchFamily="18" charset="0"/>
              <a:cs typeface="Times New Roman" panose="02020603050405020304" pitchFamily="18" charset="0"/>
            </a:endParaRPr>
          </a:p>
          <a:p>
            <a:pPr algn="just"/>
            <a:endParaRPr lang="en-US" sz="1200" dirty="0">
              <a:solidFill>
                <a:schemeClr val="bg1"/>
              </a:solidFill>
              <a:latin typeface="Times New Roman" panose="02020603050405020304" pitchFamily="18" charset="0"/>
              <a:cs typeface="Times New Roman" panose="02020603050405020304" pitchFamily="18" charset="0"/>
            </a:endParaRPr>
          </a:p>
          <a:p>
            <a:pPr lvl="2" algn="just"/>
            <a:r>
              <a:rPr lang="vi-VN" sz="1200" dirty="0">
                <a:solidFill>
                  <a:srgbClr val="92D050"/>
                </a:solidFill>
                <a:latin typeface="Times New Roman" panose="02020603050405020304" pitchFamily="18" charset="0"/>
                <a:cs typeface="Times New Roman" panose="02020603050405020304" pitchFamily="18" charset="0"/>
              </a:rPr>
              <a:t>Khóa thông minh</a:t>
            </a:r>
            <a:r>
              <a:rPr lang="en-US" sz="1200" dirty="0">
                <a:solidFill>
                  <a:srgbClr val="92D050"/>
                </a:solidFill>
                <a:latin typeface="Times New Roman" panose="02020603050405020304" pitchFamily="18" charset="0"/>
                <a:cs typeface="Times New Roman" panose="02020603050405020304" pitchFamily="18" charset="0"/>
              </a:rPr>
              <a:t>:</a:t>
            </a:r>
            <a:r>
              <a:rPr lang="vi-VN" sz="1200" dirty="0">
                <a:solidFill>
                  <a:srgbClr val="92D050"/>
                </a:solidFill>
                <a:latin typeface="Times New Roman" panose="02020603050405020304" pitchFamily="18" charset="0"/>
                <a:cs typeface="Times New Roman" panose="02020603050405020304" pitchFamily="18" charset="0"/>
              </a:rPr>
              <a:t> </a:t>
            </a:r>
          </a:p>
          <a:p>
            <a:pPr lvl="2" algn="just"/>
            <a:r>
              <a:rPr lang="vi-VN" sz="1200" dirty="0">
                <a:highlight>
                  <a:srgbClr val="FFFFFF"/>
                </a:highlight>
                <a:latin typeface="Times New Roman" panose="02020603050405020304" pitchFamily="18" charset="0"/>
                <a:cs typeface="Times New Roman" panose="02020603050405020304" pitchFamily="18" charset="0"/>
              </a:rPr>
              <a:t>Hỗ trợ </a:t>
            </a:r>
            <a:r>
              <a:rPr lang="en-US" sz="1200" dirty="0" err="1">
                <a:highlight>
                  <a:srgbClr val="FFFFFF"/>
                </a:highlight>
                <a:latin typeface="Times New Roman" panose="02020603050405020304" pitchFamily="18" charset="0"/>
                <a:cs typeface="Times New Roman" panose="02020603050405020304" pitchFamily="18" charset="0"/>
              </a:rPr>
              <a:t>nhiều</a:t>
            </a:r>
            <a:r>
              <a:rPr lang="vi-VN"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phương</a:t>
            </a:r>
            <a:r>
              <a:rPr lang="en-US"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thức</a:t>
            </a:r>
            <a:r>
              <a:rPr lang="en-US" sz="1200" dirty="0">
                <a:highlight>
                  <a:srgbClr val="FFFFFF"/>
                </a:highlight>
                <a:latin typeface="Times New Roman" panose="02020603050405020304" pitchFamily="18" charset="0"/>
                <a:cs typeface="Times New Roman" panose="02020603050405020304" pitchFamily="18" charset="0"/>
              </a:rPr>
              <a:t> </a:t>
            </a:r>
            <a:r>
              <a:rPr lang="vi-VN" sz="1200" dirty="0">
                <a:highlight>
                  <a:srgbClr val="FFFFFF"/>
                </a:highlight>
                <a:latin typeface="Times New Roman" panose="02020603050405020304" pitchFamily="18" charset="0"/>
                <a:cs typeface="Times New Roman" panose="02020603050405020304" pitchFamily="18" charset="0"/>
              </a:rPr>
              <a:t>mở khóa như mật khẩu</a:t>
            </a:r>
            <a:r>
              <a:rPr lang="en-US" sz="1200" dirty="0">
                <a:highlight>
                  <a:srgbClr val="FFFFFF"/>
                </a:highlight>
                <a:latin typeface="Times New Roman" panose="02020603050405020304" pitchFamily="18" charset="0"/>
                <a:cs typeface="Times New Roman" panose="02020603050405020304" pitchFamily="18" charset="0"/>
              </a:rPr>
              <a:t>, </a:t>
            </a:r>
            <a:r>
              <a:rPr lang="vi-VN" sz="1200" dirty="0">
                <a:highlight>
                  <a:srgbClr val="FFFFFF"/>
                </a:highlight>
                <a:latin typeface="Times New Roman" panose="02020603050405020304" pitchFamily="18" charset="0"/>
                <a:cs typeface="Times New Roman" panose="02020603050405020304" pitchFamily="18" charset="0"/>
              </a:rPr>
              <a:t>vân tay</a:t>
            </a:r>
            <a:r>
              <a:rPr lang="en-US"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chìa</a:t>
            </a:r>
            <a:r>
              <a:rPr lang="en-US"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cơ</a:t>
            </a:r>
            <a:r>
              <a:rPr lang="en-US"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thẻ</a:t>
            </a:r>
            <a:r>
              <a:rPr lang="en-US"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từ</a:t>
            </a:r>
            <a:r>
              <a:rPr lang="en-US" sz="1200" dirty="0">
                <a:highlight>
                  <a:srgbClr val="FFFFFF"/>
                </a:highlight>
                <a:latin typeface="Times New Roman" panose="02020603050405020304" pitchFamily="18" charset="0"/>
                <a:cs typeface="Times New Roman" panose="02020603050405020304" pitchFamily="18" charset="0"/>
              </a:rPr>
              <a:t>, APP </a:t>
            </a:r>
            <a:r>
              <a:rPr lang="en-US" sz="1200" dirty="0" err="1">
                <a:highlight>
                  <a:srgbClr val="FFFFFF"/>
                </a:highlight>
                <a:latin typeface="Times New Roman" panose="02020603050405020304" pitchFamily="18" charset="0"/>
                <a:cs typeface="Times New Roman" panose="02020603050405020304" pitchFamily="18" charset="0"/>
              </a:rPr>
              <a:t>điện</a:t>
            </a:r>
            <a:r>
              <a:rPr lang="en-US"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thoại</a:t>
            </a:r>
            <a:r>
              <a:rPr lang="en-US"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chuông</a:t>
            </a:r>
            <a:r>
              <a:rPr lang="en-US"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hình</a:t>
            </a:r>
            <a:r>
              <a:rPr lang="en-US"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gương</a:t>
            </a:r>
            <a:r>
              <a:rPr lang="en-US"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thông</a:t>
            </a:r>
            <a:r>
              <a:rPr lang="en-US" sz="1200" dirty="0">
                <a:highlight>
                  <a:srgbClr val="FFFFFF"/>
                </a:highlight>
                <a:latin typeface="Times New Roman" panose="02020603050405020304" pitchFamily="18" charset="0"/>
                <a:cs typeface="Times New Roman" panose="02020603050405020304" pitchFamily="18" charset="0"/>
              </a:rPr>
              <a:t> </a:t>
            </a:r>
            <a:r>
              <a:rPr lang="en-US" sz="1200" dirty="0" err="1">
                <a:highlight>
                  <a:srgbClr val="FFFFFF"/>
                </a:highlight>
                <a:latin typeface="Times New Roman" panose="02020603050405020304" pitchFamily="18" charset="0"/>
                <a:cs typeface="Times New Roman" panose="02020603050405020304" pitchFamily="18" charset="0"/>
              </a:rPr>
              <a:t>minh</a:t>
            </a:r>
            <a:r>
              <a:rPr lang="en-US" sz="1200" dirty="0">
                <a:highlight>
                  <a:srgbClr val="FFFFFF"/>
                </a:highlight>
                <a:latin typeface="Times New Roman" panose="02020603050405020304" pitchFamily="18" charset="0"/>
                <a:cs typeface="Times New Roman" panose="02020603050405020304" pitchFamily="18" charset="0"/>
              </a:rPr>
              <a:t>,…</a:t>
            </a:r>
            <a:endParaRPr lang="vi-VN" sz="1200" dirty="0">
              <a:highlight>
                <a:srgbClr val="FFFFFF"/>
              </a:highlight>
              <a:latin typeface="Times New Roman" panose="02020603050405020304" pitchFamily="18" charset="0"/>
              <a:cs typeface="Times New Roman" panose="02020603050405020304" pitchFamily="18" charset="0"/>
            </a:endParaRPr>
          </a:p>
          <a:p>
            <a:pPr lvl="2" algn="just"/>
            <a:r>
              <a:rPr lang="vi-VN" sz="1200" dirty="0">
                <a:latin typeface="Times New Roman" panose="02020603050405020304" pitchFamily="18" charset="0"/>
                <a:cs typeface="Times New Roman" panose="02020603050405020304" pitchFamily="18" charset="0"/>
              </a:rPr>
              <a:t>Người dùng sẽ nhận được phản hồi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xem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lịch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sử</a:t>
            </a:r>
            <a:r>
              <a:rPr lang="vi-VN" sz="1200" dirty="0">
                <a:latin typeface="Times New Roman" panose="02020603050405020304" pitchFamily="18" charset="0"/>
                <a:cs typeface="Times New Roman" panose="02020603050405020304" pitchFamily="18" charset="0"/>
              </a:rPr>
              <a:t> của tất cả các hoạt động (</a:t>
            </a:r>
            <a:r>
              <a:rPr lang="en-US" sz="1200" dirty="0" err="1">
                <a:latin typeface="Times New Roman" panose="02020603050405020304" pitchFamily="18" charset="0"/>
                <a:cs typeface="Times New Roman" panose="02020603050405020304" pitchFamily="18" charset="0"/>
              </a:rPr>
              <a:t>đóng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mở</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khóa) thông qua ứng dụng</a:t>
            </a:r>
            <a:r>
              <a:rPr lang="en-US" sz="1200" dirty="0">
                <a:latin typeface="Times New Roman" panose="02020603050405020304" pitchFamily="18" charset="0"/>
                <a:cs typeface="Times New Roman" panose="02020603050405020304" pitchFamily="18" charset="0"/>
              </a:rPr>
              <a:t>.</a:t>
            </a:r>
          </a:p>
          <a:p>
            <a:pPr lvl="2" algn="just"/>
            <a:endParaRPr lang="en-US" sz="1200" dirty="0">
              <a:solidFill>
                <a:srgbClr val="92D050"/>
              </a:solidFill>
              <a:latin typeface="Times New Roman" panose="02020603050405020304" pitchFamily="18" charset="0"/>
              <a:cs typeface="Times New Roman" panose="02020603050405020304" pitchFamily="18" charset="0"/>
            </a:endParaRPr>
          </a:p>
          <a:p>
            <a:pPr lvl="2" algn="just"/>
            <a:r>
              <a:rPr lang="vi-VN" sz="1200" dirty="0">
                <a:solidFill>
                  <a:srgbClr val="92D050"/>
                </a:solidFill>
                <a:latin typeface="Times New Roman" panose="02020603050405020304" pitchFamily="18" charset="0"/>
                <a:cs typeface="Times New Roman" panose="02020603050405020304" pitchFamily="18" charset="0"/>
              </a:rPr>
              <a:t>Nút chuông cửa thông minh</a:t>
            </a:r>
            <a:r>
              <a:rPr lang="en-US" sz="1200" dirty="0">
                <a:solidFill>
                  <a:srgbClr val="92D050"/>
                </a:solidFill>
                <a:latin typeface="Times New Roman" panose="02020603050405020304" pitchFamily="18" charset="0"/>
                <a:cs typeface="Times New Roman" panose="02020603050405020304" pitchFamily="18" charset="0"/>
              </a:rPr>
              <a:t>:</a:t>
            </a:r>
            <a:endParaRPr lang="vi-VN" sz="1200" dirty="0">
              <a:solidFill>
                <a:srgbClr val="92D050"/>
              </a:solidFill>
              <a:latin typeface="Times New Roman" panose="02020603050405020304" pitchFamily="18" charset="0"/>
              <a:cs typeface="Times New Roman" panose="02020603050405020304" pitchFamily="18" charset="0"/>
            </a:endParaRPr>
          </a:p>
          <a:p>
            <a:pPr lvl="2" algn="just"/>
            <a:r>
              <a:rPr lang="vi-VN" sz="1200" dirty="0">
                <a:latin typeface="Times New Roman" panose="02020603050405020304" pitchFamily="18" charset="0"/>
                <a:cs typeface="Times New Roman" panose="02020603050405020304" pitchFamily="18" charset="0"/>
              </a:rPr>
              <a:t>Hỗ trợ chuông cửa thông thường và gửi thông tin truy cập vào thiết bị đầu cuối </a:t>
            </a:r>
            <a:r>
              <a:rPr lang="en-US" sz="1200" dirty="0">
                <a:latin typeface="Times New Roman" panose="02020603050405020304" pitchFamily="18" charset="0"/>
                <a:cs typeface="Times New Roman" panose="02020603050405020304" pitchFamily="18" charset="0"/>
              </a:rPr>
              <a:t>di </a:t>
            </a:r>
            <a:r>
              <a:rPr lang="en-US" sz="1200" dirty="0" err="1">
                <a:latin typeface="Times New Roman" panose="02020603050405020304" pitchFamily="18" charset="0"/>
                <a:cs typeface="Times New Roman" panose="02020603050405020304" pitchFamily="18" charset="0"/>
              </a:rPr>
              <a:t>động</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của người dùng</a:t>
            </a:r>
            <a:r>
              <a:rPr lang="en-US" sz="1200" dirty="0">
                <a:latin typeface="Times New Roman" panose="02020603050405020304" pitchFamily="18" charset="0"/>
                <a:cs typeface="Times New Roman" panose="02020603050405020304" pitchFamily="18" charset="0"/>
              </a:rPr>
              <a:t>.</a:t>
            </a:r>
          </a:p>
          <a:p>
            <a:pPr lvl="2" algn="just"/>
            <a:endParaRPr lang="en-US" sz="1200" dirty="0">
              <a:solidFill>
                <a:srgbClr val="92D050"/>
              </a:solidFill>
              <a:latin typeface="Times New Roman" panose="02020603050405020304" pitchFamily="18" charset="0"/>
              <a:cs typeface="Times New Roman" panose="02020603050405020304" pitchFamily="18" charset="0"/>
            </a:endParaRPr>
          </a:p>
          <a:p>
            <a:pPr lvl="2" algn="just"/>
            <a:r>
              <a:rPr lang="vi-VN" sz="1200" dirty="0">
                <a:solidFill>
                  <a:srgbClr val="92D050"/>
                </a:solidFill>
                <a:latin typeface="Times New Roman" panose="02020603050405020304" pitchFamily="18" charset="0"/>
                <a:cs typeface="Times New Roman" panose="02020603050405020304" pitchFamily="18" charset="0"/>
              </a:rPr>
              <a:t>Cảm biến cửa/cửa sổ: </a:t>
            </a:r>
            <a:endParaRPr lang="en-US" sz="1200" dirty="0">
              <a:solidFill>
                <a:srgbClr val="92D050"/>
              </a:solidFill>
              <a:latin typeface="Times New Roman" panose="02020603050405020304" pitchFamily="18" charset="0"/>
              <a:cs typeface="Times New Roman" panose="02020603050405020304" pitchFamily="18" charset="0"/>
            </a:endParaRPr>
          </a:p>
          <a:p>
            <a:pPr lvl="2" algn="just"/>
            <a:r>
              <a:rPr lang="vi-VN" sz="1200" dirty="0">
                <a:latin typeface="Times New Roman" panose="02020603050405020304" pitchFamily="18" charset="0"/>
                <a:cs typeface="Times New Roman" panose="02020603050405020304" pitchFamily="18" charset="0"/>
              </a:rPr>
              <a:t>Cảnh báo từ xa </a:t>
            </a:r>
            <a:r>
              <a:rPr lang="en-US" sz="1200" dirty="0" err="1">
                <a:latin typeface="Times New Roman" panose="02020603050405020304" pitchFamily="18" charset="0"/>
                <a:cs typeface="Times New Roman" panose="02020603050405020304" pitchFamily="18" charset="0"/>
              </a:rPr>
              <a:t>được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lập</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cho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tình huống </a:t>
            </a:r>
            <a:r>
              <a:rPr lang="en-US" sz="1200" dirty="0" err="1">
                <a:latin typeface="Times New Roman" panose="02020603050405020304" pitchFamily="18" charset="0"/>
                <a:cs typeface="Times New Roman" panose="02020603050405020304" pitchFamily="18" charset="0"/>
              </a:rPr>
              <a:t>đóng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mở</a:t>
            </a:r>
            <a:r>
              <a:rPr lang="vi-VN" sz="1200" dirty="0">
                <a:latin typeface="Times New Roman" panose="02020603050405020304" pitchFamily="18" charset="0"/>
                <a:cs typeface="Times New Roman" panose="02020603050405020304" pitchFamily="18" charset="0"/>
              </a:rPr>
              <a:t> cửa ra vào và cửa sổ.</a:t>
            </a:r>
            <a:endParaRPr lang="en-US" sz="1200" dirty="0">
              <a:latin typeface="Times New Roman" panose="02020603050405020304" pitchFamily="18" charset="0"/>
              <a:cs typeface="Times New Roman" panose="02020603050405020304" pitchFamily="18" charset="0"/>
            </a:endParaRPr>
          </a:p>
          <a:p>
            <a:pPr lvl="2" algn="just"/>
            <a:endParaRPr lang="en-US" sz="1200" dirty="0">
              <a:latin typeface="Times New Roman" panose="02020603050405020304" pitchFamily="18" charset="0"/>
              <a:cs typeface="Times New Roman" panose="02020603050405020304" pitchFamily="18" charset="0"/>
            </a:endParaRPr>
          </a:p>
          <a:p>
            <a:pPr lvl="2" algn="just"/>
            <a:r>
              <a:rPr lang="vi-VN" sz="1200" dirty="0">
                <a:solidFill>
                  <a:srgbClr val="92D050"/>
                </a:solidFill>
                <a:latin typeface="Times New Roman" panose="02020603050405020304" pitchFamily="18" charset="0"/>
                <a:cs typeface="Times New Roman" panose="02020603050405020304" pitchFamily="18" charset="0"/>
              </a:rPr>
              <a:t>Cảm biến chuyển động PIR</a:t>
            </a:r>
            <a:r>
              <a:rPr lang="en-US" sz="1200" dirty="0">
                <a:solidFill>
                  <a:srgbClr val="92D050"/>
                </a:solidFill>
                <a:latin typeface="Times New Roman" panose="02020603050405020304" pitchFamily="18" charset="0"/>
                <a:cs typeface="Times New Roman" panose="02020603050405020304" pitchFamily="18" charset="0"/>
              </a:rPr>
              <a:t>:</a:t>
            </a:r>
            <a:endParaRPr lang="vi-VN" sz="1200" dirty="0">
              <a:solidFill>
                <a:srgbClr val="92D050"/>
              </a:solidFill>
              <a:latin typeface="Times New Roman" panose="02020603050405020304" pitchFamily="18" charset="0"/>
              <a:cs typeface="Times New Roman" panose="02020603050405020304" pitchFamily="18" charset="0"/>
            </a:endParaRPr>
          </a:p>
          <a:p>
            <a:pPr lvl="2" algn="just"/>
            <a:r>
              <a:rPr lang="vi-VN" sz="1200" dirty="0">
                <a:latin typeface="Times New Roman" panose="02020603050405020304" pitchFamily="18" charset="0"/>
                <a:cs typeface="Times New Roman" panose="02020603050405020304" pitchFamily="18" charset="0"/>
              </a:rPr>
              <a:t>Theo dõi thời gian thực hoạt động của con người và gửi báo động khi có sự xâm nhập bất hợp pháp.</a:t>
            </a:r>
            <a:endParaRPr lang="en-US" sz="1200" dirty="0">
              <a:latin typeface="Times New Roman" panose="02020603050405020304" pitchFamily="18" charset="0"/>
              <a:cs typeface="Times New Roman" panose="02020603050405020304" pitchFamily="18" charset="0"/>
            </a:endParaRPr>
          </a:p>
          <a:p>
            <a:pPr lvl="2" algn="just"/>
            <a:endParaRPr lang="vi-VN" sz="1200" dirty="0">
              <a:solidFill>
                <a:schemeClr val="accent3"/>
              </a:solidFill>
              <a:latin typeface="Times New Roman" panose="02020603050405020304" pitchFamily="18" charset="0"/>
              <a:cs typeface="Times New Roman" panose="02020603050405020304" pitchFamily="18" charset="0"/>
            </a:endParaRPr>
          </a:p>
          <a:p>
            <a:pPr lvl="2" algn="just"/>
            <a:r>
              <a:rPr lang="vi-VN" sz="1200" dirty="0">
                <a:solidFill>
                  <a:srgbClr val="92D050"/>
                </a:solidFill>
                <a:latin typeface="Times New Roman" panose="02020603050405020304" pitchFamily="18" charset="0"/>
                <a:cs typeface="Times New Roman" panose="02020603050405020304" pitchFamily="18" charset="0"/>
              </a:rPr>
              <a:t>Công tắc ngữ cảnh thông minh: </a:t>
            </a:r>
            <a:endParaRPr lang="en-US" sz="1200" dirty="0">
              <a:solidFill>
                <a:srgbClr val="92D050"/>
              </a:solidFill>
              <a:latin typeface="Times New Roman" panose="02020603050405020304" pitchFamily="18" charset="0"/>
              <a:cs typeface="Times New Roman" panose="02020603050405020304" pitchFamily="18" charset="0"/>
            </a:endParaRPr>
          </a:p>
          <a:p>
            <a:pPr lvl="2" algn="just"/>
            <a:r>
              <a:rPr lang="vi-VN" sz="1200" dirty="0">
                <a:latin typeface="Times New Roman" panose="02020603050405020304" pitchFamily="18" charset="0"/>
                <a:cs typeface="Times New Roman" panose="02020603050405020304" pitchFamily="18" charset="0"/>
              </a:rPr>
              <a:t>Hỗ trợ nhiều ngữ cảnh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giúp</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cải thiện hiệu quả cuộc sống gia đình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bạn</a:t>
            </a:r>
            <a:r>
              <a:rPr lang="vi-VN" sz="1200" dirty="0">
                <a:latin typeface="Times New Roman" panose="02020603050405020304" pitchFamily="18" charset="0"/>
                <a:cs typeface="Times New Roman" panose="02020603050405020304" pitchFamily="18" charset="0"/>
              </a:rPr>
              <a:t> và tránh lãng phí </a:t>
            </a:r>
            <a:r>
              <a:rPr lang="en-US" sz="1200" dirty="0" err="1">
                <a:latin typeface="Times New Roman" panose="02020603050405020304" pitchFamily="18" charset="0"/>
                <a:cs typeface="Times New Roman" panose="02020603050405020304" pitchFamily="18" charset="0"/>
              </a:rPr>
              <a:t>năng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lượng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cần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endParaRPr lang="en-US" sz="1200" dirty="0">
              <a:latin typeface="Times New Roman" panose="02020603050405020304" pitchFamily="18" charset="0"/>
              <a:cs typeface="Times New Roman" panose="02020603050405020304" pitchFamily="18" charset="0"/>
            </a:endParaRPr>
          </a:p>
        </p:txBody>
      </p:sp>
      <p:pic>
        <p:nvPicPr>
          <p:cNvPr id="28" name="Picture 4" descr="5 mẫu thảm hành lang khách sạn đẹp nhất. Kích thước không là vấn đề.">
            <a:extLst>
              <a:ext uri="{FF2B5EF4-FFF2-40B4-BE49-F238E27FC236}">
                <a16:creationId xmlns:a16="http://schemas.microsoft.com/office/drawing/2014/main" id="{B0F798AF-C816-4EBF-A00D-FC344445E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1991" y="1127283"/>
            <a:ext cx="3764076" cy="578477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97331E3-E75A-4571-A9F5-FFA5AA9F01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82778"/>
          <a:stretch/>
        </p:blipFill>
        <p:spPr>
          <a:xfrm>
            <a:off x="10890250" y="3396911"/>
            <a:ext cx="587081" cy="613114"/>
          </a:xfrm>
          <a:prstGeom prst="rect">
            <a:avLst/>
          </a:prstGeom>
        </p:spPr>
      </p:pic>
      <p:sp>
        <p:nvSpPr>
          <p:cNvPr id="32" name="TextBox 31">
            <a:extLst>
              <a:ext uri="{FF2B5EF4-FFF2-40B4-BE49-F238E27FC236}">
                <a16:creationId xmlns:a16="http://schemas.microsoft.com/office/drawing/2014/main" id="{D5427746-5EA7-46FD-A35C-A166C470B076}"/>
              </a:ext>
            </a:extLst>
          </p:cNvPr>
          <p:cNvSpPr txBox="1"/>
          <p:nvPr/>
        </p:nvSpPr>
        <p:spPr>
          <a:xfrm>
            <a:off x="17007692" y="551272"/>
            <a:ext cx="1858090" cy="646331"/>
          </a:xfrm>
          <a:prstGeom prst="rect">
            <a:avLst/>
          </a:prstGeom>
          <a:noFill/>
        </p:spPr>
        <p:txBody>
          <a:bodyPr wrap="square">
            <a:spAutoFit/>
          </a:bodyPr>
          <a:lstStyle/>
          <a:p>
            <a:pPr algn="just"/>
            <a:r>
              <a:rPr lang="vi-VN" sz="3600" dirty="0">
                <a:solidFill>
                  <a:srgbClr val="92D050"/>
                </a:solidFill>
                <a:latin typeface="+mj-lt"/>
              </a:rPr>
              <a:t>Lối vào       </a:t>
            </a:r>
            <a:r>
              <a:rPr lang="en-US" sz="3600" dirty="0">
                <a:solidFill>
                  <a:srgbClr val="92D050"/>
                </a:solidFill>
                <a:latin typeface="+mj-lt"/>
              </a:rPr>
              <a:t>       </a:t>
            </a:r>
          </a:p>
        </p:txBody>
      </p:sp>
      <p:sp>
        <p:nvSpPr>
          <p:cNvPr id="34" name="TextBox 33">
            <a:extLst>
              <a:ext uri="{FF2B5EF4-FFF2-40B4-BE49-F238E27FC236}">
                <a16:creationId xmlns:a16="http://schemas.microsoft.com/office/drawing/2014/main" id="{8B4879E0-99A1-4EC2-A36B-6F05B8EB873B}"/>
              </a:ext>
            </a:extLst>
          </p:cNvPr>
          <p:cNvSpPr txBox="1"/>
          <p:nvPr/>
        </p:nvSpPr>
        <p:spPr>
          <a:xfrm>
            <a:off x="215286" y="6912054"/>
            <a:ext cx="235564"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7</a:t>
            </a:r>
          </a:p>
        </p:txBody>
      </p:sp>
      <p:sp>
        <p:nvSpPr>
          <p:cNvPr id="36" name="TextBox 35">
            <a:extLst>
              <a:ext uri="{FF2B5EF4-FFF2-40B4-BE49-F238E27FC236}">
                <a16:creationId xmlns:a16="http://schemas.microsoft.com/office/drawing/2014/main" id="{1DAD1D26-5CAE-4193-B868-668105ACB31D}"/>
              </a:ext>
            </a:extLst>
          </p:cNvPr>
          <p:cNvSpPr txBox="1"/>
          <p:nvPr/>
        </p:nvSpPr>
        <p:spPr>
          <a:xfrm>
            <a:off x="19646286" y="6905625"/>
            <a:ext cx="235564"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8</a:t>
            </a:r>
          </a:p>
        </p:txBody>
      </p:sp>
      <p:sp>
        <p:nvSpPr>
          <p:cNvPr id="42" name="TextBox 41">
            <a:extLst>
              <a:ext uri="{FF2B5EF4-FFF2-40B4-BE49-F238E27FC236}">
                <a16:creationId xmlns:a16="http://schemas.microsoft.com/office/drawing/2014/main" id="{11D78AE8-C534-4F28-9BBE-C943B7EEF03E}"/>
              </a:ext>
            </a:extLst>
          </p:cNvPr>
          <p:cNvSpPr txBox="1"/>
          <p:nvPr/>
        </p:nvSpPr>
        <p:spPr>
          <a:xfrm>
            <a:off x="448032" y="674119"/>
            <a:ext cx="4117617" cy="1569660"/>
          </a:xfrm>
          <a:prstGeom prst="rect">
            <a:avLst/>
          </a:prstGeom>
          <a:noFill/>
        </p:spPr>
        <p:txBody>
          <a:bodyPr wrap="square">
            <a:spAutoFit/>
          </a:bodyPr>
          <a:lstStyle/>
          <a:p>
            <a:pPr algn="just"/>
            <a:r>
              <a:rPr lang="en-US" sz="3600" dirty="0" err="1">
                <a:solidFill>
                  <a:srgbClr val="92D050"/>
                </a:solidFill>
                <a:latin typeface="Times New Roman" panose="02020603050405020304" pitchFamily="18" charset="0"/>
                <a:cs typeface="Times New Roman" panose="02020603050405020304" pitchFamily="18" charset="0"/>
              </a:rPr>
              <a:t>Đi</a:t>
            </a:r>
            <a:r>
              <a:rPr lang="en-US" sz="3600" dirty="0">
                <a:solidFill>
                  <a:srgbClr val="92D050"/>
                </a:solidFill>
                <a:latin typeface="Times New Roman" panose="02020603050405020304" pitchFamily="18" charset="0"/>
                <a:cs typeface="Times New Roman" panose="02020603050405020304" pitchFamily="18" charset="0"/>
              </a:rPr>
              <a:t> du </a:t>
            </a:r>
            <a:r>
              <a:rPr lang="en-US" sz="3600" dirty="0" err="1">
                <a:solidFill>
                  <a:srgbClr val="92D050"/>
                </a:solidFill>
                <a:latin typeface="Times New Roman" panose="02020603050405020304" pitchFamily="18" charset="0"/>
                <a:cs typeface="Times New Roman" panose="02020603050405020304" pitchFamily="18" charset="0"/>
              </a:rPr>
              <a:t>lịch</a:t>
            </a:r>
            <a:endParaRPr lang="vi-VN" sz="3600" dirty="0">
              <a:solidFill>
                <a:srgbClr val="92D050"/>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Hệ thống đèn và các thiết </a:t>
            </a:r>
            <a:r>
              <a:rPr lang="en-US" sz="1200" kern="0" dirty="0" err="1">
                <a:solidFill>
                  <a:sysClr val="windowText" lastClr="000000"/>
                </a:solidFill>
                <a:latin typeface="Times New Roman" panose="02020603050405020304" pitchFamily="18" charset="0"/>
                <a:cs typeface="Times New Roman" panose="02020603050405020304" pitchFamily="18" charset="0"/>
              </a:rPr>
              <a:t>bị</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được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tắt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theo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cài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đặt</a:t>
            </a:r>
            <a:r>
              <a:rPr lang="en-US" sz="1200" kern="0" dirty="0">
                <a:solidFill>
                  <a:sysClr val="windowText" lastClr="000000"/>
                </a:solidFill>
                <a:latin typeface="Times New Roman" panose="02020603050405020304" pitchFamily="18" charset="0"/>
                <a:cs typeface="Times New Roman" panose="02020603050405020304" pitchFamily="18" charset="0"/>
              </a:rPr>
              <a:t>.</a:t>
            </a:r>
            <a:endParaRPr lang="vi-VN" sz="1200" kern="0" dirty="0">
              <a:solidFill>
                <a:sysClr val="windowText" lastClr="000000"/>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Rèm cửa đóng lại</a:t>
            </a:r>
            <a:r>
              <a:rPr lang="en-US" sz="1200" kern="0" dirty="0">
                <a:solidFill>
                  <a:sysClr val="windowText" lastClr="000000"/>
                </a:solidFill>
                <a:latin typeface="Times New Roman" panose="02020603050405020304" pitchFamily="18" charset="0"/>
                <a:cs typeface="Times New Roman" panose="02020603050405020304" pitchFamily="18" charset="0"/>
              </a:rPr>
              <a:t>.</a:t>
            </a:r>
            <a:endParaRPr lang="vi-VN" sz="1200" kern="0" dirty="0">
              <a:solidFill>
                <a:sysClr val="windowText" lastClr="000000"/>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Hệ thống </a:t>
            </a:r>
            <a:r>
              <a:rPr lang="en-US" sz="1200" kern="0" dirty="0">
                <a:solidFill>
                  <a:sysClr val="windowText" lastClr="000000"/>
                </a:solidFill>
                <a:latin typeface="Times New Roman" panose="02020603050405020304" pitchFamily="18" charset="0"/>
                <a:cs typeface="Times New Roman" panose="02020603050405020304" pitchFamily="18" charset="0"/>
              </a:rPr>
              <a:t>an </a:t>
            </a:r>
            <a:r>
              <a:rPr lang="en-US" sz="1200" kern="0" dirty="0" err="1">
                <a:solidFill>
                  <a:sysClr val="windowText" lastClr="000000"/>
                </a:solidFill>
                <a:latin typeface="Times New Roman" panose="02020603050405020304" pitchFamily="18" charset="0"/>
                <a:cs typeface="Times New Roman" panose="02020603050405020304" pitchFamily="18" charset="0"/>
              </a:rPr>
              <a:t>ninh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được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kích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hoạt</a:t>
            </a:r>
            <a:r>
              <a:rPr lang="en-US" sz="1200" kern="0" dirty="0">
                <a:solidFill>
                  <a:sysClr val="windowText" lastClr="000000"/>
                </a:solidFill>
                <a:latin typeface="Times New Roman" panose="02020603050405020304" pitchFamily="18" charset="0"/>
                <a:cs typeface="Times New Roman" panose="02020603050405020304" pitchFamily="18" charset="0"/>
              </a:rPr>
              <a:t>.</a:t>
            </a:r>
            <a:endParaRPr lang="vi-VN" sz="1200" kern="0" dirty="0">
              <a:solidFill>
                <a:sysClr val="windowText" lastClr="000000"/>
              </a:solidFill>
              <a:latin typeface="Times New Roman" panose="02020603050405020304" pitchFamily="18" charset="0"/>
              <a:cs typeface="Times New Roman" panose="02020603050405020304" pitchFamily="18" charset="0"/>
            </a:endParaRPr>
          </a:p>
          <a:p>
            <a:pPr marL="285750" indent="-285750" algn="just">
              <a:buFontTx/>
              <a:buChar char="-"/>
            </a:pPr>
            <a:r>
              <a:rPr lang="en-US" sz="1200" kern="0" dirty="0" err="1">
                <a:solidFill>
                  <a:sysClr val="windowText" lastClr="000000"/>
                </a:solidFill>
                <a:latin typeface="Times New Roman" panose="02020603050405020304" pitchFamily="18" charset="0"/>
                <a:cs typeface="Times New Roman" panose="02020603050405020304" pitchFamily="18" charset="0"/>
              </a:rPr>
              <a:t>Toàn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bộ</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hệ</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sinh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thái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thông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minh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được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điều</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khiển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từ</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xa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có</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thể</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đón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tiếp</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khách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ngay</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cả</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khi</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bạn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vắng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nhà</a:t>
            </a:r>
            <a:r>
              <a:rPr lang="en-US" sz="1200" kern="0" dirty="0">
                <a:solidFill>
                  <a:sysClr val="windowText" lastClr="000000"/>
                </a:solidFill>
                <a:latin typeface="Times New Roman" panose="02020603050405020304" pitchFamily="18" charset="0"/>
                <a:cs typeface="Times New Roman" panose="02020603050405020304" pitchFamily="18" charset="0"/>
              </a:rPr>
              <a:t>.</a:t>
            </a:r>
            <a:endParaRPr lang="vi-VN" sz="12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287FD1DD-6C24-40BB-A403-A00362249AD7}"/>
              </a:ext>
            </a:extLst>
          </p:cNvPr>
          <p:cNvSpPr txBox="1"/>
          <p:nvPr/>
        </p:nvSpPr>
        <p:spPr>
          <a:xfrm>
            <a:off x="495460" y="4877785"/>
            <a:ext cx="4070189" cy="1015663"/>
          </a:xfrm>
          <a:prstGeom prst="rect">
            <a:avLst/>
          </a:prstGeom>
          <a:noFill/>
        </p:spPr>
        <p:txBody>
          <a:bodyPr wrap="square">
            <a:spAutoFit/>
          </a:bodyPr>
          <a:lstStyle/>
          <a:p>
            <a:pPr marL="285750" indent="-285750" algn="just">
              <a:buFontTx/>
              <a:buChar char="-"/>
            </a:pPr>
            <a:r>
              <a:rPr lang="en-US" sz="1200" kern="0" dirty="0" err="1">
                <a:solidFill>
                  <a:sysClr val="windowText" lastClr="000000"/>
                </a:solidFill>
                <a:latin typeface="Times New Roman" panose="02020603050405020304" pitchFamily="18" charset="0"/>
                <a:cs typeface="Times New Roman" panose="02020603050405020304" pitchFamily="18" charset="0"/>
              </a:rPr>
              <a:t>Hệ</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thống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giải trí được bật lên, âm nhạc </a:t>
            </a:r>
            <a:r>
              <a:rPr lang="en-US" sz="1200" kern="0" dirty="0" err="1">
                <a:solidFill>
                  <a:sysClr val="windowText" lastClr="000000"/>
                </a:solidFill>
                <a:latin typeface="Times New Roman" panose="02020603050405020304" pitchFamily="18" charset="0"/>
                <a:cs typeface="Times New Roman" panose="02020603050405020304" pitchFamily="18" charset="0"/>
              </a:rPr>
              <a:t>lan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tỏa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không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gian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tổ</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chức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sự</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kiện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của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bạn</a:t>
            </a:r>
            <a:r>
              <a:rPr lang="en-US" sz="1200" kern="0" dirty="0">
                <a:solidFill>
                  <a:sysClr val="windowText" lastClr="000000"/>
                </a:solidFill>
                <a:latin typeface="Times New Roman" panose="02020603050405020304" pitchFamily="18" charset="0"/>
                <a:cs typeface="Times New Roman" panose="02020603050405020304" pitchFamily="18" charset="0"/>
              </a:rPr>
              <a:t>.</a:t>
            </a:r>
            <a:endParaRPr lang="vi-VN" sz="1200" kern="0" dirty="0">
              <a:solidFill>
                <a:sysClr val="windowText" lastClr="000000"/>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Ánh sáng sân vườn thay đổi màu sắc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ấm</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cúng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đài phun nước nhảy múa trong gió</a:t>
            </a:r>
            <a:r>
              <a:rPr lang="en-US" sz="1200" kern="0" dirty="0">
                <a:solidFill>
                  <a:sysClr val="windowText" lastClr="000000"/>
                </a:solidFill>
                <a:latin typeface="Times New Roman" panose="02020603050405020304" pitchFamily="18" charset="0"/>
                <a:cs typeface="Times New Roman" panose="02020603050405020304" pitchFamily="18" charset="0"/>
              </a:rPr>
              <a:t>,…</a:t>
            </a:r>
            <a:endParaRPr lang="vi-VN" sz="1200" kern="0" dirty="0">
              <a:solidFill>
                <a:sysClr val="windowText" lastClr="000000"/>
              </a:solidFill>
              <a:latin typeface="Times New Roman" panose="02020603050405020304" pitchFamily="18" charset="0"/>
              <a:cs typeface="Times New Roman" panose="02020603050405020304" pitchFamily="18" charset="0"/>
            </a:endParaRPr>
          </a:p>
          <a:p>
            <a:pPr marL="285750" indent="-285750" algn="just">
              <a:buFontTx/>
              <a:buChar char="-"/>
            </a:pPr>
            <a:r>
              <a:rPr lang="vi-VN" sz="1200" kern="0" dirty="0">
                <a:solidFill>
                  <a:sysClr val="windowText" lastClr="000000"/>
                </a:solidFill>
                <a:latin typeface="Times New Roman" panose="02020603050405020304" pitchFamily="18" charset="0"/>
                <a:cs typeface="Times New Roman" panose="02020603050405020304" pitchFamily="18" charset="0"/>
              </a:rPr>
              <a:t>Tất cả trong không khí vui vẻ</a:t>
            </a:r>
            <a:r>
              <a:rPr lang="en-US" sz="1200" kern="0" dirty="0">
                <a:solidFill>
                  <a:sysClr val="windowText" lastClr="000000"/>
                </a:solidFill>
                <a:latin typeface="Times New Roman" panose="02020603050405020304" pitchFamily="18" charset="0"/>
                <a:cs typeface="Times New Roman" panose="02020603050405020304" pitchFamily="18" charset="0"/>
              </a:rPr>
              <a:t>.</a:t>
            </a:r>
          </a:p>
        </p:txBody>
      </p:sp>
      <p:sp>
        <p:nvSpPr>
          <p:cNvPr id="46" name="TextBox 45">
            <a:extLst>
              <a:ext uri="{FF2B5EF4-FFF2-40B4-BE49-F238E27FC236}">
                <a16:creationId xmlns:a16="http://schemas.microsoft.com/office/drawing/2014/main" id="{3F07E3EE-FF27-4514-A1E8-D57F9AFD21CB}"/>
              </a:ext>
            </a:extLst>
          </p:cNvPr>
          <p:cNvSpPr txBox="1"/>
          <p:nvPr/>
        </p:nvSpPr>
        <p:spPr>
          <a:xfrm>
            <a:off x="469782" y="3770550"/>
            <a:ext cx="5162668" cy="1200329"/>
          </a:xfrm>
          <a:prstGeom prst="rect">
            <a:avLst/>
          </a:prstGeom>
          <a:noFill/>
        </p:spPr>
        <p:txBody>
          <a:bodyPr wrap="square">
            <a:spAutoFit/>
          </a:bodyPr>
          <a:lstStyle/>
          <a:p>
            <a:r>
              <a:rPr lang="en-US" sz="3600" dirty="0" err="1">
                <a:solidFill>
                  <a:srgbClr val="92D050"/>
                </a:solidFill>
                <a:latin typeface="Times New Roman" panose="02020603050405020304" pitchFamily="18" charset="0"/>
                <a:cs typeface="Times New Roman" panose="02020603050405020304" pitchFamily="18" charset="0"/>
              </a:rPr>
              <a:t>Không</a:t>
            </a:r>
            <a:r>
              <a:rPr lang="en-US" sz="3600" dirty="0">
                <a:solidFill>
                  <a:srgbClr val="92D050"/>
                </a:solidFill>
                <a:latin typeface="Times New Roman" panose="02020603050405020304" pitchFamily="18" charset="0"/>
                <a:cs typeface="Times New Roman" panose="02020603050405020304" pitchFamily="18" charset="0"/>
              </a:rPr>
              <a:t> </a:t>
            </a:r>
            <a:r>
              <a:rPr lang="en-US" sz="3600" dirty="0" err="1">
                <a:solidFill>
                  <a:srgbClr val="92D050"/>
                </a:solidFill>
                <a:latin typeface="Times New Roman" panose="02020603050405020304" pitchFamily="18" charset="0"/>
                <a:cs typeface="Times New Roman" panose="02020603050405020304" pitchFamily="18" charset="0"/>
              </a:rPr>
              <a:t>gian</a:t>
            </a:r>
            <a:r>
              <a:rPr lang="en-US" sz="3600" dirty="0">
                <a:solidFill>
                  <a:srgbClr val="92D050"/>
                </a:solidFill>
                <a:latin typeface="Times New Roman" panose="02020603050405020304" pitchFamily="18" charset="0"/>
                <a:cs typeface="Times New Roman" panose="02020603050405020304" pitchFamily="18" charset="0"/>
              </a:rPr>
              <a:t> </a:t>
            </a:r>
            <a:r>
              <a:rPr lang="en-US" sz="3600" dirty="0" err="1">
                <a:solidFill>
                  <a:srgbClr val="92D050"/>
                </a:solidFill>
                <a:latin typeface="Times New Roman" panose="02020603050405020304" pitchFamily="18" charset="0"/>
                <a:cs typeface="Times New Roman" panose="02020603050405020304" pitchFamily="18" charset="0"/>
              </a:rPr>
              <a:t>tổ</a:t>
            </a:r>
            <a:r>
              <a:rPr lang="en-US" sz="3600" dirty="0">
                <a:solidFill>
                  <a:srgbClr val="92D050"/>
                </a:solidFill>
                <a:latin typeface="Times New Roman" panose="02020603050405020304" pitchFamily="18" charset="0"/>
                <a:cs typeface="Times New Roman" panose="02020603050405020304" pitchFamily="18" charset="0"/>
              </a:rPr>
              <a:t> </a:t>
            </a:r>
            <a:r>
              <a:rPr lang="en-US" sz="3600" dirty="0" err="1">
                <a:solidFill>
                  <a:srgbClr val="92D050"/>
                </a:solidFill>
                <a:latin typeface="Times New Roman" panose="02020603050405020304" pitchFamily="18" charset="0"/>
                <a:cs typeface="Times New Roman" panose="02020603050405020304" pitchFamily="18" charset="0"/>
              </a:rPr>
              <a:t>chức</a:t>
            </a:r>
            <a:r>
              <a:rPr lang="en-US" sz="3600" dirty="0">
                <a:solidFill>
                  <a:srgbClr val="92D050"/>
                </a:solidFill>
                <a:latin typeface="Times New Roman" panose="02020603050405020304" pitchFamily="18" charset="0"/>
                <a:cs typeface="Times New Roman" panose="02020603050405020304" pitchFamily="18" charset="0"/>
              </a:rPr>
              <a:t> </a:t>
            </a:r>
          </a:p>
          <a:p>
            <a:r>
              <a:rPr lang="en-US" sz="3600" dirty="0" err="1">
                <a:solidFill>
                  <a:srgbClr val="92D050"/>
                </a:solidFill>
                <a:latin typeface="Times New Roman" panose="02020603050405020304" pitchFamily="18" charset="0"/>
                <a:cs typeface="Times New Roman" panose="02020603050405020304" pitchFamily="18" charset="0"/>
              </a:rPr>
              <a:t>sự</a:t>
            </a:r>
            <a:r>
              <a:rPr lang="en-US" sz="3600" dirty="0">
                <a:solidFill>
                  <a:srgbClr val="92D050"/>
                </a:solidFill>
                <a:latin typeface="Times New Roman" panose="02020603050405020304" pitchFamily="18" charset="0"/>
                <a:cs typeface="Times New Roman" panose="02020603050405020304" pitchFamily="18" charset="0"/>
              </a:rPr>
              <a:t> </a:t>
            </a:r>
            <a:r>
              <a:rPr lang="en-US" sz="3600" dirty="0" err="1">
                <a:solidFill>
                  <a:srgbClr val="92D050"/>
                </a:solidFill>
                <a:latin typeface="Times New Roman" panose="02020603050405020304" pitchFamily="18" charset="0"/>
                <a:cs typeface="Times New Roman" panose="02020603050405020304" pitchFamily="18" charset="0"/>
              </a:rPr>
              <a:t>kiện</a:t>
            </a:r>
            <a:endParaRPr lang="en-US" sz="12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B03D6906-484A-4F96-842D-4F2B25C6D382}"/>
              </a:ext>
            </a:extLst>
          </p:cNvPr>
          <p:cNvSpPr txBox="1"/>
          <p:nvPr/>
        </p:nvSpPr>
        <p:spPr>
          <a:xfrm>
            <a:off x="7897178" y="204468"/>
            <a:ext cx="18500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54" name="object 5">
            <a:extLst>
              <a:ext uri="{FF2B5EF4-FFF2-40B4-BE49-F238E27FC236}">
                <a16:creationId xmlns:a16="http://schemas.microsoft.com/office/drawing/2014/main" id="{8C17FBCD-0A9D-48D8-AEE5-89AF4BFEC8AA}"/>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60" name="TextBox 59">
            <a:extLst>
              <a:ext uri="{FF2B5EF4-FFF2-40B4-BE49-F238E27FC236}">
                <a16:creationId xmlns:a16="http://schemas.microsoft.com/office/drawing/2014/main" id="{0DC3E05B-FC9B-4458-99CD-67706058C02F}"/>
              </a:ext>
            </a:extLst>
          </p:cNvPr>
          <p:cNvSpPr txBox="1"/>
          <p:nvPr/>
        </p:nvSpPr>
        <p:spPr>
          <a:xfrm>
            <a:off x="18272268" y="165371"/>
            <a:ext cx="1831831" cy="276999"/>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wulian.com.vn</a:t>
            </a:r>
            <a:endParaRPr lang="en-US" sz="1200" i="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69FA301-2F8A-4498-9605-F5E338EF063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7773" r="-3836"/>
          <a:stretch/>
        </p:blipFill>
        <p:spPr>
          <a:xfrm>
            <a:off x="10890250" y="4132728"/>
            <a:ext cx="609601" cy="2927350"/>
          </a:xfrm>
          <a:prstGeom prst="rect">
            <a:avLst/>
          </a:prstGeom>
        </p:spPr>
      </p:pic>
      <p:pic>
        <p:nvPicPr>
          <p:cNvPr id="7" name="Picture 6">
            <a:extLst>
              <a:ext uri="{FF2B5EF4-FFF2-40B4-BE49-F238E27FC236}">
                <a16:creationId xmlns:a16="http://schemas.microsoft.com/office/drawing/2014/main" id="{A5478160-5EAD-4439-B8DA-E0A26F4AB3D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798" t="48106" r="78333" b="45080"/>
          <a:stretch/>
        </p:blipFill>
        <p:spPr>
          <a:xfrm>
            <a:off x="1212849" y="2493453"/>
            <a:ext cx="1430293" cy="723479"/>
          </a:xfrm>
          <a:prstGeom prst="rect">
            <a:avLst/>
          </a:prstGeom>
        </p:spPr>
      </p:pic>
      <p:pic>
        <p:nvPicPr>
          <p:cNvPr id="8" name="Picture 7">
            <a:extLst>
              <a:ext uri="{FF2B5EF4-FFF2-40B4-BE49-F238E27FC236}">
                <a16:creationId xmlns:a16="http://schemas.microsoft.com/office/drawing/2014/main" id="{9B363230-91B1-4490-B8DC-18D6CF6D94E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0193" t="174" r="-1" b="1"/>
          <a:stretch/>
        </p:blipFill>
        <p:spPr>
          <a:xfrm>
            <a:off x="1724463" y="6267081"/>
            <a:ext cx="1588008" cy="596364"/>
          </a:xfrm>
          <a:prstGeom prst="rect">
            <a:avLst/>
          </a:prstGeom>
        </p:spPr>
      </p:pic>
      <p:pic>
        <p:nvPicPr>
          <p:cNvPr id="9" name="Picture 8">
            <a:extLst>
              <a:ext uri="{FF2B5EF4-FFF2-40B4-BE49-F238E27FC236}">
                <a16:creationId xmlns:a16="http://schemas.microsoft.com/office/drawing/2014/main" id="{11DB4C2C-80E5-4FF8-B468-3A193FD45BF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76269" b="-585"/>
          <a:stretch/>
        </p:blipFill>
        <p:spPr>
          <a:xfrm>
            <a:off x="994950" y="6262538"/>
            <a:ext cx="705954" cy="600907"/>
          </a:xfrm>
          <a:prstGeom prst="rect">
            <a:avLst/>
          </a:prstGeom>
        </p:spPr>
      </p:pic>
      <p:pic>
        <p:nvPicPr>
          <p:cNvPr id="22" name="Picture 21">
            <a:extLst>
              <a:ext uri="{FF2B5EF4-FFF2-40B4-BE49-F238E27FC236}">
                <a16:creationId xmlns:a16="http://schemas.microsoft.com/office/drawing/2014/main" id="{B5DD4D08-E5B1-40D5-BEB5-0132908182E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0193" t="174" r="25851"/>
          <a:stretch/>
        </p:blipFill>
        <p:spPr>
          <a:xfrm>
            <a:off x="451394" y="2675803"/>
            <a:ext cx="761456" cy="512108"/>
          </a:xfrm>
          <a:prstGeom prst="rect">
            <a:avLst/>
          </a:prstGeom>
        </p:spPr>
      </p:pic>
      <p:pic>
        <p:nvPicPr>
          <p:cNvPr id="23" name="Picture 22">
            <a:extLst>
              <a:ext uri="{FF2B5EF4-FFF2-40B4-BE49-F238E27FC236}">
                <a16:creationId xmlns:a16="http://schemas.microsoft.com/office/drawing/2014/main" id="{2F2C94C7-BEC8-4058-BA8D-80B28477A07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1314" t="-1" b="-1691"/>
          <a:stretch/>
        </p:blipFill>
        <p:spPr>
          <a:xfrm>
            <a:off x="2632230" y="2675803"/>
            <a:ext cx="1292722" cy="529746"/>
          </a:xfrm>
          <a:prstGeom prst="rect">
            <a:avLst/>
          </a:prstGeom>
        </p:spPr>
      </p:pic>
      <p:pic>
        <p:nvPicPr>
          <p:cNvPr id="6" name="Picture 5">
            <a:extLst>
              <a:ext uri="{FF2B5EF4-FFF2-40B4-BE49-F238E27FC236}">
                <a16:creationId xmlns:a16="http://schemas.microsoft.com/office/drawing/2014/main" id="{FE823542-0BB4-4419-8F0A-4D380F094013}"/>
              </a:ext>
            </a:extLst>
          </p:cNvPr>
          <p:cNvPicPr>
            <a:picLocks noChangeAspect="1"/>
          </p:cNvPicPr>
          <p:nvPr/>
        </p:nvPicPr>
        <p:blipFill rotWithShape="1">
          <a:blip r:embed="rId10">
            <a:extLst>
              <a:ext uri="{28A0092B-C50C-407E-A947-70E740481C1C}">
                <a14:useLocalDpi xmlns:a14="http://schemas.microsoft.com/office/drawing/2010/main" val="0"/>
              </a:ext>
            </a:extLst>
          </a:blip>
          <a:srcRect b="5274"/>
          <a:stretch/>
        </p:blipFill>
        <p:spPr>
          <a:xfrm>
            <a:off x="5168972" y="780277"/>
            <a:ext cx="4425878" cy="6271319"/>
          </a:xfrm>
          <a:prstGeom prst="rect">
            <a:avLst/>
          </a:prstGeom>
        </p:spPr>
      </p:pic>
      <p:pic>
        <p:nvPicPr>
          <p:cNvPr id="25" name="Picture 24">
            <a:extLst>
              <a:ext uri="{FF2B5EF4-FFF2-40B4-BE49-F238E27FC236}">
                <a16:creationId xmlns:a16="http://schemas.microsoft.com/office/drawing/2014/main" id="{21C92F6B-7F1D-49AC-BB5F-0EBC2E6C2CDD}"/>
              </a:ext>
            </a:extLst>
          </p:cNvPr>
          <p:cNvPicPr>
            <a:picLocks noChangeAspect="1"/>
          </p:cNvPicPr>
          <p:nvPr/>
        </p:nvPicPr>
        <p:blipFill rotWithShape="1">
          <a:blip r:embed="rId11"/>
          <a:srcRect t="14647" r="67138" b="61446"/>
          <a:stretch/>
        </p:blipFill>
        <p:spPr>
          <a:xfrm>
            <a:off x="10893396" y="234000"/>
            <a:ext cx="1177189" cy="352090"/>
          </a:xfrm>
          <a:prstGeom prst="rect">
            <a:avLst/>
          </a:prstGeom>
        </p:spPr>
      </p:pic>
      <p:pic>
        <p:nvPicPr>
          <p:cNvPr id="27" name="Picture 26">
            <a:extLst>
              <a:ext uri="{FF2B5EF4-FFF2-40B4-BE49-F238E27FC236}">
                <a16:creationId xmlns:a16="http://schemas.microsoft.com/office/drawing/2014/main" id="{C78A930F-FD85-46AD-AE53-F5D64D42EAC3}"/>
              </a:ext>
            </a:extLst>
          </p:cNvPr>
          <p:cNvPicPr>
            <a:picLocks noChangeAspect="1"/>
          </p:cNvPicPr>
          <p:nvPr/>
        </p:nvPicPr>
        <p:blipFill rotWithShape="1">
          <a:blip r:embed="rId11"/>
          <a:srcRect t="14647" r="67138" b="61446"/>
          <a:stretch/>
        </p:blipFill>
        <p:spPr>
          <a:xfrm>
            <a:off x="531365" y="234000"/>
            <a:ext cx="1177189" cy="352090"/>
          </a:xfrm>
          <a:prstGeom prst="rect">
            <a:avLst/>
          </a:prstGeom>
        </p:spPr>
      </p:pic>
    </p:spTree>
    <p:extLst>
      <p:ext uri="{BB962C8B-B14F-4D97-AF65-F5344CB8AC3E}">
        <p14:creationId xmlns:p14="http://schemas.microsoft.com/office/powerpoint/2010/main" val="3757608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3246F5A-4987-4F11-84AF-25774176C38B}"/>
              </a:ext>
            </a:extLst>
          </p:cNvPr>
          <p:cNvSpPr/>
          <p:nvPr/>
        </p:nvSpPr>
        <p:spPr>
          <a:xfrm>
            <a:off x="10713727" y="809625"/>
            <a:ext cx="1299782" cy="3048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D040366-2EF8-440C-8367-B09B9271F7E9}"/>
              </a:ext>
            </a:extLst>
          </p:cNvPr>
          <p:cNvSpPr/>
          <p:nvPr/>
        </p:nvSpPr>
        <p:spPr>
          <a:xfrm>
            <a:off x="3020161" y="2040253"/>
            <a:ext cx="1299782" cy="3048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7F24394E-E5FF-4F50-9AF9-39BF3F5E3D5C}"/>
              </a:ext>
            </a:extLst>
          </p:cNvPr>
          <p:cNvSpPr>
            <a:spLocks noGrp="1"/>
          </p:cNvSpPr>
          <p:nvPr>
            <p:ph type="body" idx="1"/>
          </p:nvPr>
        </p:nvSpPr>
        <p:spPr>
          <a:xfrm>
            <a:off x="3001022" y="1948623"/>
            <a:ext cx="5831828" cy="4880802"/>
          </a:xfrm>
        </p:spPr>
        <p:txBody>
          <a:bodyPr/>
          <a:lstStyle/>
          <a:p>
            <a:pPr algn="just"/>
            <a:endParaRPr lang="vi-VN" sz="1100" dirty="0">
              <a:solidFill>
                <a:schemeClr val="bg1"/>
              </a:solidFill>
              <a:latin typeface="Times New Roman" panose="02020603050405020304" pitchFamily="18" charset="0"/>
              <a:cs typeface="Times New Roman" panose="02020603050405020304" pitchFamily="18" charset="0"/>
            </a:endParaRPr>
          </a:p>
          <a:p>
            <a:pPr algn="just"/>
            <a:r>
              <a:rPr lang="vi-VN" sz="1200"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  </a:t>
            </a:r>
            <a:r>
              <a:rPr lang="vi-VN" sz="1200" dirty="0">
                <a:solidFill>
                  <a:schemeClr val="bg1"/>
                </a:solidFill>
                <a:latin typeface="Times New Roman" panose="02020603050405020304" pitchFamily="18" charset="0"/>
                <a:cs typeface="Times New Roman" panose="02020603050405020304" pitchFamily="18" charset="0"/>
              </a:rPr>
              <a:t>Đề xuất sản phẩm</a:t>
            </a:r>
          </a:p>
          <a:p>
            <a:pPr algn="just"/>
            <a:endParaRPr lang="vi-VN" sz="1400" dirty="0">
              <a:latin typeface="Times New Roman" panose="02020603050405020304" pitchFamily="18" charset="0"/>
              <a:cs typeface="Times New Roman" panose="02020603050405020304" pitchFamily="18" charset="0"/>
            </a:endParaRPr>
          </a:p>
          <a:p>
            <a:pPr algn="just"/>
            <a:r>
              <a:rPr lang="vi-VN" sz="1200" dirty="0">
                <a:solidFill>
                  <a:srgbClr val="92D050"/>
                </a:solidFill>
                <a:latin typeface="Times New Roman" panose="02020603050405020304" pitchFamily="18" charset="0"/>
                <a:cs typeface="Times New Roman" panose="02020603050405020304" pitchFamily="18" charset="0"/>
              </a:rPr>
              <a:t>Cảm biến rò rỉ khí </a:t>
            </a:r>
            <a:r>
              <a:rPr lang="en-US" sz="1200" dirty="0">
                <a:solidFill>
                  <a:srgbClr val="92D050"/>
                </a:solidFill>
                <a:latin typeface="Times New Roman" panose="02020603050405020304" pitchFamily="18" charset="0"/>
                <a:cs typeface="Times New Roman" panose="02020603050405020304" pitchFamily="18" charset="0"/>
              </a:rPr>
              <a:t>g</a:t>
            </a:r>
            <a:r>
              <a:rPr lang="vi-VN" sz="1200" dirty="0">
                <a:solidFill>
                  <a:srgbClr val="92D050"/>
                </a:solidFill>
                <a:latin typeface="Times New Roman" panose="02020603050405020304" pitchFamily="18" charset="0"/>
                <a:cs typeface="Times New Roman" panose="02020603050405020304" pitchFamily="18" charset="0"/>
              </a:rPr>
              <a:t>as </a:t>
            </a:r>
            <a:r>
              <a:rPr lang="en-US" sz="1200" dirty="0" err="1">
                <a:solidFill>
                  <a:srgbClr val="92D050"/>
                </a:solidFill>
                <a:latin typeface="Times New Roman" panose="02020603050405020304" pitchFamily="18" charset="0"/>
                <a:cs typeface="Times New Roman" panose="02020603050405020304" pitchFamily="18" charset="0"/>
              </a:rPr>
              <a:t>và</a:t>
            </a:r>
            <a:r>
              <a:rPr lang="vi-VN" sz="1200" dirty="0">
                <a:solidFill>
                  <a:srgbClr val="92D050"/>
                </a:solidFill>
                <a:latin typeface="Times New Roman" panose="02020603050405020304" pitchFamily="18" charset="0"/>
                <a:cs typeface="Times New Roman" panose="02020603050405020304" pitchFamily="18" charset="0"/>
              </a:rPr>
              <a:t> </a:t>
            </a:r>
            <a:r>
              <a:rPr lang="en-US" sz="1200" dirty="0">
                <a:solidFill>
                  <a:srgbClr val="92D050"/>
                </a:solidFill>
                <a:latin typeface="Times New Roman" panose="02020603050405020304" pitchFamily="18" charset="0"/>
                <a:cs typeface="Times New Roman" panose="02020603050405020304" pitchFamily="18" charset="0"/>
              </a:rPr>
              <a:t>b</a:t>
            </a:r>
            <a:r>
              <a:rPr lang="vi-VN" sz="1200" dirty="0">
                <a:solidFill>
                  <a:srgbClr val="92D050"/>
                </a:solidFill>
                <a:latin typeface="Times New Roman" panose="02020603050405020304" pitchFamily="18" charset="0"/>
                <a:cs typeface="Times New Roman" panose="02020603050405020304" pitchFamily="18" charset="0"/>
              </a:rPr>
              <a:t>ộ điều khiển tự động thông minh</a:t>
            </a:r>
            <a:r>
              <a:rPr lang="en-US" sz="1200" dirty="0">
                <a:solidFill>
                  <a:srgbClr val="92D050"/>
                </a:solidFill>
                <a:latin typeface="Times New Roman" panose="02020603050405020304" pitchFamily="18" charset="0"/>
                <a:cs typeface="Times New Roman" panose="02020603050405020304" pitchFamily="18" charset="0"/>
              </a:rPr>
              <a:t>:</a:t>
            </a:r>
            <a:endParaRPr lang="vi-VN" sz="1200" dirty="0">
              <a:solidFill>
                <a:srgbClr val="92D050"/>
              </a:solidFill>
              <a:latin typeface="Times New Roman" panose="02020603050405020304" pitchFamily="18" charset="0"/>
              <a:cs typeface="Times New Roman" panose="02020603050405020304" pitchFamily="18" charset="0"/>
            </a:endParaRPr>
          </a:p>
          <a:p>
            <a:pPr algn="just"/>
            <a:r>
              <a:rPr lang="vi-VN" sz="1200" dirty="0">
                <a:latin typeface="Times New Roman" panose="02020603050405020304" pitchFamily="18" charset="0"/>
                <a:cs typeface="Times New Roman" panose="02020603050405020304" pitchFamily="18" charset="0"/>
              </a:rPr>
              <a:t>Theo dõi nồng độ khí gas</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báo động hai chiều và giải quyết các vấn đề rò rỉ khí thông qua liên kết với bộ điều khiển tự động thông minh.</a:t>
            </a:r>
            <a:endParaRPr lang="en-US" sz="1200" dirty="0">
              <a:latin typeface="Times New Roman" panose="02020603050405020304" pitchFamily="18" charset="0"/>
              <a:cs typeface="Times New Roman" panose="02020603050405020304" pitchFamily="18" charset="0"/>
            </a:endParaRPr>
          </a:p>
          <a:p>
            <a:pPr algn="just"/>
            <a:endParaRPr lang="vi-VN" sz="1200" dirty="0">
              <a:latin typeface="Times New Roman" panose="02020603050405020304" pitchFamily="18" charset="0"/>
              <a:cs typeface="Times New Roman" panose="02020603050405020304" pitchFamily="18" charset="0"/>
            </a:endParaRPr>
          </a:p>
          <a:p>
            <a:pPr algn="just"/>
            <a:r>
              <a:rPr lang="vi-VN" sz="1200" dirty="0">
                <a:solidFill>
                  <a:srgbClr val="92D050"/>
                </a:solidFill>
                <a:latin typeface="Times New Roman" panose="02020603050405020304" pitchFamily="18" charset="0"/>
                <a:cs typeface="Times New Roman" panose="02020603050405020304" pitchFamily="18" charset="0"/>
              </a:rPr>
              <a:t>Cảm biến khói</a:t>
            </a:r>
            <a:r>
              <a:rPr lang="en-US" sz="1200" dirty="0">
                <a:solidFill>
                  <a:srgbClr val="92D050"/>
                </a:solidFill>
                <a:latin typeface="Times New Roman" panose="02020603050405020304" pitchFamily="18" charset="0"/>
                <a:cs typeface="Times New Roman" panose="02020603050405020304" pitchFamily="18" charset="0"/>
              </a:rPr>
              <a:t>:</a:t>
            </a:r>
            <a:endParaRPr lang="vi-VN" sz="1200" dirty="0">
              <a:solidFill>
                <a:srgbClr val="92D050"/>
              </a:solidFill>
              <a:latin typeface="Times New Roman" panose="02020603050405020304" pitchFamily="18" charset="0"/>
              <a:cs typeface="Times New Roman" panose="02020603050405020304" pitchFamily="18" charset="0"/>
            </a:endParaRPr>
          </a:p>
          <a:p>
            <a:pPr algn="just"/>
            <a:r>
              <a:rPr lang="vi-VN" sz="1200" dirty="0">
                <a:latin typeface="Times New Roman" panose="02020603050405020304" pitchFamily="18" charset="0"/>
                <a:cs typeface="Times New Roman" panose="02020603050405020304" pitchFamily="18" charset="0"/>
              </a:rPr>
              <a:t>Theo dõi thời gian thực nồng độ khói trong bếp và báo động cục bộ hoặc từ xa thông qua ứng dụng</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động</a:t>
            </a:r>
            <a:r>
              <a:rPr lang="en-US" sz="1200" dirty="0">
                <a:latin typeface="Times New Roman" panose="02020603050405020304" pitchFamily="18" charset="0"/>
                <a:cs typeface="Times New Roman" panose="02020603050405020304" pitchFamily="18" charset="0"/>
              </a:rPr>
              <a:t>.</a:t>
            </a:r>
          </a:p>
          <a:p>
            <a:pPr algn="just"/>
            <a:endParaRPr lang="vi-VN" sz="1200" dirty="0">
              <a:latin typeface="Times New Roman" panose="02020603050405020304" pitchFamily="18" charset="0"/>
              <a:cs typeface="Times New Roman" panose="02020603050405020304" pitchFamily="18" charset="0"/>
            </a:endParaRPr>
          </a:p>
          <a:p>
            <a:pPr algn="just"/>
            <a:r>
              <a:rPr lang="vi-VN" sz="1200" dirty="0">
                <a:solidFill>
                  <a:srgbClr val="92D050"/>
                </a:solidFill>
                <a:latin typeface="Times New Roman" panose="02020603050405020304" pitchFamily="18" charset="0"/>
                <a:cs typeface="Times New Roman" panose="02020603050405020304" pitchFamily="18" charset="0"/>
              </a:rPr>
              <a:t>Cảm biến ngập nước</a:t>
            </a:r>
            <a:r>
              <a:rPr lang="en-US" sz="1200" dirty="0">
                <a:solidFill>
                  <a:srgbClr val="92D050"/>
                </a:solidFill>
                <a:latin typeface="Times New Roman" panose="02020603050405020304" pitchFamily="18" charset="0"/>
                <a:cs typeface="Times New Roman" panose="02020603050405020304" pitchFamily="18" charset="0"/>
              </a:rPr>
              <a:t>:</a:t>
            </a:r>
            <a:endParaRPr lang="vi-VN" sz="1200" dirty="0">
              <a:solidFill>
                <a:srgbClr val="92D050"/>
              </a:solidFill>
              <a:latin typeface="Times New Roman" panose="02020603050405020304" pitchFamily="18" charset="0"/>
              <a:cs typeface="Times New Roman" panose="02020603050405020304" pitchFamily="18" charset="0"/>
            </a:endParaRPr>
          </a:p>
          <a:p>
            <a:pPr algn="just"/>
            <a:r>
              <a:rPr lang="vi-VN" sz="1200" dirty="0">
                <a:latin typeface="Times New Roman" panose="02020603050405020304" pitchFamily="18" charset="0"/>
                <a:cs typeface="Times New Roman" panose="02020603050405020304" pitchFamily="18" charset="0"/>
              </a:rPr>
              <a:t>Đặt nó trong khu vực </a:t>
            </a:r>
            <a:r>
              <a:rPr lang="en-US" sz="1200" dirty="0" err="1">
                <a:latin typeface="Times New Roman" panose="02020603050405020304" pitchFamily="18" charset="0"/>
                <a:cs typeface="Times New Roman" panose="02020603050405020304" pitchFamily="18" charset="0"/>
              </a:rPr>
              <a:t>có</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đường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ống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nước</a:t>
            </a:r>
            <a:r>
              <a:rPr lang="en-US" sz="1200" dirty="0">
                <a:latin typeface="Times New Roman" panose="02020603050405020304" pitchFamily="18" charset="0"/>
                <a:cs typeface="Times New Roman" panose="02020603050405020304" pitchFamily="18" charset="0"/>
              </a:rPr>
              <a:t> ở </a:t>
            </a:r>
            <a:r>
              <a:rPr lang="en-US" sz="1200" dirty="0" err="1">
                <a:latin typeface="Times New Roman" panose="02020603050405020304" pitchFamily="18" charset="0"/>
                <a:cs typeface="Times New Roman" panose="02020603050405020304" pitchFamily="18" charset="0"/>
              </a:rPr>
              <a:t>khu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dưới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sàn</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để khi xảy ra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sự</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cố</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rò</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rỉ</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nước</a:t>
            </a:r>
            <a:r>
              <a:rPr lang="vi-VN" sz="1200" dirty="0">
                <a:latin typeface="Times New Roman" panose="02020603050405020304" pitchFamily="18" charset="0"/>
                <a:cs typeface="Times New Roman" panose="02020603050405020304" pitchFamily="18" charset="0"/>
              </a:rPr>
              <a:t>, người dùng sẽ </a:t>
            </a:r>
            <a:r>
              <a:rPr lang="en-US" sz="1200" dirty="0" err="1">
                <a:latin typeface="Times New Roman" panose="02020603050405020304" pitchFamily="18" charset="0"/>
                <a:cs typeface="Times New Roman" panose="02020603050405020304" pitchFamily="18" charset="0"/>
              </a:rPr>
              <a:t>nhận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được</a:t>
            </a:r>
            <a:r>
              <a:rPr lang="vi-VN"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cảnh</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báo kịp thời.</a:t>
            </a:r>
            <a:endParaRPr lang="en-US" sz="1200" dirty="0">
              <a:latin typeface="Times New Roman" panose="02020603050405020304" pitchFamily="18" charset="0"/>
              <a:cs typeface="Times New Roman" panose="02020603050405020304" pitchFamily="18" charset="0"/>
            </a:endParaRPr>
          </a:p>
          <a:p>
            <a:pPr algn="just"/>
            <a:endParaRPr lang="vi-VN" sz="1200" dirty="0">
              <a:solidFill>
                <a:schemeClr val="accent3"/>
              </a:solidFill>
              <a:latin typeface="Times New Roman" panose="02020603050405020304" pitchFamily="18" charset="0"/>
              <a:cs typeface="Times New Roman" panose="02020603050405020304" pitchFamily="18" charset="0"/>
            </a:endParaRPr>
          </a:p>
          <a:p>
            <a:pPr algn="just"/>
            <a:r>
              <a:rPr lang="vi-VN" sz="1200" dirty="0">
                <a:solidFill>
                  <a:srgbClr val="92D050"/>
                </a:solidFill>
                <a:latin typeface="Times New Roman" panose="02020603050405020304" pitchFamily="18" charset="0"/>
                <a:cs typeface="Times New Roman" panose="02020603050405020304" pitchFamily="18" charset="0"/>
              </a:rPr>
              <a:t>Hệ thống </a:t>
            </a:r>
            <a:r>
              <a:rPr lang="en-US" sz="1200" dirty="0" err="1">
                <a:solidFill>
                  <a:srgbClr val="92D050"/>
                </a:solidFill>
                <a:latin typeface="Times New Roman" panose="02020603050405020304" pitchFamily="18" charset="0"/>
                <a:cs typeface="Times New Roman" panose="02020603050405020304" pitchFamily="18" charset="0"/>
              </a:rPr>
              <a:t>âm</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thanh</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đa</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vùng</a:t>
            </a:r>
            <a:r>
              <a:rPr lang="en-US" sz="1200" dirty="0">
                <a:solidFill>
                  <a:srgbClr val="92D050"/>
                </a:solidFill>
                <a:latin typeface="Times New Roman" panose="02020603050405020304" pitchFamily="18" charset="0"/>
                <a:cs typeface="Times New Roman" panose="02020603050405020304" pitchFamily="18" charset="0"/>
              </a:rPr>
              <a:t>:</a:t>
            </a:r>
            <a:endParaRPr lang="vi-VN" sz="1200" dirty="0">
              <a:solidFill>
                <a:srgbClr val="92D050"/>
              </a:solidFill>
              <a:latin typeface="Times New Roman" panose="02020603050405020304" pitchFamily="18" charset="0"/>
              <a:cs typeface="Times New Roman" panose="02020603050405020304" pitchFamily="18" charset="0"/>
            </a:endParaRPr>
          </a:p>
          <a:p>
            <a:pPr algn="just"/>
            <a:r>
              <a:rPr lang="vi-VN" sz="1200" dirty="0">
                <a:latin typeface="Times New Roman" panose="02020603050405020304" pitchFamily="18" charset="0"/>
                <a:cs typeface="Times New Roman" panose="02020603050405020304" pitchFamily="18" charset="0"/>
              </a:rPr>
              <a:t>Phát nhạc trên Internet và mang đến cho mọi người trải nghiệm giải trí </a:t>
            </a:r>
            <a:r>
              <a:rPr lang="en-US" sz="1200" dirty="0" err="1">
                <a:latin typeface="Times New Roman" panose="02020603050405020304" pitchFamily="18" charset="0"/>
                <a:cs typeface="Times New Roman" panose="02020603050405020304" pitchFamily="18" charset="0"/>
              </a:rPr>
              <a:t>tuyệt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vời</a:t>
            </a:r>
            <a:r>
              <a:rPr lang="en-US" sz="1200" dirty="0">
                <a:latin typeface="Times New Roman" panose="02020603050405020304" pitchFamily="18" charset="0"/>
                <a:cs typeface="Times New Roman" panose="02020603050405020304" pitchFamily="18" charset="0"/>
              </a:rPr>
              <a:t>.</a:t>
            </a:r>
          </a:p>
          <a:p>
            <a:pPr algn="just"/>
            <a:endParaRPr lang="vi-VN" sz="1200" dirty="0">
              <a:solidFill>
                <a:schemeClr val="accent3"/>
              </a:solidFill>
              <a:latin typeface="Times New Roman" panose="02020603050405020304" pitchFamily="18" charset="0"/>
              <a:cs typeface="Times New Roman" panose="02020603050405020304" pitchFamily="18" charset="0"/>
            </a:endParaRPr>
          </a:p>
          <a:p>
            <a:pPr algn="just"/>
            <a:r>
              <a:rPr lang="vi-VN" sz="1200" dirty="0">
                <a:solidFill>
                  <a:srgbClr val="92D050"/>
                </a:solidFill>
                <a:latin typeface="Times New Roman" panose="02020603050405020304" pitchFamily="18" charset="0"/>
                <a:cs typeface="Times New Roman" panose="02020603050405020304" pitchFamily="18" charset="0"/>
              </a:rPr>
              <a:t>Công tắc gắn tường thông minh</a:t>
            </a:r>
            <a:r>
              <a:rPr lang="en-US" sz="1200" dirty="0">
                <a:solidFill>
                  <a:srgbClr val="92D050"/>
                </a:solidFill>
                <a:latin typeface="Times New Roman" panose="02020603050405020304" pitchFamily="18" charset="0"/>
                <a:cs typeface="Times New Roman" panose="02020603050405020304" pitchFamily="18" charset="0"/>
              </a:rPr>
              <a:t>:</a:t>
            </a:r>
            <a:endParaRPr lang="vi-VN" sz="1200" dirty="0">
              <a:solidFill>
                <a:srgbClr val="92D050"/>
              </a:solidFill>
              <a:latin typeface="Times New Roman" panose="02020603050405020304" pitchFamily="18" charset="0"/>
              <a:cs typeface="Times New Roman" panose="02020603050405020304" pitchFamily="18" charset="0"/>
            </a:endParaRPr>
          </a:p>
          <a:p>
            <a:pPr algn="just"/>
            <a:r>
              <a:rPr lang="vi-VN" sz="1200" dirty="0">
                <a:latin typeface="Times New Roman" panose="02020603050405020304" pitchFamily="18" charset="0"/>
                <a:cs typeface="Times New Roman" panose="02020603050405020304" pitchFamily="18" charset="0"/>
              </a:rPr>
              <a:t>Điều khiển không dây các thiết bị chiếu sáng.</a:t>
            </a:r>
          </a:p>
          <a:p>
            <a:pPr algn="just"/>
            <a:r>
              <a:rPr lang="vi-VN" sz="1200" dirty="0">
                <a:latin typeface="Times New Roman" panose="02020603050405020304" pitchFamily="18" charset="0"/>
                <a:cs typeface="Times New Roman" panose="02020603050405020304" pitchFamily="18" charset="0"/>
              </a:rPr>
              <a:t>Thông qua các thiết bị đầu cuối di động, người dùng có thể điều khiển các thiết bị chiếu sáng mà không cần phải di chuyển, rất tiện lợi và nhanh chóng.</a:t>
            </a:r>
            <a:endParaRPr lang="en-US" sz="1200" dirty="0">
              <a:latin typeface="Times New Roman" panose="02020603050405020304" pitchFamily="18" charset="0"/>
              <a:cs typeface="Times New Roman" panose="02020603050405020304" pitchFamily="18" charset="0"/>
            </a:endParaRPr>
          </a:p>
          <a:p>
            <a:pPr algn="just"/>
            <a:endParaRPr lang="vi-VN" sz="1200" dirty="0">
              <a:latin typeface="Times New Roman" panose="02020603050405020304" pitchFamily="18" charset="0"/>
              <a:cs typeface="Times New Roman" panose="02020603050405020304" pitchFamily="18" charset="0"/>
            </a:endParaRPr>
          </a:p>
          <a:p>
            <a:pPr algn="just"/>
            <a:r>
              <a:rPr lang="en-US" sz="1200" dirty="0" err="1">
                <a:solidFill>
                  <a:srgbClr val="92D050"/>
                </a:solidFill>
                <a:latin typeface="Times New Roman" panose="02020603050405020304" pitchFamily="18" charset="0"/>
                <a:cs typeface="Times New Roman" panose="02020603050405020304" pitchFamily="18" charset="0"/>
              </a:rPr>
              <a:t>Cảm</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biến</a:t>
            </a:r>
            <a:r>
              <a:rPr lang="vi-VN" sz="1200" dirty="0">
                <a:solidFill>
                  <a:srgbClr val="92D050"/>
                </a:solidFill>
                <a:latin typeface="Times New Roman" panose="02020603050405020304" pitchFamily="18" charset="0"/>
                <a:cs typeface="Times New Roman" panose="02020603050405020304" pitchFamily="18" charset="0"/>
              </a:rPr>
              <a:t> C02</a:t>
            </a:r>
            <a:r>
              <a:rPr lang="en-US" sz="1200" dirty="0">
                <a:solidFill>
                  <a:srgbClr val="92D050"/>
                </a:solidFill>
                <a:latin typeface="Times New Roman" panose="02020603050405020304" pitchFamily="18" charset="0"/>
                <a:cs typeface="Times New Roman" panose="02020603050405020304" pitchFamily="18" charset="0"/>
              </a:rPr>
              <a:t>:</a:t>
            </a:r>
            <a:endParaRPr lang="vi-VN" sz="1200" dirty="0">
              <a:solidFill>
                <a:srgbClr val="92D050"/>
              </a:solidFill>
              <a:latin typeface="Times New Roman" panose="02020603050405020304" pitchFamily="18" charset="0"/>
              <a:cs typeface="Times New Roman" panose="02020603050405020304" pitchFamily="18" charset="0"/>
            </a:endParaRPr>
          </a:p>
          <a:p>
            <a:pPr algn="just"/>
            <a:r>
              <a:rPr lang="vi-VN" sz="1200" dirty="0">
                <a:latin typeface="Times New Roman" panose="02020603050405020304" pitchFamily="18" charset="0"/>
                <a:cs typeface="Times New Roman" panose="02020603050405020304" pitchFamily="18" charset="0"/>
              </a:rPr>
              <a:t>Theo dõi nồng độ C02 trong thời gian thực,</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đảm bảo chất lượng không khí trong bếp bằng cách liên kết với các thiết bị khác như hệ thống thông gió</a:t>
            </a:r>
            <a:r>
              <a:rPr lang="en-US" sz="1200" dirty="0">
                <a:latin typeface="Times New Roman" panose="02020603050405020304" pitchFamily="18" charset="0"/>
                <a:cs typeface="Times New Roman" panose="02020603050405020304" pitchFamily="18" charset="0"/>
              </a:rPr>
              <a:t>,…</a:t>
            </a:r>
          </a:p>
        </p:txBody>
      </p:sp>
      <p:sp>
        <p:nvSpPr>
          <p:cNvPr id="3" name="Title 2">
            <a:extLst>
              <a:ext uri="{FF2B5EF4-FFF2-40B4-BE49-F238E27FC236}">
                <a16:creationId xmlns:a16="http://schemas.microsoft.com/office/drawing/2014/main" id="{DC496F75-F291-415B-8FF5-88F4F5120D4F}"/>
              </a:ext>
            </a:extLst>
          </p:cNvPr>
          <p:cNvSpPr>
            <a:spLocks noGrp="1"/>
          </p:cNvSpPr>
          <p:nvPr>
            <p:ph type="title"/>
          </p:nvPr>
        </p:nvSpPr>
        <p:spPr>
          <a:xfrm>
            <a:off x="2965450" y="498206"/>
            <a:ext cx="6324600" cy="1486517"/>
          </a:xfrm>
        </p:spPr>
        <p:txBody>
          <a:bodyPr/>
          <a:lstStyle/>
          <a:p>
            <a:pPr algn="l"/>
            <a:r>
              <a:rPr lang="vi-VN" sz="1200" dirty="0">
                <a:solidFill>
                  <a:srgbClr val="92D050"/>
                </a:solidFill>
                <a:latin typeface="Times New Roman" panose="02020603050405020304" pitchFamily="18" charset="0"/>
                <a:cs typeface="Times New Roman" panose="02020603050405020304" pitchFamily="18" charset="0"/>
              </a:rPr>
              <a:t>Ngăn chặn hỏa hoạn và rò rỉ nước</a:t>
            </a:r>
            <a:br>
              <a:rPr lang="vi-VN" sz="1200" dirty="0">
                <a:solidFill>
                  <a:srgbClr val="92D050"/>
                </a:solidFill>
                <a:latin typeface="Times New Roman" panose="02020603050405020304" pitchFamily="18" charset="0"/>
                <a:cs typeface="Times New Roman" panose="02020603050405020304" pitchFamily="18" charset="0"/>
              </a:rPr>
            </a:br>
            <a:r>
              <a:rPr lang="vi-VN" sz="1200" dirty="0">
                <a:solidFill>
                  <a:srgbClr val="92D050"/>
                </a:solidFill>
                <a:latin typeface="Times New Roman" panose="02020603050405020304" pitchFamily="18" charset="0"/>
                <a:cs typeface="Times New Roman" panose="02020603050405020304" pitchFamily="18" charset="0"/>
              </a:rPr>
              <a:t>An toàn và tiết kiệm năng lượng</a:t>
            </a:r>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Với các giải pháp công nghệ thông minh, thời gian phát hiện nồng độ khí</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khói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nước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ngay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lập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tức</a:t>
            </a:r>
            <a:r>
              <a:rPr lang="vi-VN" sz="1200" dirty="0">
                <a:latin typeface="Times New Roman" panose="02020603050405020304" pitchFamily="18" charset="0"/>
                <a:cs typeface="Times New Roman" panose="02020603050405020304" pitchFamily="18" charset="0"/>
              </a:rPr>
              <a:t>, đảm bảo an ninh nhà bếp và giảm lãng phí </a:t>
            </a:r>
            <a:r>
              <a:rPr lang="en-US" sz="1200" dirty="0" err="1">
                <a:latin typeface="Times New Roman" panose="02020603050405020304" pitchFamily="18" charset="0"/>
                <a:cs typeface="Times New Roman" panose="02020603050405020304" pitchFamily="18" charset="0"/>
              </a:rPr>
              <a:t>năng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lượng</a:t>
            </a:r>
            <a:r>
              <a:rPr lang="vi-VN" sz="1200" dirty="0">
                <a:latin typeface="Times New Roman" panose="02020603050405020304" pitchFamily="18" charset="0"/>
                <a:cs typeface="Times New Roman" panose="02020603050405020304" pitchFamily="18" charset="0"/>
              </a:rPr>
              <a:t> thông qua kiểm soát liên kết.</a:t>
            </a:r>
            <a:br>
              <a:rPr lang="vi-VN" sz="1200" dirty="0">
                <a:latin typeface="Times New Roman" panose="02020603050405020304" pitchFamily="18" charset="0"/>
                <a:cs typeface="Times New Roman" panose="02020603050405020304" pitchFamily="18" charset="0"/>
              </a:rPr>
            </a:br>
            <a:r>
              <a:rPr lang="vi-VN" sz="1200" dirty="0">
                <a:solidFill>
                  <a:srgbClr val="92D050"/>
                </a:solidFill>
                <a:latin typeface="Times New Roman" panose="02020603050405020304" pitchFamily="18" charset="0"/>
                <a:cs typeface="Times New Roman" panose="02020603050405020304" pitchFamily="18" charset="0"/>
              </a:rPr>
              <a:t>Cuộc sống tươi đẹp với âm thanh và màu sắc</a:t>
            </a:r>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Được trang 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hệ</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thống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âm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thanh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vùng</a:t>
            </a:r>
            <a:r>
              <a:rPr lang="vi-VN"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giúp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phòng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bếp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trở</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tuyệt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vời</a:t>
            </a:r>
            <a:r>
              <a:rPr lang="vi-VN" sz="1200" dirty="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pic>
        <p:nvPicPr>
          <p:cNvPr id="2054" name="Picture 6" descr="Kitchen Designs that will become your zen space | Yanko Design">
            <a:extLst>
              <a:ext uri="{FF2B5EF4-FFF2-40B4-BE49-F238E27FC236}">
                <a16:creationId xmlns:a16="http://schemas.microsoft.com/office/drawing/2014/main" id="{B79F6B2B-BBEB-4523-8886-8F4D7EB0BD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33" y="1422004"/>
            <a:ext cx="2472267" cy="544352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58BFB9F1-CA6F-4543-AC2A-A934117D161B}"/>
              </a:ext>
            </a:extLst>
          </p:cNvPr>
          <p:cNvSpPr txBox="1">
            <a:spLocks/>
          </p:cNvSpPr>
          <p:nvPr/>
        </p:nvSpPr>
        <p:spPr>
          <a:xfrm>
            <a:off x="603250" y="736927"/>
            <a:ext cx="2209800" cy="540924"/>
          </a:xfrm>
          <a:prstGeom prst="rect">
            <a:avLst/>
          </a:prstGeom>
        </p:spPr>
        <p:txBody>
          <a:bodyPr/>
          <a:lstStyle>
            <a:lvl1pPr>
              <a:defRPr>
                <a:latin typeface="+mj-lt"/>
                <a:ea typeface="+mj-ea"/>
                <a:cs typeface="+mj-cs"/>
              </a:defRPr>
            </a:lvl1pPr>
          </a:lstStyle>
          <a:p>
            <a:pPr algn="l"/>
            <a:r>
              <a:rPr lang="en-US" sz="3600" kern="0" dirty="0" err="1">
                <a:solidFill>
                  <a:srgbClr val="92D050"/>
                </a:solidFill>
                <a:latin typeface="Times New Roman" panose="02020603050405020304" pitchFamily="18" charset="0"/>
                <a:cs typeface="Times New Roman" panose="02020603050405020304" pitchFamily="18" charset="0"/>
              </a:rPr>
              <a:t>Phòng</a:t>
            </a:r>
            <a:r>
              <a:rPr lang="vi-VN" sz="3600" kern="0" dirty="0">
                <a:solidFill>
                  <a:srgbClr val="92D050"/>
                </a:solidFill>
                <a:latin typeface="Times New Roman" panose="02020603050405020304" pitchFamily="18" charset="0"/>
                <a:cs typeface="Times New Roman" panose="02020603050405020304" pitchFamily="18" charset="0"/>
              </a:rPr>
              <a:t> bếp</a:t>
            </a:r>
          </a:p>
        </p:txBody>
      </p:sp>
      <p:pic>
        <p:nvPicPr>
          <p:cNvPr id="2058" name="Picture 10" descr="Living Room Decorations">
            <a:extLst>
              <a:ext uri="{FF2B5EF4-FFF2-40B4-BE49-F238E27FC236}">
                <a16:creationId xmlns:a16="http://schemas.microsoft.com/office/drawing/2014/main" id="{0E0884F0-4733-4EDE-B8CA-4BC1CDC75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8650" y="1419226"/>
            <a:ext cx="2538116" cy="546607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a:extLst>
              <a:ext uri="{FF2B5EF4-FFF2-40B4-BE49-F238E27FC236}">
                <a16:creationId xmlns:a16="http://schemas.microsoft.com/office/drawing/2014/main" id="{809B10C3-06BE-4939-AFD3-3258574CACF8}"/>
              </a:ext>
            </a:extLst>
          </p:cNvPr>
          <p:cNvSpPr txBox="1">
            <a:spLocks/>
          </p:cNvSpPr>
          <p:nvPr/>
        </p:nvSpPr>
        <p:spPr>
          <a:xfrm>
            <a:off x="17084792" y="736927"/>
            <a:ext cx="2595019" cy="540924"/>
          </a:xfrm>
          <a:prstGeom prst="rect">
            <a:avLst/>
          </a:prstGeom>
        </p:spPr>
        <p:txBody>
          <a:bodyPr/>
          <a:lstStyle>
            <a:lvl1pPr>
              <a:defRPr>
                <a:latin typeface="+mj-lt"/>
                <a:ea typeface="+mj-ea"/>
                <a:cs typeface="+mj-cs"/>
              </a:defRPr>
            </a:lvl1pPr>
          </a:lstStyle>
          <a:p>
            <a:pPr algn="l"/>
            <a:r>
              <a:rPr lang="vi-VN" sz="3600" kern="0" dirty="0">
                <a:solidFill>
                  <a:srgbClr val="92D050"/>
                </a:solidFill>
                <a:latin typeface="Times New Roman" panose="02020603050405020304" pitchFamily="18" charset="0"/>
                <a:cs typeface="Times New Roman" panose="02020603050405020304" pitchFamily="18" charset="0"/>
              </a:rPr>
              <a:t>Phòng khách</a:t>
            </a:r>
          </a:p>
        </p:txBody>
      </p:sp>
      <p:sp>
        <p:nvSpPr>
          <p:cNvPr id="15" name="Title 2">
            <a:extLst>
              <a:ext uri="{FF2B5EF4-FFF2-40B4-BE49-F238E27FC236}">
                <a16:creationId xmlns:a16="http://schemas.microsoft.com/office/drawing/2014/main" id="{CA88DE90-9183-4F38-8AC2-E4CA13C50DF6}"/>
              </a:ext>
            </a:extLst>
          </p:cNvPr>
          <p:cNvSpPr txBox="1">
            <a:spLocks/>
          </p:cNvSpPr>
          <p:nvPr/>
        </p:nvSpPr>
        <p:spPr>
          <a:xfrm>
            <a:off x="10619701" y="831516"/>
            <a:ext cx="5680749" cy="6319153"/>
          </a:xfrm>
          <a:prstGeom prst="rect">
            <a:avLst/>
          </a:prstGeom>
        </p:spPr>
        <p:txBody>
          <a:bodyPr/>
          <a:lstStyle>
            <a:lvl1pPr>
              <a:defRPr>
                <a:latin typeface="+mj-lt"/>
                <a:ea typeface="+mj-ea"/>
                <a:cs typeface="+mj-cs"/>
              </a:defRPr>
            </a:lvl1pPr>
          </a:lstStyle>
          <a:p>
            <a:pPr algn="just"/>
            <a:r>
              <a:rPr lang="en-US" sz="1200" kern="0" dirty="0">
                <a:solidFill>
                  <a:schemeClr val="bg1"/>
                </a:solidFill>
                <a:latin typeface="Times New Roman" panose="02020603050405020304" pitchFamily="18" charset="0"/>
                <a:cs typeface="Times New Roman" panose="02020603050405020304" pitchFamily="18" charset="0"/>
              </a:rPr>
              <a:t>  </a:t>
            </a:r>
            <a:r>
              <a:rPr lang="vi-VN" sz="1200" kern="0" dirty="0">
                <a:solidFill>
                  <a:schemeClr val="bg1"/>
                </a:solidFill>
                <a:latin typeface="Times New Roman" panose="02020603050405020304" pitchFamily="18" charset="0"/>
                <a:cs typeface="Times New Roman" panose="02020603050405020304" pitchFamily="18" charset="0"/>
              </a:rPr>
              <a:t>Đề xuất sản phẩm</a:t>
            </a:r>
            <a:endParaRPr lang="en-US" sz="1200" kern="0" dirty="0">
              <a:solidFill>
                <a:schemeClr val="bg1"/>
              </a:solidFill>
              <a:latin typeface="Times New Roman" panose="02020603050405020304" pitchFamily="18" charset="0"/>
              <a:cs typeface="Times New Roman" panose="02020603050405020304" pitchFamily="18" charset="0"/>
            </a:endParaRPr>
          </a:p>
          <a:p>
            <a:pPr algn="just"/>
            <a:endParaRPr lang="vi-VN" sz="1400" kern="0" dirty="0">
              <a:solidFill>
                <a:srgbClr val="92D050"/>
              </a:solidFill>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Bộ </a:t>
            </a:r>
            <a:r>
              <a:rPr lang="en-US" sz="1200" kern="0" dirty="0" err="1">
                <a:solidFill>
                  <a:srgbClr val="92D050"/>
                </a:solidFill>
                <a:latin typeface="Times New Roman" panose="02020603050405020304" pitchFamily="18" charset="0"/>
                <a:cs typeface="Times New Roman" panose="02020603050405020304" pitchFamily="18" charset="0"/>
              </a:rPr>
              <a:t>điều</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khiển</a:t>
            </a:r>
            <a:r>
              <a:rPr lang="vi-VN" sz="1200" kern="0" dirty="0">
                <a:solidFill>
                  <a:srgbClr val="92D050"/>
                </a:solidFill>
                <a:latin typeface="Times New Roman" panose="02020603050405020304" pitchFamily="18" charset="0"/>
                <a:cs typeface="Times New Roman" panose="02020603050405020304" pitchFamily="18" charset="0"/>
              </a:rPr>
              <a:t> hồng ngoại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vi-VN" sz="1200" kern="0" dirty="0">
                <a:latin typeface="Times New Roman" panose="02020603050405020304" pitchFamily="18" charset="0"/>
                <a:cs typeface="Times New Roman" panose="02020603050405020304" pitchFamily="18" charset="0"/>
              </a:rPr>
              <a:t>Thông qua bộ điều khiển hồng ngoại thông minh, các thiết bị gia dụng (TV, máy điều hòa không khí</a:t>
            </a:r>
            <a:r>
              <a:rPr lang="en-US" sz="1200" kern="0" dirty="0">
                <a:latin typeface="Times New Roman" panose="02020603050405020304" pitchFamily="18" charset="0"/>
                <a:cs typeface="Times New Roman" panose="02020603050405020304" pitchFamily="18" charset="0"/>
              </a:rPr>
              <a:t>…</a:t>
            </a:r>
            <a:r>
              <a:rPr lang="vi-VN" sz="1200" kern="0" dirty="0">
                <a:latin typeface="Times New Roman" panose="02020603050405020304" pitchFamily="18" charset="0"/>
                <a:cs typeface="Times New Roman" panose="02020603050405020304" pitchFamily="18" charset="0"/>
              </a:rPr>
              <a:t>) được điều khiển</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và</a:t>
            </a:r>
            <a:r>
              <a:rPr lang="vi-VN" sz="1200" kern="0" dirty="0">
                <a:latin typeface="Times New Roman" panose="02020603050405020304" pitchFamily="18" charset="0"/>
                <a:cs typeface="Times New Roman" panose="02020603050405020304" pitchFamily="18" charset="0"/>
              </a:rPr>
              <a:t> vận hành</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một</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cách</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dễ</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dàng</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thuận</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tiện</a:t>
            </a:r>
            <a:r>
              <a:rPr lang="en-US" sz="1200" kern="0" dirty="0">
                <a:latin typeface="Times New Roman" panose="02020603050405020304" pitchFamily="18" charset="0"/>
                <a:cs typeface="Times New Roman" panose="02020603050405020304" pitchFamily="18" charset="0"/>
              </a:rPr>
              <a:t>.</a:t>
            </a: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Gateway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en-US" sz="1200" kern="0" dirty="0" err="1">
                <a:latin typeface="Times New Roman" panose="02020603050405020304" pitchFamily="18" charset="0"/>
                <a:cs typeface="Times New Roman" panose="02020603050405020304" pitchFamily="18" charset="0"/>
              </a:rPr>
              <a:t>Thông</a:t>
            </a:r>
            <a:r>
              <a:rPr lang="en-US" sz="1200" kern="0" dirty="0">
                <a:latin typeface="Times New Roman" panose="02020603050405020304" pitchFamily="18" charset="0"/>
                <a:cs typeface="Times New Roman" panose="02020603050405020304" pitchFamily="18" charset="0"/>
              </a:rPr>
              <a:t> qua gateway </a:t>
            </a:r>
            <a:r>
              <a:rPr lang="en-US" sz="1200" kern="0" dirty="0" err="1">
                <a:latin typeface="Times New Roman" panose="02020603050405020304" pitchFamily="18" charset="0"/>
                <a:cs typeface="Times New Roman" panose="02020603050405020304" pitchFamily="18" charset="0"/>
              </a:rPr>
              <a:t>thông</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minh</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các</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thiết</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bị</a:t>
            </a:r>
            <a:r>
              <a:rPr lang="vi-VN" sz="1200" kern="0" dirty="0">
                <a:latin typeface="Times New Roman" panose="02020603050405020304" pitchFamily="18" charset="0"/>
                <a:cs typeface="Times New Roman" panose="02020603050405020304" pitchFamily="18" charset="0"/>
              </a:rPr>
              <a:t> đầu cuối </a:t>
            </a:r>
            <a:r>
              <a:rPr lang="en-US" sz="1200" kern="0" dirty="0" err="1">
                <a:latin typeface="Times New Roman" panose="02020603050405020304" pitchFamily="18" charset="0"/>
                <a:cs typeface="Times New Roman" panose="02020603050405020304" pitchFamily="18" charset="0"/>
              </a:rPr>
              <a:t>Wulian</a:t>
            </a:r>
            <a:r>
              <a:rPr lang="vi-VN" sz="1200" kern="0" dirty="0">
                <a:latin typeface="Times New Roman" panose="02020603050405020304" pitchFamily="18" charset="0"/>
                <a:cs typeface="Times New Roman" panose="02020603050405020304" pitchFamily="18" charset="0"/>
              </a:rPr>
              <a:t> đạt được tốc độ, bảo mật và độ tin cậy</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cao</a:t>
            </a:r>
            <a:r>
              <a:rPr lang="vi-VN"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trong</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quá</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trình</a:t>
            </a:r>
            <a:r>
              <a:rPr lang="vi-VN" sz="1200" kern="0" dirty="0">
                <a:latin typeface="Times New Roman" panose="02020603050405020304" pitchFamily="18" charset="0"/>
                <a:cs typeface="Times New Roman" panose="02020603050405020304" pitchFamily="18" charset="0"/>
              </a:rPr>
              <a:t> truyền dữ liệu.</a:t>
            </a:r>
            <a:endParaRPr lang="en-US" sz="1200" kern="0" dirty="0">
              <a:latin typeface="Times New Roman" panose="02020603050405020304" pitchFamily="18" charset="0"/>
              <a:cs typeface="Times New Roman" panose="02020603050405020304" pitchFamily="18" charset="0"/>
            </a:endParaRP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Công tắc ngữ cảnh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vi-VN" sz="1200" kern="0" dirty="0">
                <a:latin typeface="Times New Roman" panose="02020603050405020304" pitchFamily="18" charset="0"/>
                <a:cs typeface="Times New Roman" panose="02020603050405020304" pitchFamily="18" charset="0"/>
              </a:rPr>
              <a:t>Cho phép </a:t>
            </a:r>
            <a:r>
              <a:rPr lang="en-US" sz="1200" kern="0" dirty="0" err="1">
                <a:latin typeface="Times New Roman" panose="02020603050405020304" pitchFamily="18" charset="0"/>
                <a:cs typeface="Times New Roman" panose="02020603050405020304" pitchFamily="18" charset="0"/>
              </a:rPr>
              <a:t>bạn</a:t>
            </a:r>
            <a:r>
              <a:rPr lang="vi-VN" sz="1200" kern="0" dirty="0">
                <a:latin typeface="Times New Roman" panose="02020603050405020304" pitchFamily="18" charset="0"/>
                <a:cs typeface="Times New Roman" panose="02020603050405020304" pitchFamily="18" charset="0"/>
              </a:rPr>
              <a:t> tùy chỉnh các ngữ cảnh khác nhau theo thói quen sinh hoạt hàng ngày</a:t>
            </a:r>
            <a:r>
              <a:rPr lang="en-US" sz="1200" kern="0" dirty="0">
                <a:latin typeface="Times New Roman" panose="02020603050405020304" pitchFamily="18" charset="0"/>
                <a:cs typeface="Times New Roman" panose="02020603050405020304" pitchFamily="18" charset="0"/>
              </a:rPr>
              <a:t>.</a:t>
            </a: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Nút ấn khẩn cấp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vi-VN" sz="1200" kern="0" dirty="0">
                <a:latin typeface="Times New Roman" panose="02020603050405020304" pitchFamily="18" charset="0"/>
                <a:cs typeface="Times New Roman" panose="02020603050405020304" pitchFamily="18" charset="0"/>
              </a:rPr>
              <a:t>Khi người già hoặc trẻ em gặp rắc rối, họ có thể gửi tin nhắn khẩn cấp cho gia đình bằng cách nhấn nút ấn khẩn cấp thông minh.</a:t>
            </a:r>
            <a:endParaRPr lang="en-US" sz="1200" kern="0" dirty="0">
              <a:latin typeface="Times New Roman" panose="02020603050405020304" pitchFamily="18" charset="0"/>
              <a:cs typeface="Times New Roman" panose="02020603050405020304" pitchFamily="18" charset="0"/>
            </a:endParaRP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Camera Gateway Wulian</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vi-VN" sz="1200" kern="0" dirty="0">
                <a:latin typeface="Times New Roman" panose="02020603050405020304" pitchFamily="18" charset="0"/>
                <a:cs typeface="Times New Roman" panose="02020603050405020304" pitchFamily="18" charset="0"/>
              </a:rPr>
              <a:t>Hình ảnh rõ </a:t>
            </a:r>
            <a:r>
              <a:rPr lang="en-US" sz="1200" kern="0" dirty="0" err="1">
                <a:latin typeface="Times New Roman" panose="02020603050405020304" pitchFamily="18" charset="0"/>
                <a:cs typeface="Times New Roman" panose="02020603050405020304" pitchFamily="18" charset="0"/>
              </a:rPr>
              <a:t>nét</a:t>
            </a:r>
            <a:r>
              <a:rPr lang="vi-VN" sz="1200" kern="0" dirty="0">
                <a:latin typeface="Times New Roman" panose="02020603050405020304" pitchFamily="18" charset="0"/>
                <a:cs typeface="Times New Roman" panose="02020603050405020304" pitchFamily="18" charset="0"/>
              </a:rPr>
              <a:t> có thể được xử lý thông qua thiết bị đầu cuối thông minh di động bất cứ lúc nào.</a:t>
            </a:r>
            <a:endParaRPr lang="en-US" sz="1200" kern="0" dirty="0">
              <a:latin typeface="Times New Roman" panose="02020603050405020304" pitchFamily="18" charset="0"/>
              <a:cs typeface="Times New Roman" panose="02020603050405020304" pitchFamily="18" charset="0"/>
            </a:endParaRP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Bóng đèn </a:t>
            </a:r>
            <a:r>
              <a:rPr lang="en-US" sz="1200" kern="0" dirty="0" err="1">
                <a:solidFill>
                  <a:srgbClr val="92D050"/>
                </a:solidFill>
                <a:latin typeface="Times New Roman" panose="02020603050405020304" pitchFamily="18" charset="0"/>
                <a:cs typeface="Times New Roman" panose="02020603050405020304" pitchFamily="18" charset="0"/>
              </a:rPr>
              <a:t>đổi</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màu</a:t>
            </a:r>
            <a:r>
              <a:rPr lang="vi-VN" sz="1200" kern="0" dirty="0">
                <a:solidFill>
                  <a:srgbClr val="92D050"/>
                </a:solidFill>
                <a:latin typeface="Times New Roman" panose="02020603050405020304" pitchFamily="18" charset="0"/>
                <a:cs typeface="Times New Roman" panose="02020603050405020304" pitchFamily="18" charset="0"/>
              </a:rPr>
              <a:t>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en-US" sz="1200" kern="0" dirty="0" err="1">
                <a:latin typeface="Times New Roman" panose="02020603050405020304" pitchFamily="18" charset="0"/>
                <a:cs typeface="Times New Roman" panose="02020603050405020304" pitchFamily="18" charset="0"/>
              </a:rPr>
              <a:t>Với</a:t>
            </a:r>
            <a:r>
              <a:rPr lang="en-US" sz="1200" kern="0" dirty="0">
                <a:latin typeface="Times New Roman" panose="02020603050405020304" pitchFamily="18" charset="0"/>
                <a:cs typeface="Times New Roman" panose="02020603050405020304" pitchFamily="18" charset="0"/>
              </a:rPr>
              <a:t> 16 </a:t>
            </a:r>
            <a:r>
              <a:rPr lang="en-US" sz="1200" kern="0" dirty="0" err="1">
                <a:latin typeface="Times New Roman" panose="02020603050405020304" pitchFamily="18" charset="0"/>
                <a:cs typeface="Times New Roman" panose="02020603050405020304" pitchFamily="18" charset="0"/>
              </a:rPr>
              <a:t>triệu</a:t>
            </a:r>
            <a:r>
              <a:rPr lang="en-US" sz="1200" kern="0" dirty="0">
                <a:latin typeface="Times New Roman" panose="02020603050405020304" pitchFamily="18" charset="0"/>
                <a:cs typeface="Times New Roman" panose="02020603050405020304" pitchFamily="18" charset="0"/>
              </a:rPr>
              <a:t> m</a:t>
            </a:r>
            <a:r>
              <a:rPr lang="vi-VN" sz="1200" kern="0" dirty="0">
                <a:latin typeface="Times New Roman" panose="02020603050405020304" pitchFamily="18" charset="0"/>
                <a:cs typeface="Times New Roman" panose="02020603050405020304" pitchFamily="18" charset="0"/>
              </a:rPr>
              <a:t>àu sắc khác nhau cho tâm trạng khác nhau</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sáng</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lên</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hoặc</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mờ</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đi</a:t>
            </a:r>
            <a:r>
              <a:rPr lang="vi-VN" sz="1200" kern="0" dirty="0">
                <a:latin typeface="Times New Roman" panose="02020603050405020304" pitchFamily="18" charset="0"/>
                <a:cs typeface="Times New Roman" panose="02020603050405020304" pitchFamily="18" charset="0"/>
              </a:rPr>
              <a:t>,</a:t>
            </a:r>
            <a:r>
              <a:rPr lang="en-US" sz="1200" kern="0" dirty="0">
                <a:latin typeface="Times New Roman" panose="02020603050405020304" pitchFamily="18" charset="0"/>
                <a:cs typeface="Times New Roman" panose="02020603050405020304" pitchFamily="18" charset="0"/>
              </a:rPr>
              <a:t> </a:t>
            </a:r>
            <a:r>
              <a:rPr lang="vi-VN" sz="1200" kern="0" dirty="0">
                <a:latin typeface="Times New Roman" panose="02020603050405020304" pitchFamily="18" charset="0"/>
                <a:cs typeface="Times New Roman" panose="02020603050405020304" pitchFamily="18" charset="0"/>
              </a:rPr>
              <a:t>gam màu lạnh hoặc ấm</a:t>
            </a:r>
            <a:r>
              <a:rPr lang="en-US" sz="1200" kern="0" dirty="0">
                <a:latin typeface="Times New Roman" panose="02020603050405020304" pitchFamily="18" charset="0"/>
                <a:cs typeface="Times New Roman" panose="02020603050405020304" pitchFamily="18" charset="0"/>
              </a:rPr>
              <a:t>. T</a:t>
            </a:r>
            <a:r>
              <a:rPr lang="vi-VN" sz="1200" kern="0" dirty="0">
                <a:latin typeface="Times New Roman" panose="02020603050405020304" pitchFamily="18" charset="0"/>
                <a:cs typeface="Times New Roman" panose="02020603050405020304" pitchFamily="18" charset="0"/>
              </a:rPr>
              <a:t>ất cả đều do bạn quyết định</a:t>
            </a:r>
            <a:r>
              <a:rPr lang="en-US" sz="1200" kern="0" dirty="0">
                <a:latin typeface="Times New Roman" panose="02020603050405020304" pitchFamily="18" charset="0"/>
                <a:cs typeface="Times New Roman" panose="02020603050405020304" pitchFamily="18" charset="0"/>
              </a:rPr>
              <a:t>, </a:t>
            </a:r>
            <a:r>
              <a:rPr lang="vi-VN" sz="1200" kern="0" dirty="0">
                <a:latin typeface="Times New Roman" panose="02020603050405020304" pitchFamily="18" charset="0"/>
                <a:cs typeface="Times New Roman" panose="02020603050405020304" pitchFamily="18" charset="0"/>
              </a:rPr>
              <a:t>tiết kiệm năng lượng</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và</a:t>
            </a:r>
            <a:r>
              <a:rPr lang="en-US" sz="1200" kern="0" dirty="0">
                <a:latin typeface="Times New Roman" panose="02020603050405020304" pitchFamily="18" charset="0"/>
                <a:cs typeface="Times New Roman" panose="02020603050405020304" pitchFamily="18" charset="0"/>
              </a:rPr>
              <a:t> </a:t>
            </a:r>
            <a:r>
              <a:rPr lang="vi-VN" sz="1200" kern="0" dirty="0">
                <a:latin typeface="Times New Roman" panose="02020603050405020304" pitchFamily="18" charset="0"/>
                <a:cs typeface="Times New Roman" panose="02020603050405020304" pitchFamily="18" charset="0"/>
              </a:rPr>
              <a:t>tinh tế.</a:t>
            </a:r>
            <a:endParaRPr lang="en-US" sz="1200" kern="0" dirty="0">
              <a:latin typeface="Times New Roman" panose="02020603050405020304" pitchFamily="18" charset="0"/>
              <a:cs typeface="Times New Roman" panose="02020603050405020304" pitchFamily="18" charset="0"/>
            </a:endParaRP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Cảm biến chuyển động thông minh PIR</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en-US" sz="1200" kern="0" dirty="0" err="1">
                <a:latin typeface="Times New Roman" panose="02020603050405020304" pitchFamily="18" charset="0"/>
                <a:cs typeface="Times New Roman" panose="02020603050405020304" pitchFamily="18" charset="0"/>
              </a:rPr>
              <a:t>Thiết</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bị</a:t>
            </a:r>
            <a:r>
              <a:rPr lang="vi-VN" sz="1200" kern="0" dirty="0">
                <a:latin typeface="Times New Roman" panose="02020603050405020304" pitchFamily="18" charset="0"/>
                <a:cs typeface="Times New Roman" panose="02020603050405020304" pitchFamily="18" charset="0"/>
              </a:rPr>
              <a:t> có thể phát hiện các h</a:t>
            </a:r>
            <a:r>
              <a:rPr lang="en-US" sz="1200" kern="0" dirty="0" err="1">
                <a:latin typeface="Times New Roman" panose="02020603050405020304" pitchFamily="18" charset="0"/>
                <a:cs typeface="Times New Roman" panose="02020603050405020304" pitchFamily="18" charset="0"/>
              </a:rPr>
              <a:t>oạt</a:t>
            </a:r>
            <a:r>
              <a:rPr lang="vi-VN" sz="1200" kern="0" dirty="0">
                <a:latin typeface="Times New Roman" panose="02020603050405020304" pitchFamily="18" charset="0"/>
                <a:cs typeface="Times New Roman" panose="02020603050405020304" pitchFamily="18" charset="0"/>
              </a:rPr>
              <a:t> động xung quanh và khi </a:t>
            </a:r>
            <a:r>
              <a:rPr lang="en-US" sz="1200" kern="0" dirty="0" err="1">
                <a:latin typeface="Times New Roman" panose="02020603050405020304" pitchFamily="18" charset="0"/>
                <a:cs typeface="Times New Roman" panose="02020603050405020304" pitchFamily="18" charset="0"/>
              </a:rPr>
              <a:t>xảy</a:t>
            </a:r>
            <a:r>
              <a:rPr lang="en-US" sz="1200" kern="0" dirty="0">
                <a:latin typeface="Times New Roman" panose="02020603050405020304" pitchFamily="18" charset="0"/>
                <a:cs typeface="Times New Roman" panose="02020603050405020304" pitchFamily="18" charset="0"/>
              </a:rPr>
              <a:t> ra </a:t>
            </a:r>
            <a:r>
              <a:rPr lang="en-US" sz="1200" kern="0" dirty="0" err="1">
                <a:latin typeface="Times New Roman" panose="02020603050405020304" pitchFamily="18" charset="0"/>
                <a:cs typeface="Times New Roman" panose="02020603050405020304" pitchFamily="18" charset="0"/>
              </a:rPr>
              <a:t>bất</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thường</a:t>
            </a:r>
            <a:r>
              <a:rPr lang="vi-VN"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thiết</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bị</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sẽ</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gửi</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cảnh</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báo</a:t>
            </a:r>
            <a:r>
              <a:rPr lang="vi-VN"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đến</a:t>
            </a:r>
            <a:r>
              <a:rPr lang="vi-VN" sz="1200" kern="0" dirty="0">
                <a:latin typeface="Times New Roman" panose="02020603050405020304" pitchFamily="18" charset="0"/>
                <a:cs typeface="Times New Roman" panose="02020603050405020304" pitchFamily="18" charset="0"/>
              </a:rPr>
              <a:t> người dùng</a:t>
            </a:r>
            <a:r>
              <a:rPr lang="en-US" sz="1200" kern="0" dirty="0">
                <a:latin typeface="Times New Roman" panose="02020603050405020304" pitchFamily="18" charset="0"/>
                <a:cs typeface="Times New Roman" panose="02020603050405020304" pitchFamily="18" charset="0"/>
              </a:rPr>
              <a:t>.</a:t>
            </a: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Cảnh báo âm thanh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vi-VN" sz="1200" kern="0" dirty="0">
                <a:latin typeface="Times New Roman" panose="02020603050405020304" pitchFamily="18" charset="0"/>
                <a:cs typeface="Times New Roman" panose="02020603050405020304" pitchFamily="18" charset="0"/>
              </a:rPr>
              <a:t>Cảnh báo bằng âm thanh sẽ được kích hoạt khi những điều bất thường xảy ra. </a:t>
            </a:r>
            <a:endParaRPr lang="en-US" sz="1200" kern="0" dirty="0">
              <a:latin typeface="Times New Roman" panose="02020603050405020304" pitchFamily="18"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4E003D34-5336-4662-A97D-E2091F20AAB8}"/>
              </a:ext>
            </a:extLst>
          </p:cNvPr>
          <p:cNvGraphicFramePr>
            <a:graphicFrameLocks noChangeAspect="1"/>
          </p:cNvGraphicFramePr>
          <p:nvPr>
            <p:extLst>
              <p:ext uri="{D42A27DB-BD31-4B8C-83A1-F6EECF244321}">
                <p14:modId xmlns:p14="http://schemas.microsoft.com/office/powerpoint/2010/main" val="418191203"/>
              </p:ext>
            </p:extLst>
          </p:nvPr>
        </p:nvGraphicFramePr>
        <p:xfrm>
          <a:off x="16315001" y="1239838"/>
          <a:ext cx="671249" cy="5741987"/>
        </p:xfrm>
        <a:graphic>
          <a:graphicData uri="http://schemas.openxmlformats.org/presentationml/2006/ole">
            <mc:AlternateContent xmlns:mc="http://schemas.openxmlformats.org/markup-compatibility/2006">
              <mc:Choice xmlns:v="urn:schemas-microsoft-com:vml" Requires="v">
                <p:oleObj name="CorelDRAW" r:id="rId5" imgW="644032" imgH="5969877" progId="CorelDraw.Graphic.21">
                  <p:embed/>
                </p:oleObj>
              </mc:Choice>
              <mc:Fallback>
                <p:oleObj name="CorelDRAW" r:id="rId5" imgW="644032" imgH="5969877" progId="CorelDraw.Graphic.21">
                  <p:embed/>
                  <p:pic>
                    <p:nvPicPr>
                      <p:cNvPr id="0" name=""/>
                      <p:cNvPicPr/>
                      <p:nvPr/>
                    </p:nvPicPr>
                    <p:blipFill>
                      <a:blip r:embed="rId6"/>
                      <a:stretch>
                        <a:fillRect/>
                      </a:stretch>
                    </p:blipFill>
                    <p:spPr>
                      <a:xfrm>
                        <a:off x="16315001" y="1239838"/>
                        <a:ext cx="671249" cy="57419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13EF41F4-E349-4B37-B18D-2A9D6DAC69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5250" y="2486025"/>
            <a:ext cx="637186" cy="4294187"/>
          </a:xfrm>
          <a:prstGeom prst="rect">
            <a:avLst/>
          </a:prstGeom>
        </p:spPr>
      </p:pic>
      <p:sp>
        <p:nvSpPr>
          <p:cNvPr id="6" name="TextBox 5">
            <a:extLst>
              <a:ext uri="{FF2B5EF4-FFF2-40B4-BE49-F238E27FC236}">
                <a16:creationId xmlns:a16="http://schemas.microsoft.com/office/drawing/2014/main" id="{345719FD-F6AE-4F88-BFC1-F3092D370AA8}"/>
              </a:ext>
            </a:extLst>
          </p:cNvPr>
          <p:cNvSpPr txBox="1"/>
          <p:nvPr/>
        </p:nvSpPr>
        <p:spPr>
          <a:xfrm>
            <a:off x="215286" y="6863655"/>
            <a:ext cx="235564"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9</a:t>
            </a:r>
          </a:p>
        </p:txBody>
      </p:sp>
      <p:sp>
        <p:nvSpPr>
          <p:cNvPr id="8" name="TextBox 7">
            <a:extLst>
              <a:ext uri="{FF2B5EF4-FFF2-40B4-BE49-F238E27FC236}">
                <a16:creationId xmlns:a16="http://schemas.microsoft.com/office/drawing/2014/main" id="{262A367D-7EB9-4934-A854-C20F0C7AF0CA}"/>
              </a:ext>
            </a:extLst>
          </p:cNvPr>
          <p:cNvSpPr txBox="1"/>
          <p:nvPr/>
        </p:nvSpPr>
        <p:spPr>
          <a:xfrm>
            <a:off x="19577050" y="6829425"/>
            <a:ext cx="357483"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10</a:t>
            </a:r>
          </a:p>
        </p:txBody>
      </p:sp>
      <p:sp>
        <p:nvSpPr>
          <p:cNvPr id="26" name="TextBox 25">
            <a:extLst>
              <a:ext uri="{FF2B5EF4-FFF2-40B4-BE49-F238E27FC236}">
                <a16:creationId xmlns:a16="http://schemas.microsoft.com/office/drawing/2014/main" id="{87BCE080-8DCB-441A-9862-C3DF1824D21F}"/>
              </a:ext>
            </a:extLst>
          </p:cNvPr>
          <p:cNvSpPr txBox="1"/>
          <p:nvPr/>
        </p:nvSpPr>
        <p:spPr>
          <a:xfrm>
            <a:off x="7897178" y="204468"/>
            <a:ext cx="18500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28" name="object 5">
            <a:extLst>
              <a:ext uri="{FF2B5EF4-FFF2-40B4-BE49-F238E27FC236}">
                <a16:creationId xmlns:a16="http://schemas.microsoft.com/office/drawing/2014/main" id="{B4D08ECF-C6CF-4448-9DA5-19D7CB9A6F26}"/>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34" name="TextBox 33">
            <a:extLst>
              <a:ext uri="{FF2B5EF4-FFF2-40B4-BE49-F238E27FC236}">
                <a16:creationId xmlns:a16="http://schemas.microsoft.com/office/drawing/2014/main" id="{0F18D9B6-E22A-4E88-841F-D42E7121EE0D}"/>
              </a:ext>
            </a:extLst>
          </p:cNvPr>
          <p:cNvSpPr txBox="1"/>
          <p:nvPr/>
        </p:nvSpPr>
        <p:spPr>
          <a:xfrm>
            <a:off x="18272268" y="165371"/>
            <a:ext cx="1831831" cy="276999"/>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wulian.com.vn</a:t>
            </a:r>
            <a:endParaRPr lang="en-US" sz="1200" i="1"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05442C6C-C80B-44A3-BB31-9603C5C149A5}"/>
              </a:ext>
            </a:extLst>
          </p:cNvPr>
          <p:cNvPicPr>
            <a:picLocks noChangeAspect="1"/>
          </p:cNvPicPr>
          <p:nvPr/>
        </p:nvPicPr>
        <p:blipFill rotWithShape="1">
          <a:blip r:embed="rId8"/>
          <a:srcRect t="14647" r="67138" b="61446"/>
          <a:stretch/>
        </p:blipFill>
        <p:spPr>
          <a:xfrm>
            <a:off x="10893396" y="234000"/>
            <a:ext cx="1177189" cy="352090"/>
          </a:xfrm>
          <a:prstGeom prst="rect">
            <a:avLst/>
          </a:prstGeom>
        </p:spPr>
      </p:pic>
      <p:pic>
        <p:nvPicPr>
          <p:cNvPr id="21" name="Picture 20">
            <a:extLst>
              <a:ext uri="{FF2B5EF4-FFF2-40B4-BE49-F238E27FC236}">
                <a16:creationId xmlns:a16="http://schemas.microsoft.com/office/drawing/2014/main" id="{2AF6DF5F-A873-4149-8437-19580282EE44}"/>
              </a:ext>
            </a:extLst>
          </p:cNvPr>
          <p:cNvPicPr>
            <a:picLocks noChangeAspect="1"/>
          </p:cNvPicPr>
          <p:nvPr/>
        </p:nvPicPr>
        <p:blipFill rotWithShape="1">
          <a:blip r:embed="rId8"/>
          <a:srcRect t="14647" r="67138" b="61446"/>
          <a:stretch/>
        </p:blipFill>
        <p:spPr>
          <a:xfrm>
            <a:off x="531365" y="234000"/>
            <a:ext cx="1177189" cy="352090"/>
          </a:xfrm>
          <a:prstGeom prst="rect">
            <a:avLst/>
          </a:prstGeom>
        </p:spPr>
      </p:pic>
    </p:spTree>
    <p:extLst>
      <p:ext uri="{BB962C8B-B14F-4D97-AF65-F5344CB8AC3E}">
        <p14:creationId xmlns:p14="http://schemas.microsoft.com/office/powerpoint/2010/main" val="117778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36498725-3A3C-40B8-A533-A4A7FC5D333F}"/>
              </a:ext>
            </a:extLst>
          </p:cNvPr>
          <p:cNvSpPr/>
          <p:nvPr/>
        </p:nvSpPr>
        <p:spPr>
          <a:xfrm>
            <a:off x="13386318" y="1738374"/>
            <a:ext cx="1371600" cy="30596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FBF08110-8944-4CA0-AB06-1D72C5E5A08D}"/>
              </a:ext>
            </a:extLst>
          </p:cNvPr>
          <p:cNvSpPr>
            <a:spLocks noGrp="1"/>
          </p:cNvSpPr>
          <p:nvPr>
            <p:ph type="title"/>
          </p:nvPr>
        </p:nvSpPr>
        <p:spPr>
          <a:xfrm>
            <a:off x="1203011" y="811412"/>
            <a:ext cx="7644259" cy="1701428"/>
          </a:xfrm>
        </p:spPr>
        <p:txBody>
          <a:bodyPr/>
          <a:lstStyle/>
          <a:p>
            <a:pPr algn="just"/>
            <a:r>
              <a:rPr lang="en-US" sz="1200" dirty="0" err="1">
                <a:latin typeface="Times New Roman" panose="02020603050405020304" pitchFamily="18" charset="0"/>
                <a:cs typeface="Times New Roman" panose="02020603050405020304" pitchFamily="18" charset="0"/>
              </a:rPr>
              <a:t>Đối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với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phòng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khách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bạn</a:t>
            </a:r>
            <a:r>
              <a:rPr lang="vi-VN" sz="1200" dirty="0">
                <a:latin typeface="Times New Roman" panose="02020603050405020304" pitchFamily="18" charset="0"/>
                <a:cs typeface="Times New Roman" panose="02020603050405020304" pitchFamily="18" charset="0"/>
              </a:rPr>
              <a:t> có thể thiết lập các ngữ cảnh khác nhau (</a:t>
            </a:r>
            <a:r>
              <a:rPr lang="en-US" sz="1200" dirty="0">
                <a:latin typeface="Times New Roman" panose="02020603050405020304" pitchFamily="18" charset="0"/>
                <a:cs typeface="Times New Roman" panose="02020603050405020304" pitchFamily="18" charset="0"/>
              </a:rPr>
              <a:t>t</a:t>
            </a:r>
            <a:r>
              <a:rPr lang="vi-VN" sz="1200" dirty="0">
                <a:latin typeface="Times New Roman" panose="02020603050405020304" pitchFamily="18" charset="0"/>
                <a:cs typeface="Times New Roman" panose="02020603050405020304" pitchFamily="18" charset="0"/>
              </a:rPr>
              <a:t>iếp khách, </a:t>
            </a:r>
            <a:r>
              <a:rPr lang="en-US" sz="1200" dirty="0">
                <a:latin typeface="Times New Roman" panose="02020603050405020304" pitchFamily="18" charset="0"/>
                <a:cs typeface="Times New Roman" panose="02020603050405020304" pitchFamily="18" charset="0"/>
              </a:rPr>
              <a:t>p</a:t>
            </a:r>
            <a:r>
              <a:rPr lang="vi-VN" sz="1200" dirty="0">
                <a:latin typeface="Times New Roman" panose="02020603050405020304" pitchFamily="18" charset="0"/>
                <a:cs typeface="Times New Roman" panose="02020603050405020304" pitchFamily="18" charset="0"/>
              </a:rPr>
              <a:t>hòng chiếu phim</a:t>
            </a:r>
            <a:r>
              <a:rPr lang="en-US" sz="1200" dirty="0">
                <a:latin typeface="Times New Roman" panose="02020603050405020304" pitchFamily="18" charset="0"/>
                <a:cs typeface="Times New Roman" panose="02020603050405020304" pitchFamily="18" charset="0"/>
              </a:rPr>
              <a:t>,</a:t>
            </a:r>
            <a:r>
              <a:rPr lang="vi-VN"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g</a:t>
            </a:r>
            <a:r>
              <a:rPr lang="vi-VN" sz="1200" dirty="0">
                <a:latin typeface="Times New Roman" panose="02020603050405020304" pitchFamily="18" charset="0"/>
                <a:cs typeface="Times New Roman" panose="02020603050405020304" pitchFamily="18" charset="0"/>
              </a:rPr>
              <a:t>iải trí</a:t>
            </a:r>
            <a:r>
              <a:rPr lang="en-US" sz="1200" dirty="0">
                <a:latin typeface="Times New Roman" panose="02020603050405020304" pitchFamily="18" charset="0"/>
                <a:cs typeface="Times New Roman" panose="02020603050405020304" pitchFamily="18" charset="0"/>
              </a:rPr>
              <a:t>,…</a:t>
            </a:r>
            <a:r>
              <a:rPr lang="vi-VN" sz="1200" dirty="0">
                <a:latin typeface="Times New Roman" panose="02020603050405020304" pitchFamily="18" charset="0"/>
                <a:cs typeface="Times New Roman" panose="02020603050405020304" pitchFamily="18" charset="0"/>
              </a:rPr>
              <a:t>) để làm cho không 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trở</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nên</a:t>
            </a:r>
            <a:r>
              <a:rPr lang="vi-VN" sz="1200" dirty="0">
                <a:latin typeface="Times New Roman" panose="02020603050405020304" pitchFamily="18" charset="0"/>
                <a:cs typeface="Times New Roman" panose="02020603050405020304" pitchFamily="18" charset="0"/>
              </a:rPr>
              <a:t> không giới hạn. </a:t>
            </a:r>
            <a:r>
              <a:rPr lang="en-US" sz="1200" dirty="0" err="1">
                <a:latin typeface="Times New Roman" panose="02020603050405020304" pitchFamily="18" charset="0"/>
                <a:cs typeface="Times New Roman" panose="02020603050405020304" pitchFamily="18" charset="0"/>
              </a:rPr>
              <a:t>Bạn</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có thể điều khiển ánh sáng, rèm, điều hòa không khí và các thiết bị gia dụng khác thông qua thiết bị đầu cuối thông minh.</a:t>
            </a:r>
            <a:endParaRPr lang="en-US" sz="1200" dirty="0">
              <a:latin typeface="Times New Roman" panose="02020603050405020304" pitchFamily="18" charset="0"/>
              <a:cs typeface="Times New Roman" panose="02020603050405020304" pitchFamily="18" charset="0"/>
            </a:endParaRPr>
          </a:p>
        </p:txBody>
      </p:sp>
      <p:sp>
        <p:nvSpPr>
          <p:cNvPr id="24" name="Content Placeholder 2">
            <a:extLst>
              <a:ext uri="{FF2B5EF4-FFF2-40B4-BE49-F238E27FC236}">
                <a16:creationId xmlns:a16="http://schemas.microsoft.com/office/drawing/2014/main" id="{6B37B8F9-0EC6-4596-91C2-1E3974790FE6}"/>
              </a:ext>
            </a:extLst>
          </p:cNvPr>
          <p:cNvSpPr txBox="1">
            <a:spLocks/>
          </p:cNvSpPr>
          <p:nvPr/>
        </p:nvSpPr>
        <p:spPr>
          <a:xfrm>
            <a:off x="1079462" y="5860374"/>
            <a:ext cx="2827223" cy="738664"/>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1200" kern="0" dirty="0">
                <a:solidFill>
                  <a:srgbClr val="92D050"/>
                </a:solidFill>
                <a:latin typeface="Times New Roman" panose="02020603050405020304" pitchFamily="18" charset="0"/>
                <a:cs typeface="Times New Roman" panose="02020603050405020304" pitchFamily="18" charset="0"/>
              </a:rPr>
              <a:t>Công tắc điều chỉnh </a:t>
            </a:r>
            <a:r>
              <a:rPr lang="en-US" sz="1200" kern="0" dirty="0" err="1">
                <a:solidFill>
                  <a:srgbClr val="92D050"/>
                </a:solidFill>
                <a:latin typeface="Times New Roman" panose="02020603050405020304" pitchFamily="18" charset="0"/>
                <a:cs typeface="Times New Roman" panose="02020603050405020304" pitchFamily="18" charset="0"/>
              </a:rPr>
              <a:t>ánh</a:t>
            </a:r>
            <a:r>
              <a:rPr lang="vi-VN" sz="1200" kern="0" dirty="0">
                <a:solidFill>
                  <a:srgbClr val="92D050"/>
                </a:solidFill>
                <a:latin typeface="Times New Roman" panose="02020603050405020304" pitchFamily="18" charset="0"/>
                <a:cs typeface="Times New Roman" panose="02020603050405020304" pitchFamily="18" charset="0"/>
              </a:rPr>
              <a:t> sáng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en-US" sz="1200" kern="0" dirty="0" err="1">
                <a:solidFill>
                  <a:sysClr val="windowText" lastClr="000000"/>
                </a:solidFill>
                <a:latin typeface="Times New Roman" panose="02020603050405020304" pitchFamily="18" charset="0"/>
                <a:cs typeface="Times New Roman" panose="02020603050405020304" pitchFamily="18" charset="0"/>
              </a:rPr>
              <a:t>Bạn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có</a:t>
            </a:r>
            <a:r>
              <a:rPr lang="vi-VN" sz="1200" kern="0" dirty="0">
                <a:solidFill>
                  <a:sysClr val="windowText" lastClr="000000"/>
                </a:solidFill>
                <a:latin typeface="Times New Roman" panose="02020603050405020304" pitchFamily="18" charset="0"/>
                <a:cs typeface="Times New Roman" panose="02020603050405020304" pitchFamily="18" charset="0"/>
              </a:rPr>
              <a:t> thể tiết kiệm năng lượng bằng cách điều</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chỉnh độ sáng của đèn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thích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hợp</a:t>
            </a:r>
            <a:r>
              <a:rPr lang="vi-VN" sz="1200" kern="0" dirty="0">
                <a:solidFill>
                  <a:sysClr val="windowText" lastClr="000000"/>
                </a:solidFill>
                <a:latin typeface="Times New Roman" panose="02020603050405020304" pitchFamily="18" charset="0"/>
                <a:cs typeface="Times New Roman" panose="02020603050405020304" pitchFamily="18" charset="0"/>
              </a:rPr>
              <a:t> thông qua các công tắc trực tiếp</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hoặc</a:t>
            </a:r>
            <a:r>
              <a:rPr lang="vi-VN" sz="1200" kern="0" dirty="0">
                <a:solidFill>
                  <a:sysClr val="windowText" lastClr="000000"/>
                </a:solidFill>
                <a:latin typeface="Times New Roman" panose="02020603050405020304" pitchFamily="18" charset="0"/>
                <a:cs typeface="Times New Roman" panose="02020603050405020304" pitchFamily="18" charset="0"/>
              </a:rPr>
              <a:t> điều khiển từ xa bằng điện thoại.</a:t>
            </a:r>
            <a:endParaRPr lang="en-US" sz="12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5" name="Content Placeholder 2">
            <a:extLst>
              <a:ext uri="{FF2B5EF4-FFF2-40B4-BE49-F238E27FC236}">
                <a16:creationId xmlns:a16="http://schemas.microsoft.com/office/drawing/2014/main" id="{382C3E1E-A5DE-4AB3-951A-038EE3185B0F}"/>
              </a:ext>
            </a:extLst>
          </p:cNvPr>
          <p:cNvSpPr txBox="1">
            <a:spLocks/>
          </p:cNvSpPr>
          <p:nvPr/>
        </p:nvSpPr>
        <p:spPr>
          <a:xfrm>
            <a:off x="5251389" y="5887124"/>
            <a:ext cx="2645790" cy="923330"/>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1200" kern="0" dirty="0">
                <a:solidFill>
                  <a:srgbClr val="92D050"/>
                </a:solidFill>
                <a:latin typeface="Times New Roman" panose="02020603050405020304" pitchFamily="18" charset="0"/>
                <a:cs typeface="Times New Roman" panose="02020603050405020304" pitchFamily="18" charset="0"/>
              </a:rPr>
              <a:t>Công tắc gắn tường thông minh</a:t>
            </a:r>
          </a:p>
          <a:p>
            <a:pPr algn="just"/>
            <a:r>
              <a:rPr lang="vi-VN" sz="1200" kern="0" dirty="0">
                <a:latin typeface="Times New Roman" panose="02020603050405020304" pitchFamily="18" charset="0"/>
                <a:cs typeface="Times New Roman" panose="02020603050405020304" pitchFamily="18" charset="0"/>
              </a:rPr>
              <a:t>Thông qua các thiết bị đầu cuối di động, </a:t>
            </a:r>
            <a:r>
              <a:rPr lang="en-US" sz="1200" kern="0" dirty="0" err="1">
                <a:latin typeface="Times New Roman" panose="02020603050405020304" pitchFamily="18" charset="0"/>
                <a:cs typeface="Times New Roman" panose="02020603050405020304" pitchFamily="18" charset="0"/>
              </a:rPr>
              <a:t>bạn</a:t>
            </a:r>
            <a:r>
              <a:rPr lang="en-US" sz="1200" kern="0" dirty="0">
                <a:latin typeface="Times New Roman" panose="02020603050405020304" pitchFamily="18" charset="0"/>
                <a:cs typeface="Times New Roman" panose="02020603050405020304" pitchFamily="18" charset="0"/>
              </a:rPr>
              <a:t> </a:t>
            </a:r>
            <a:r>
              <a:rPr lang="vi-VN" sz="1200" kern="0" dirty="0">
                <a:latin typeface="Times New Roman" panose="02020603050405020304" pitchFamily="18" charset="0"/>
                <a:cs typeface="Times New Roman" panose="02020603050405020304" pitchFamily="18" charset="0"/>
              </a:rPr>
              <a:t>có thể điều khiển các thiết bị chiếu sáng mà không cần phải di chuyển, rất tiện lợi và nhanh chóng.</a:t>
            </a:r>
            <a:endParaRPr lang="en-US" sz="1200" kern="0" dirty="0">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FB5832C3-4B46-4F92-9A0E-88415E095B59}"/>
              </a:ext>
            </a:extLst>
          </p:cNvPr>
          <p:cNvGrpSpPr/>
          <p:nvPr/>
        </p:nvGrpSpPr>
        <p:grpSpPr>
          <a:xfrm>
            <a:off x="4131864" y="6012114"/>
            <a:ext cx="606563" cy="594635"/>
            <a:chOff x="3999999" y="6229517"/>
            <a:chExt cx="870451" cy="928336"/>
          </a:xfrm>
        </p:grpSpPr>
        <p:pic>
          <p:nvPicPr>
            <p:cNvPr id="27" name="Picture 4" descr="Wulian Smart Home | Lighting Control">
              <a:extLst>
                <a:ext uri="{FF2B5EF4-FFF2-40B4-BE49-F238E27FC236}">
                  <a16:creationId xmlns:a16="http://schemas.microsoft.com/office/drawing/2014/main" id="{791AF1AA-3EBF-4063-A62E-1CF31DBDA9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8275" y="6335678"/>
              <a:ext cx="822175" cy="82217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27">
              <a:extLst>
                <a:ext uri="{FF2B5EF4-FFF2-40B4-BE49-F238E27FC236}">
                  <a16:creationId xmlns:a16="http://schemas.microsoft.com/office/drawing/2014/main" id="{506A2BD9-6370-4030-B482-A03B8EF8EA23}"/>
                </a:ext>
              </a:extLst>
            </p:cNvPr>
            <p:cNvSpPr/>
            <p:nvPr/>
          </p:nvSpPr>
          <p:spPr>
            <a:xfrm>
              <a:off x="3999999" y="6229517"/>
              <a:ext cx="870451" cy="92333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92D050"/>
                </a:solidFill>
              </a:endParaRPr>
            </a:p>
          </p:txBody>
        </p:sp>
      </p:grpSp>
      <p:grpSp>
        <p:nvGrpSpPr>
          <p:cNvPr id="29" name="Group 28">
            <a:extLst>
              <a:ext uri="{FF2B5EF4-FFF2-40B4-BE49-F238E27FC236}">
                <a16:creationId xmlns:a16="http://schemas.microsoft.com/office/drawing/2014/main" id="{EDDD3FA4-102F-421F-9C47-790897E8F439}"/>
              </a:ext>
            </a:extLst>
          </p:cNvPr>
          <p:cNvGrpSpPr/>
          <p:nvPr/>
        </p:nvGrpSpPr>
        <p:grpSpPr>
          <a:xfrm>
            <a:off x="8223250" y="5978276"/>
            <a:ext cx="609600" cy="599213"/>
            <a:chOff x="8680450" y="6229517"/>
            <a:chExt cx="886476" cy="928335"/>
          </a:xfrm>
        </p:grpSpPr>
        <p:pic>
          <p:nvPicPr>
            <p:cNvPr id="30" name="Picture 2" descr="Wulian Smart Home | Lighting Control">
              <a:extLst>
                <a:ext uri="{FF2B5EF4-FFF2-40B4-BE49-F238E27FC236}">
                  <a16:creationId xmlns:a16="http://schemas.microsoft.com/office/drawing/2014/main" id="{F248132D-4B06-4345-B580-F7823C6FE0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6475" y="6335678"/>
              <a:ext cx="870451" cy="82217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Rounded Corners 30">
              <a:extLst>
                <a:ext uri="{FF2B5EF4-FFF2-40B4-BE49-F238E27FC236}">
                  <a16:creationId xmlns:a16="http://schemas.microsoft.com/office/drawing/2014/main" id="{B2CC17FC-2CF7-4521-8491-68BD0A9DDF3F}"/>
                </a:ext>
              </a:extLst>
            </p:cNvPr>
            <p:cNvSpPr/>
            <p:nvPr/>
          </p:nvSpPr>
          <p:spPr>
            <a:xfrm>
              <a:off x="8680450" y="6229517"/>
              <a:ext cx="870451" cy="92333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92D050"/>
                </a:solidFill>
              </a:endParaRPr>
            </a:p>
          </p:txBody>
        </p:sp>
      </p:grpSp>
      <p:pic>
        <p:nvPicPr>
          <p:cNvPr id="32" name="Content Placeholder 18">
            <a:extLst>
              <a:ext uri="{FF2B5EF4-FFF2-40B4-BE49-F238E27FC236}">
                <a16:creationId xmlns:a16="http://schemas.microsoft.com/office/drawing/2014/main" id="{83128111-C47A-4AE6-B7A4-55E5E8688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591" y="1724025"/>
            <a:ext cx="7644259" cy="4011836"/>
          </a:xfrm>
          <a:prstGeom prst="rect">
            <a:avLst/>
          </a:prstGeom>
        </p:spPr>
      </p:pic>
      <p:sp>
        <p:nvSpPr>
          <p:cNvPr id="33" name="TextBox 32">
            <a:extLst>
              <a:ext uri="{FF2B5EF4-FFF2-40B4-BE49-F238E27FC236}">
                <a16:creationId xmlns:a16="http://schemas.microsoft.com/office/drawing/2014/main" id="{EBA0ABA2-AB8E-4D40-A4D3-79F800832D05}"/>
              </a:ext>
            </a:extLst>
          </p:cNvPr>
          <p:cNvSpPr txBox="1"/>
          <p:nvPr/>
        </p:nvSpPr>
        <p:spPr>
          <a:xfrm>
            <a:off x="13293243" y="657225"/>
            <a:ext cx="6283807" cy="830997"/>
          </a:xfrm>
          <a:prstGeom prst="rect">
            <a:avLst/>
          </a:prstGeom>
          <a:noFill/>
        </p:spPr>
        <p:txBody>
          <a:bodyPr wrap="square">
            <a:spAutoFit/>
          </a:bodyPr>
          <a:lstStyle/>
          <a:p>
            <a:pPr algn="just"/>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cải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chất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lượng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giấc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ngủ</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phải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tạo</a:t>
            </a:r>
            <a:r>
              <a:rPr lang="en-US" sz="1200" dirty="0">
                <a:latin typeface="Times New Roman" panose="02020603050405020304" pitchFamily="18" charset="0"/>
                <a:cs typeface="Times New Roman" panose="02020603050405020304" pitchFamily="18" charset="0"/>
              </a:rPr>
              <a:t> ra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nghỉ</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lành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mạnh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thoải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quả</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Mở</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rèm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sáng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sớm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chỉnh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nhiệt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buổi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trưa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khiển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tivi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buổi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tắt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tất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cả</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vào</a:t>
            </a:r>
            <a:r>
              <a:rPr lang="en-US" sz="1200" dirty="0">
                <a:latin typeface="Times New Roman" panose="02020603050405020304" pitchFamily="18" charset="0"/>
                <a:cs typeface="Times New Roman" panose="02020603050405020304" pitchFamily="18" charset="0"/>
              </a:rPr>
              <a:t> ban </a:t>
            </a:r>
            <a:r>
              <a:rPr lang="en-US" sz="1200" dirty="0" err="1">
                <a:latin typeface="Times New Roman" panose="02020603050405020304" pitchFamily="18" charset="0"/>
                <a:cs typeface="Times New Roman" panose="02020603050405020304" pitchFamily="18" charset="0"/>
              </a:rPr>
              <a:t>đêm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chìm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giấc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ngủ</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với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âm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tuyệt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vời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theo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chế</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đã</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lập</a:t>
            </a:r>
            <a:r>
              <a:rPr lang="en-US" sz="1200" dirty="0">
                <a:latin typeface="Times New Roman" panose="02020603050405020304" pitchFamily="18" charset="0"/>
                <a:cs typeface="Times New Roman" panose="02020603050405020304" pitchFamily="18" charset="0"/>
              </a:rPr>
              <a:t>.</a:t>
            </a:r>
          </a:p>
        </p:txBody>
      </p:sp>
      <p:sp>
        <p:nvSpPr>
          <p:cNvPr id="34" name="TextBox 33">
            <a:extLst>
              <a:ext uri="{FF2B5EF4-FFF2-40B4-BE49-F238E27FC236}">
                <a16:creationId xmlns:a16="http://schemas.microsoft.com/office/drawing/2014/main" id="{DDCD93A0-4ECE-4334-AF62-59DDBAC5406B}"/>
              </a:ext>
            </a:extLst>
          </p:cNvPr>
          <p:cNvSpPr txBox="1"/>
          <p:nvPr/>
        </p:nvSpPr>
        <p:spPr>
          <a:xfrm>
            <a:off x="13293243" y="1540337"/>
            <a:ext cx="5555780" cy="5632311"/>
          </a:xfrm>
          <a:prstGeom prst="rect">
            <a:avLst/>
          </a:prstGeom>
          <a:noFill/>
        </p:spPr>
        <p:txBody>
          <a:bodyPr wrap="square">
            <a:spAutoFit/>
          </a:bodyPr>
          <a:lstStyle/>
          <a:p>
            <a:pPr algn="just"/>
            <a:endParaRPr lang="en-US" sz="1200" dirty="0">
              <a:latin typeface="Times New Roman" panose="02020603050405020304" pitchFamily="18" charset="0"/>
              <a:cs typeface="Times New Roman" panose="02020603050405020304" pitchFamily="18" charset="0"/>
            </a:endParaRPr>
          </a:p>
          <a:p>
            <a:pPr algn="just"/>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Đề</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xuất</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sản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phẩm</a:t>
            </a:r>
            <a:endParaRPr lang="en-US" sz="1200" dirty="0">
              <a:solidFill>
                <a:schemeClr val="bg1"/>
              </a:solidFill>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a:p>
            <a:pPr algn="just"/>
            <a:r>
              <a:rPr lang="en-US" sz="1200" dirty="0" err="1">
                <a:solidFill>
                  <a:srgbClr val="92D050"/>
                </a:solidFill>
                <a:latin typeface="Times New Roman" panose="02020603050405020304" pitchFamily="18" charset="0"/>
                <a:cs typeface="Times New Roman" panose="02020603050405020304" pitchFamily="18" charset="0"/>
              </a:rPr>
              <a:t>Máy</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đo</a:t>
            </a:r>
            <a:r>
              <a:rPr lang="en-US" sz="1200" dirty="0">
                <a:solidFill>
                  <a:srgbClr val="92D050"/>
                </a:solidFill>
                <a:latin typeface="Times New Roman" panose="02020603050405020304" pitchFamily="18" charset="0"/>
                <a:cs typeface="Times New Roman" panose="02020603050405020304" pitchFamily="18" charset="0"/>
              </a:rPr>
              <a:t> C02 </a:t>
            </a:r>
            <a:r>
              <a:rPr lang="en-US" sz="1200" dirty="0" err="1">
                <a:solidFill>
                  <a:srgbClr val="92D050"/>
                </a:solidFill>
                <a:latin typeface="Times New Roman" panose="02020603050405020304" pitchFamily="18" charset="0"/>
                <a:cs typeface="Times New Roman" panose="02020603050405020304" pitchFamily="18" charset="0"/>
              </a:rPr>
              <a:t>thông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minh</a:t>
            </a:r>
            <a:r>
              <a:rPr lang="en-US" sz="1200" dirty="0">
                <a:solidFill>
                  <a:srgbClr val="92D050"/>
                </a:solidFill>
                <a:latin typeface="Times New Roman" panose="02020603050405020304" pitchFamily="18" charset="0"/>
                <a:cs typeface="Times New Roman" panose="02020603050405020304" pitchFamily="18" charset="0"/>
              </a:rPr>
              <a:t>:</a:t>
            </a:r>
          </a:p>
          <a:p>
            <a:pPr algn="just"/>
            <a:r>
              <a:rPr lang="en-US" sz="1200" dirty="0">
                <a:latin typeface="Times New Roman" panose="02020603050405020304" pitchFamily="18" charset="0"/>
                <a:cs typeface="Times New Roman" panose="02020603050405020304" pitchFamily="18" charset="0"/>
              </a:rPr>
              <a:t>Theo </a:t>
            </a:r>
            <a:r>
              <a:rPr lang="en-US" sz="1200" dirty="0" err="1">
                <a:latin typeface="Times New Roman" panose="02020603050405020304" pitchFamily="18" charset="0"/>
                <a:cs typeface="Times New Roman" panose="02020603050405020304" pitchFamily="18" charset="0"/>
              </a:rPr>
              <a:t>dõi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nồng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C02 </a:t>
            </a:r>
            <a:r>
              <a:rPr lang="en-US" sz="1200" dirty="0" err="1">
                <a:latin typeface="Times New Roman" panose="02020603050405020304" pitchFamily="18" charset="0"/>
                <a:cs typeface="Times New Roman" panose="02020603050405020304" pitchFamily="18" charset="0"/>
              </a:rPr>
              <a:t>theo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thời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đảm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bảo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chất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lượng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phòng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bằng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với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như</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hệ</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thống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gió</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hòa</a:t>
            </a:r>
            <a:r>
              <a:rPr lang="en-US" sz="1200" dirty="0">
                <a:latin typeface="Times New Roman" panose="02020603050405020304" pitchFamily="18" charset="0"/>
                <a:cs typeface="Times New Roman" panose="02020603050405020304" pitchFamily="18" charset="0"/>
              </a:rPr>
              <a:t>…</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err="1">
                <a:solidFill>
                  <a:srgbClr val="92D050"/>
                </a:solidFill>
                <a:latin typeface="Times New Roman" panose="02020603050405020304" pitchFamily="18" charset="0"/>
                <a:cs typeface="Times New Roman" panose="02020603050405020304" pitchFamily="18" charset="0"/>
              </a:rPr>
              <a:t>Cảm</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biến</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nhiệt</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độ</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và</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độ</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ẩm</a:t>
            </a:r>
            <a:r>
              <a:rPr lang="en-US" sz="1200" dirty="0">
                <a:solidFill>
                  <a:srgbClr val="92D050"/>
                </a:solidFill>
                <a:latin typeface="Times New Roman" panose="02020603050405020304" pitchFamily="18" charset="0"/>
                <a:cs typeface="Times New Roman" panose="02020603050405020304" pitchFamily="18" charset="0"/>
              </a:rPr>
              <a:t>:</a:t>
            </a:r>
          </a:p>
          <a:p>
            <a:pPr algn="just"/>
            <a:r>
              <a:rPr lang="en-US" sz="1200" dirty="0" err="1">
                <a:latin typeface="Times New Roman" panose="02020603050405020304" pitchFamily="18" charset="0"/>
                <a:cs typeface="Times New Roman" panose="02020603050405020304" pitchFamily="18" charset="0"/>
              </a:rPr>
              <a:t>Cảm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nhận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nhiệt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ẩm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phòng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với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như</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máy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hòa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khí</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tạo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ẩm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giúp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căn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phòng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trở</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dễ</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chịu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hơn</a:t>
            </a:r>
            <a:r>
              <a:rPr lang="en-US" sz="1200" dirty="0">
                <a:latin typeface="Times New Roman" panose="02020603050405020304" pitchFamily="18" charset="0"/>
                <a:cs typeface="Times New Roman" panose="02020603050405020304" pitchFamily="18" charset="0"/>
              </a:rPr>
              <a:t>.</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err="1">
                <a:solidFill>
                  <a:srgbClr val="92D050"/>
                </a:solidFill>
                <a:latin typeface="Times New Roman" panose="02020603050405020304" pitchFamily="18" charset="0"/>
                <a:cs typeface="Times New Roman" panose="02020603050405020304" pitchFamily="18" charset="0"/>
              </a:rPr>
              <a:t>Bộ</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điều</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khiển</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hồng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ngoại</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thông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minh</a:t>
            </a:r>
            <a:r>
              <a:rPr lang="en-US" sz="1200" dirty="0">
                <a:solidFill>
                  <a:srgbClr val="92D050"/>
                </a:solidFill>
                <a:latin typeface="Times New Roman" panose="02020603050405020304" pitchFamily="18" charset="0"/>
                <a:cs typeface="Times New Roman" panose="02020603050405020304" pitchFamily="18" charset="0"/>
              </a:rPr>
              <a:t>:</a:t>
            </a:r>
          </a:p>
          <a:p>
            <a:pPr algn="just"/>
            <a:r>
              <a:rPr lang="en-US" sz="1200" dirty="0" err="1">
                <a:latin typeface="Times New Roman" panose="02020603050405020304" pitchFamily="18" charset="0"/>
                <a:cs typeface="Times New Roman" panose="02020603050405020304" pitchFamily="18" charset="0"/>
              </a:rPr>
              <a:t>Liên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với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tất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cả</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dụng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làm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cuộc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sống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thuận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thông</a:t>
            </a:r>
            <a:r>
              <a:rPr lang="en-US" sz="1200" dirty="0">
                <a:latin typeface="Times New Roman" panose="02020603050405020304" pitchFamily="18" charset="0"/>
                <a:cs typeface="Times New Roman" panose="02020603050405020304" pitchFamily="18" charset="0"/>
              </a:rPr>
              <a:t> qua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đầu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cuối</a:t>
            </a:r>
            <a:r>
              <a:rPr lang="en-US" sz="1200" dirty="0">
                <a:latin typeface="Times New Roman" panose="02020603050405020304" pitchFamily="18" charset="0"/>
                <a:cs typeface="Times New Roman" panose="02020603050405020304" pitchFamily="18" charset="0"/>
              </a:rPr>
              <a:t> di </a:t>
            </a:r>
            <a:r>
              <a:rPr lang="en-US" sz="1200" dirty="0" err="1">
                <a:latin typeface="Times New Roman" panose="02020603050405020304" pitchFamily="18" charset="0"/>
                <a:cs typeface="Times New Roman" panose="02020603050405020304" pitchFamily="18" charset="0"/>
              </a:rPr>
              <a:t>động</a:t>
            </a:r>
            <a:r>
              <a:rPr lang="en-US" sz="1200" dirty="0">
                <a:latin typeface="Times New Roman" panose="02020603050405020304" pitchFamily="18" charset="0"/>
                <a:cs typeface="Times New Roman" panose="02020603050405020304" pitchFamily="18" charset="0"/>
              </a:rPr>
              <a:t>.</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err="1">
                <a:solidFill>
                  <a:srgbClr val="92D050"/>
                </a:solidFill>
                <a:latin typeface="Times New Roman" panose="02020603050405020304" pitchFamily="18" charset="0"/>
                <a:cs typeface="Times New Roman" panose="02020603050405020304" pitchFamily="18" charset="0"/>
              </a:rPr>
              <a:t>Công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tắc</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điều</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chỉnh</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ánh</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sáng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thông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minh</a:t>
            </a:r>
            <a:r>
              <a:rPr lang="en-US" sz="1200" dirty="0">
                <a:solidFill>
                  <a:srgbClr val="92D050"/>
                </a:solidFill>
                <a:latin typeface="Times New Roman" panose="02020603050405020304" pitchFamily="18" charset="0"/>
                <a:cs typeface="Times New Roman" panose="02020603050405020304" pitchFamily="18" charset="0"/>
              </a:rPr>
              <a:t>:</a:t>
            </a:r>
          </a:p>
          <a:p>
            <a:pPr algn="just"/>
            <a:r>
              <a:rPr lang="en-US" sz="1200" dirty="0" err="1">
                <a:latin typeface="Times New Roman" panose="02020603050405020304" pitchFamily="18" charset="0"/>
                <a:cs typeface="Times New Roman" panose="02020603050405020304" pitchFamily="18" charset="0"/>
              </a:rPr>
              <a:t>Điều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khiển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chiếu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sáng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thông</a:t>
            </a:r>
            <a:r>
              <a:rPr lang="en-US" sz="1200" dirty="0">
                <a:latin typeface="Times New Roman" panose="02020603050405020304" pitchFamily="18" charset="0"/>
                <a:cs typeface="Times New Roman" panose="02020603050405020304" pitchFamily="18" charset="0"/>
              </a:rPr>
              <a:t> qua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đầu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cuối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lại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sự</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thuận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kiệm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năng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lượng</a:t>
            </a:r>
            <a:r>
              <a:rPr lang="en-US" sz="1200" dirty="0">
                <a:latin typeface="Times New Roman" panose="02020603050405020304" pitchFamily="18" charset="0"/>
                <a:cs typeface="Times New Roman" panose="02020603050405020304" pitchFamily="18" charset="0"/>
              </a:rPr>
              <a:t>.</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err="1">
                <a:solidFill>
                  <a:srgbClr val="92D050"/>
                </a:solidFill>
                <a:latin typeface="Times New Roman" panose="02020603050405020304" pitchFamily="18" charset="0"/>
                <a:cs typeface="Times New Roman" panose="02020603050405020304" pitchFamily="18" charset="0"/>
              </a:rPr>
              <a:t>Công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tắc</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ngữ</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cảnh</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thông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minh</a:t>
            </a:r>
            <a:r>
              <a:rPr lang="en-US" sz="1200" dirty="0">
                <a:solidFill>
                  <a:srgbClr val="92D050"/>
                </a:solidFill>
                <a:latin typeface="Times New Roman" panose="02020603050405020304" pitchFamily="18" charset="0"/>
                <a:cs typeface="Times New Roman" panose="02020603050405020304" pitchFamily="18" charset="0"/>
              </a:rPr>
              <a:t>:</a:t>
            </a:r>
          </a:p>
          <a:p>
            <a:pPr algn="just"/>
            <a:r>
              <a:rPr lang="en-US" sz="1200" dirty="0" err="1">
                <a:latin typeface="Times New Roman" panose="02020603050405020304" pitchFamily="18" charset="0"/>
                <a:cs typeface="Times New Roman" panose="02020603050405020304" pitchFamily="18" charset="0"/>
              </a:rPr>
              <a:t>Kiểm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soát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tùy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chọn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ngữ</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cảnh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chỉ</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bằng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một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nút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ấn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hỗ</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trợ</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với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cải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quả</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cuộc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sống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đình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bạn</a:t>
            </a:r>
            <a:r>
              <a:rPr lang="en-US" sz="1200" dirty="0">
                <a:latin typeface="Times New Roman" panose="02020603050405020304" pitchFamily="18" charset="0"/>
                <a:cs typeface="Times New Roman" panose="02020603050405020304" pitchFamily="18" charset="0"/>
              </a:rPr>
              <a:t>.</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err="1">
                <a:solidFill>
                  <a:srgbClr val="92D050"/>
                </a:solidFill>
                <a:latin typeface="Times New Roman" panose="02020603050405020304" pitchFamily="18" charset="0"/>
                <a:cs typeface="Times New Roman" panose="02020603050405020304" pitchFamily="18" charset="0"/>
              </a:rPr>
              <a:t>Hệ</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thống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âm</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thanh</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đa</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vùng</a:t>
            </a:r>
            <a:r>
              <a:rPr lang="en-US" sz="1200" dirty="0">
                <a:solidFill>
                  <a:srgbClr val="92D050"/>
                </a:solidFill>
                <a:latin typeface="Times New Roman" panose="02020603050405020304" pitchFamily="18" charset="0"/>
                <a:cs typeface="Times New Roman" panose="02020603050405020304" pitchFamily="18" charset="0"/>
              </a:rPr>
              <a:t>:</a:t>
            </a:r>
          </a:p>
          <a:p>
            <a:pPr algn="just"/>
            <a:r>
              <a:rPr lang="en-US" sz="1200" dirty="0" err="1">
                <a:latin typeface="Times New Roman" panose="02020603050405020304" pitchFamily="18" charset="0"/>
                <a:cs typeface="Times New Roman" panose="02020603050405020304" pitchFamily="18" charset="0"/>
              </a:rPr>
              <a:t>Phát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Internet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đến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mọi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người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trải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nghiệm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giải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tốt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nhất</a:t>
            </a:r>
            <a:r>
              <a:rPr lang="en-US" sz="1200" dirty="0">
                <a:latin typeface="Times New Roman" panose="02020603050405020304" pitchFamily="18" charset="0"/>
                <a:cs typeface="Times New Roman" panose="02020603050405020304" pitchFamily="18" charset="0"/>
              </a:rPr>
              <a:t>.</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err="1">
                <a:solidFill>
                  <a:srgbClr val="92D050"/>
                </a:solidFill>
                <a:latin typeface="Times New Roman" panose="02020603050405020304" pitchFamily="18" charset="0"/>
                <a:cs typeface="Times New Roman" panose="02020603050405020304" pitchFamily="18" charset="0"/>
              </a:rPr>
              <a:t>Máy</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đo</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trọng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lượng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thông</a:t>
            </a:r>
            <a:r>
              <a:rPr lang="en-US" sz="1200" dirty="0">
                <a:solidFill>
                  <a:srgbClr val="92D050"/>
                </a:solidFill>
                <a:latin typeface="Times New Roman" panose="02020603050405020304" pitchFamily="18" charset="0"/>
                <a:cs typeface="Times New Roman" panose="02020603050405020304" pitchFamily="18" charset="0"/>
              </a:rPr>
              <a:t> </a:t>
            </a:r>
            <a:r>
              <a:rPr lang="en-US" sz="1200" dirty="0" err="1">
                <a:solidFill>
                  <a:srgbClr val="92D050"/>
                </a:solidFill>
                <a:latin typeface="Times New Roman" panose="02020603050405020304" pitchFamily="18" charset="0"/>
                <a:cs typeface="Times New Roman" panose="02020603050405020304" pitchFamily="18" charset="0"/>
              </a:rPr>
              <a:t>minh</a:t>
            </a:r>
            <a:r>
              <a:rPr lang="en-US" sz="1200" dirty="0">
                <a:solidFill>
                  <a:srgbClr val="92D050"/>
                </a:solidFill>
                <a:latin typeface="Times New Roman" panose="02020603050405020304" pitchFamily="18" charset="0"/>
                <a:cs typeface="Times New Roman" panose="02020603050405020304" pitchFamily="18" charset="0"/>
              </a:rPr>
              <a:t>:</a:t>
            </a:r>
          </a:p>
          <a:p>
            <a:pPr algn="just"/>
            <a:r>
              <a:rPr lang="en-US" sz="1200" dirty="0" err="1">
                <a:latin typeface="Times New Roman" panose="02020603050405020304" pitchFamily="18" charset="0"/>
                <a:cs typeface="Times New Roman" panose="02020603050405020304" pitchFamily="18" charset="0"/>
              </a:rPr>
              <a:t>Dựa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nghệ</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truyền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thông</a:t>
            </a:r>
            <a:r>
              <a:rPr lang="en-US" sz="1200" dirty="0">
                <a:latin typeface="Times New Roman" panose="02020603050405020304" pitchFamily="18" charset="0"/>
                <a:cs typeface="Times New Roman" panose="02020603050405020304" pitchFamily="18" charset="0"/>
              </a:rPr>
              <a:t> ZigBee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đám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mây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dữ</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cân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có</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được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tải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đám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mây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hoặc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đầu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cuối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lưu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trữ</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giúp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sống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lành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mạnh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hơn</a:t>
            </a:r>
            <a:r>
              <a:rPr lang="en-US" sz="1200" dirty="0">
                <a:latin typeface="Times New Roman" panose="02020603050405020304" pitchFamily="18" charset="0"/>
                <a:cs typeface="Times New Roman" panose="02020603050405020304" pitchFamily="18" charset="0"/>
              </a:rPr>
              <a:t>.</a:t>
            </a:r>
          </a:p>
        </p:txBody>
      </p:sp>
      <p:pic>
        <p:nvPicPr>
          <p:cNvPr id="35" name="Picture 6" descr="Bedroom Designs &amp; Ideas">
            <a:extLst>
              <a:ext uri="{FF2B5EF4-FFF2-40B4-BE49-F238E27FC236}">
                <a16:creationId xmlns:a16="http://schemas.microsoft.com/office/drawing/2014/main" id="{F6B7CA04-AA29-4685-8788-0A820E2E4B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89008" y="1730182"/>
            <a:ext cx="2492510" cy="514659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E5010C1-3781-42BF-AB14-11A0407E2E6F}"/>
              </a:ext>
            </a:extLst>
          </p:cNvPr>
          <p:cNvSpPr txBox="1"/>
          <p:nvPr/>
        </p:nvSpPr>
        <p:spPr>
          <a:xfrm>
            <a:off x="10826622" y="1007651"/>
            <a:ext cx="2704235" cy="646331"/>
          </a:xfrm>
          <a:prstGeom prst="rect">
            <a:avLst/>
          </a:prstGeom>
          <a:noFill/>
        </p:spPr>
        <p:txBody>
          <a:bodyPr wrap="square">
            <a:spAutoFit/>
          </a:bodyPr>
          <a:lstStyle/>
          <a:p>
            <a:pPr algn="just"/>
            <a:r>
              <a:rPr lang="en-US" sz="3600" dirty="0" err="1">
                <a:solidFill>
                  <a:srgbClr val="92D050"/>
                </a:solidFill>
                <a:latin typeface="Times New Roman" panose="02020603050405020304" pitchFamily="18" charset="0"/>
                <a:cs typeface="Times New Roman" panose="02020603050405020304" pitchFamily="18" charset="0"/>
              </a:rPr>
              <a:t>Phòng</a:t>
            </a:r>
            <a:r>
              <a:rPr lang="en-US" sz="3600" dirty="0">
                <a:solidFill>
                  <a:srgbClr val="92D050"/>
                </a:solidFill>
                <a:latin typeface="Times New Roman" panose="02020603050405020304" pitchFamily="18" charset="0"/>
                <a:cs typeface="Times New Roman" panose="02020603050405020304" pitchFamily="18" charset="0"/>
              </a:rPr>
              <a:t> </a:t>
            </a:r>
            <a:r>
              <a:rPr lang="en-US" sz="3600" dirty="0" err="1">
                <a:solidFill>
                  <a:srgbClr val="92D050"/>
                </a:solidFill>
                <a:latin typeface="Times New Roman" panose="02020603050405020304" pitchFamily="18" charset="0"/>
                <a:cs typeface="Times New Roman" panose="02020603050405020304" pitchFamily="18" charset="0"/>
              </a:rPr>
              <a:t>ngủ</a:t>
            </a:r>
            <a:endParaRPr lang="en-US" sz="3600" dirty="0">
              <a:solidFill>
                <a:srgbClr val="92D050"/>
              </a:solidFill>
              <a:latin typeface="Times New Roman" panose="02020603050405020304" pitchFamily="18" charset="0"/>
              <a:cs typeface="Times New Roman" panose="02020603050405020304" pitchFamily="18" charset="0"/>
            </a:endParaRPr>
          </a:p>
        </p:txBody>
      </p:sp>
      <p:pic>
        <p:nvPicPr>
          <p:cNvPr id="37" name="Picture 36">
            <a:extLst>
              <a:ext uri="{FF2B5EF4-FFF2-40B4-BE49-F238E27FC236}">
                <a16:creationId xmlns:a16="http://schemas.microsoft.com/office/drawing/2014/main" id="{13E54C6D-DB41-4BA5-9CC0-9F4665C292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82315" y="2044341"/>
            <a:ext cx="594735" cy="4943641"/>
          </a:xfrm>
          <a:prstGeom prst="rect">
            <a:avLst/>
          </a:prstGeom>
        </p:spPr>
      </p:pic>
      <p:sp>
        <p:nvSpPr>
          <p:cNvPr id="38" name="TextBox 37">
            <a:extLst>
              <a:ext uri="{FF2B5EF4-FFF2-40B4-BE49-F238E27FC236}">
                <a16:creationId xmlns:a16="http://schemas.microsoft.com/office/drawing/2014/main" id="{6766258A-CE51-471E-8281-56CFC1526239}"/>
              </a:ext>
            </a:extLst>
          </p:cNvPr>
          <p:cNvSpPr txBox="1"/>
          <p:nvPr/>
        </p:nvSpPr>
        <p:spPr>
          <a:xfrm>
            <a:off x="200421" y="6912054"/>
            <a:ext cx="40282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11</a:t>
            </a:r>
          </a:p>
        </p:txBody>
      </p:sp>
      <p:sp>
        <p:nvSpPr>
          <p:cNvPr id="39" name="TextBox 38">
            <a:extLst>
              <a:ext uri="{FF2B5EF4-FFF2-40B4-BE49-F238E27FC236}">
                <a16:creationId xmlns:a16="http://schemas.microsoft.com/office/drawing/2014/main" id="{5E6655B6-98C4-472C-8D08-D15767597E4E}"/>
              </a:ext>
            </a:extLst>
          </p:cNvPr>
          <p:cNvSpPr txBox="1"/>
          <p:nvPr/>
        </p:nvSpPr>
        <p:spPr>
          <a:xfrm>
            <a:off x="19577050" y="6905625"/>
            <a:ext cx="3644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12</a:t>
            </a:r>
          </a:p>
        </p:txBody>
      </p:sp>
      <p:sp>
        <p:nvSpPr>
          <p:cNvPr id="19" name="TextBox 18">
            <a:extLst>
              <a:ext uri="{FF2B5EF4-FFF2-40B4-BE49-F238E27FC236}">
                <a16:creationId xmlns:a16="http://schemas.microsoft.com/office/drawing/2014/main" id="{1997F801-8C60-463C-8C19-3AD5A03DFEBB}"/>
              </a:ext>
            </a:extLst>
          </p:cNvPr>
          <p:cNvSpPr txBox="1"/>
          <p:nvPr/>
        </p:nvSpPr>
        <p:spPr>
          <a:xfrm>
            <a:off x="7897178" y="204468"/>
            <a:ext cx="1850072" cy="276999"/>
          </a:xfrm>
          <a:prstGeom prst="rect">
            <a:avLst/>
          </a:prstGeom>
          <a:noFill/>
        </p:spPr>
        <p:txBody>
          <a:bodyPr wrap="square" rtlCol="0">
            <a:spAutoFit/>
          </a:bodyPr>
          <a:lstStyle/>
          <a:p>
            <a:pPr marL="12700" marR="5080" algn="just">
              <a:spcBef>
                <a:spcPts val="95"/>
              </a:spcBef>
            </a:pPr>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p:txBody>
      </p:sp>
      <p:sp>
        <p:nvSpPr>
          <p:cNvPr id="46" name="object 5">
            <a:extLst>
              <a:ext uri="{FF2B5EF4-FFF2-40B4-BE49-F238E27FC236}">
                <a16:creationId xmlns:a16="http://schemas.microsoft.com/office/drawing/2014/main" id="{DF120AB0-DB66-48F7-A48B-EFEC69933CBD}"/>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52" name="TextBox 51">
            <a:extLst>
              <a:ext uri="{FF2B5EF4-FFF2-40B4-BE49-F238E27FC236}">
                <a16:creationId xmlns:a16="http://schemas.microsoft.com/office/drawing/2014/main" id="{32C65E2D-CC9D-46D7-9B61-45EB014DC66D}"/>
              </a:ext>
            </a:extLst>
          </p:cNvPr>
          <p:cNvSpPr txBox="1"/>
          <p:nvPr/>
        </p:nvSpPr>
        <p:spPr>
          <a:xfrm>
            <a:off x="18272268" y="165371"/>
            <a:ext cx="1831831" cy="276999"/>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wulian.com.vn</a:t>
            </a:r>
            <a:endParaRPr lang="en-US" sz="1200" i="1" dirty="0">
              <a:latin typeface="Times New Roman" panose="02020603050405020304" pitchFamily="18" charset="0"/>
              <a:cs typeface="Times New Roman" panose="02020603050405020304" pitchFamily="18" charset="0"/>
            </a:endParaRPr>
          </a:p>
        </p:txBody>
      </p:sp>
      <p:pic>
        <p:nvPicPr>
          <p:cNvPr id="40" name="Picture 39">
            <a:extLst>
              <a:ext uri="{FF2B5EF4-FFF2-40B4-BE49-F238E27FC236}">
                <a16:creationId xmlns:a16="http://schemas.microsoft.com/office/drawing/2014/main" id="{77A28CF4-C2C5-412A-A9FA-1791848EF3C5}"/>
              </a:ext>
            </a:extLst>
          </p:cNvPr>
          <p:cNvPicPr>
            <a:picLocks noChangeAspect="1"/>
          </p:cNvPicPr>
          <p:nvPr/>
        </p:nvPicPr>
        <p:blipFill rotWithShape="1">
          <a:blip r:embed="rId8"/>
          <a:srcRect t="14647" r="67138" b="61446"/>
          <a:stretch/>
        </p:blipFill>
        <p:spPr>
          <a:xfrm>
            <a:off x="10893396" y="234000"/>
            <a:ext cx="1177189" cy="352090"/>
          </a:xfrm>
          <a:prstGeom prst="rect">
            <a:avLst/>
          </a:prstGeom>
        </p:spPr>
      </p:pic>
      <p:pic>
        <p:nvPicPr>
          <p:cNvPr id="41" name="Picture 40">
            <a:extLst>
              <a:ext uri="{FF2B5EF4-FFF2-40B4-BE49-F238E27FC236}">
                <a16:creationId xmlns:a16="http://schemas.microsoft.com/office/drawing/2014/main" id="{F960B753-A13D-4B6B-A25B-2FB560847DF4}"/>
              </a:ext>
            </a:extLst>
          </p:cNvPr>
          <p:cNvPicPr>
            <a:picLocks noChangeAspect="1"/>
          </p:cNvPicPr>
          <p:nvPr/>
        </p:nvPicPr>
        <p:blipFill rotWithShape="1">
          <a:blip r:embed="rId8"/>
          <a:srcRect t="14647" r="67138" b="61446"/>
          <a:stretch/>
        </p:blipFill>
        <p:spPr>
          <a:xfrm>
            <a:off x="531365" y="234000"/>
            <a:ext cx="1177189" cy="352090"/>
          </a:xfrm>
          <a:prstGeom prst="rect">
            <a:avLst/>
          </a:prstGeom>
        </p:spPr>
      </p:pic>
    </p:spTree>
    <p:extLst>
      <p:ext uri="{BB962C8B-B14F-4D97-AF65-F5344CB8AC3E}">
        <p14:creationId xmlns:p14="http://schemas.microsoft.com/office/powerpoint/2010/main" val="2807660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DED40403-C737-47AD-B1A0-1773BD54CCFC}"/>
              </a:ext>
            </a:extLst>
          </p:cNvPr>
          <p:cNvSpPr/>
          <p:nvPr/>
        </p:nvSpPr>
        <p:spPr>
          <a:xfrm>
            <a:off x="10623249" y="4446498"/>
            <a:ext cx="1295400" cy="37261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DC3DB63D-CA1C-4898-9DD4-EFE9BB5B2848}"/>
              </a:ext>
            </a:extLst>
          </p:cNvPr>
          <p:cNvSpPr/>
          <p:nvPr/>
        </p:nvSpPr>
        <p:spPr>
          <a:xfrm>
            <a:off x="3934240" y="1255843"/>
            <a:ext cx="1295400" cy="37261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6B270EA6-595D-411D-82B7-8349942CD8AC}"/>
              </a:ext>
            </a:extLst>
          </p:cNvPr>
          <p:cNvSpPr txBox="1">
            <a:spLocks/>
          </p:cNvSpPr>
          <p:nvPr/>
        </p:nvSpPr>
        <p:spPr>
          <a:xfrm>
            <a:off x="3858380" y="603090"/>
            <a:ext cx="5411032" cy="65881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1200" kern="0" dirty="0">
                <a:solidFill>
                  <a:sysClr val="windowText" lastClr="000000"/>
                </a:solidFill>
                <a:latin typeface="Times New Roman" panose="02020603050405020304" pitchFamily="18" charset="0"/>
                <a:cs typeface="Times New Roman" panose="02020603050405020304" pitchFamily="18" charset="0"/>
              </a:rPr>
              <a:t>Phòng làm việc như một không gian riêng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và</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là một phần của cuộc sống gia đình. </a:t>
            </a:r>
            <a:r>
              <a:rPr lang="en-US" sz="1200" kern="0" dirty="0" err="1">
                <a:solidFill>
                  <a:sysClr val="windowText" lastClr="000000"/>
                </a:solidFill>
                <a:latin typeface="Times New Roman" panose="02020603050405020304" pitchFamily="18" charset="0"/>
                <a:cs typeface="Times New Roman" panose="02020603050405020304" pitchFamily="18" charset="0"/>
              </a:rPr>
              <a:t>Hệ</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thống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nhà</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thông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minh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Wulian</a:t>
            </a:r>
            <a:r>
              <a:rPr lang="vi-VN"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mang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đến</a:t>
            </a:r>
            <a:r>
              <a:rPr lang="vi-VN" sz="1200" kern="0" dirty="0">
                <a:solidFill>
                  <a:sysClr val="windowText" lastClr="000000"/>
                </a:solidFill>
                <a:latin typeface="Times New Roman" panose="02020603050405020304" pitchFamily="18" charset="0"/>
                <a:cs typeface="Times New Roman" panose="02020603050405020304" pitchFamily="18" charset="0"/>
              </a:rPr>
              <a:t> một môi trường </a:t>
            </a:r>
            <a:r>
              <a:rPr lang="en-US" sz="1200" kern="0" dirty="0" err="1">
                <a:solidFill>
                  <a:sysClr val="windowText" lastClr="000000"/>
                </a:solidFill>
                <a:latin typeface="Times New Roman" panose="02020603050405020304" pitchFamily="18" charset="0"/>
                <a:cs typeface="Times New Roman" panose="02020603050405020304" pitchFamily="18" charset="0"/>
              </a:rPr>
              <a:t>làm</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việc</a:t>
            </a:r>
            <a:r>
              <a:rPr lang="vi-VN" sz="1200" kern="0" dirty="0">
                <a:solidFill>
                  <a:sysClr val="windowText" lastClr="000000"/>
                </a:solidFill>
                <a:latin typeface="Times New Roman" panose="02020603050405020304" pitchFamily="18" charset="0"/>
                <a:cs typeface="Times New Roman" panose="02020603050405020304" pitchFamily="18" charset="0"/>
              </a:rPr>
              <a:t> thân thiện và hiệu quả cao cho người dùng để cải thiện chất lượng cuộc sống gia đình.</a:t>
            </a:r>
          </a:p>
          <a:p>
            <a:endParaRPr lang="vi-VN" sz="12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25" name="Content Placeholder 2">
            <a:extLst>
              <a:ext uri="{FF2B5EF4-FFF2-40B4-BE49-F238E27FC236}">
                <a16:creationId xmlns:a16="http://schemas.microsoft.com/office/drawing/2014/main" id="{174A3BB5-5ABF-4F42-8737-8F69FDF1A3FC}"/>
              </a:ext>
            </a:extLst>
          </p:cNvPr>
          <p:cNvSpPr txBox="1">
            <a:spLocks/>
          </p:cNvSpPr>
          <p:nvPr/>
        </p:nvSpPr>
        <p:spPr>
          <a:xfrm>
            <a:off x="3952279" y="1711334"/>
            <a:ext cx="4569675" cy="5170646"/>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vi-VN" sz="1200" kern="0" dirty="0">
                <a:solidFill>
                  <a:srgbClr val="92D050"/>
                </a:solidFill>
                <a:latin typeface="Times New Roman" panose="02020603050405020304" pitchFamily="18" charset="0"/>
                <a:cs typeface="Times New Roman" panose="02020603050405020304" pitchFamily="18" charset="0"/>
              </a:rPr>
              <a:t>Cảm biến ánh sáng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r>
              <a:rPr lang="vi-VN" sz="1200" kern="0" dirty="0">
                <a:solidFill>
                  <a:sysClr val="windowText" lastClr="000000"/>
                </a:solidFill>
                <a:latin typeface="Times New Roman" panose="02020603050405020304" pitchFamily="18" charset="0"/>
                <a:cs typeface="Times New Roman" panose="02020603050405020304" pitchFamily="18" charset="0"/>
              </a:rPr>
              <a:t>Khi cường độ ánh sáng vượt quá mức tối đa hoặc tối thiểu, nó sẽ liên kết với các thiết bị khác như rèm và </a:t>
            </a:r>
            <a:r>
              <a:rPr lang="en-US" sz="1200" kern="0" dirty="0" err="1">
                <a:solidFill>
                  <a:sysClr val="windowText" lastClr="000000"/>
                </a:solidFill>
                <a:latin typeface="Times New Roman" panose="02020603050405020304" pitchFamily="18" charset="0"/>
                <a:cs typeface="Times New Roman" panose="02020603050405020304" pitchFamily="18" charset="0"/>
              </a:rPr>
              <a:t>công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tắc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điều</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chỉnh</a:t>
            </a:r>
            <a:r>
              <a:rPr lang="vi-VN" sz="1200" kern="0" dirty="0">
                <a:solidFill>
                  <a:sysClr val="windowText" lastClr="000000"/>
                </a:solidFill>
                <a:latin typeface="Times New Roman" panose="02020603050405020304" pitchFamily="18" charset="0"/>
                <a:cs typeface="Times New Roman" panose="02020603050405020304" pitchFamily="18" charset="0"/>
              </a:rPr>
              <a:t> ánh sáng để điều chỉnh độ sáng </a:t>
            </a:r>
            <a:r>
              <a:rPr lang="en-US" sz="1200" kern="0" dirty="0" err="1">
                <a:solidFill>
                  <a:sysClr val="windowText" lastClr="000000"/>
                </a:solidFill>
                <a:latin typeface="Times New Roman" panose="02020603050405020304" pitchFamily="18" charset="0"/>
                <a:cs typeface="Times New Roman" panose="02020603050405020304" pitchFamily="18" charset="0"/>
              </a:rPr>
              <a:t>phù</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hợp</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cho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căn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phòng</a:t>
            </a:r>
            <a:r>
              <a:rPr lang="vi-VN" sz="1200" kern="0" dirty="0">
                <a:solidFill>
                  <a:sysClr val="windowText" lastClr="000000"/>
                </a:solidFill>
                <a:latin typeface="Times New Roman" panose="02020603050405020304" pitchFamily="18" charset="0"/>
                <a:cs typeface="Times New Roman" panose="02020603050405020304" pitchFamily="18" charset="0"/>
              </a:rPr>
              <a:t>.</a:t>
            </a:r>
            <a:endParaRPr lang="en-US" sz="1200" kern="0" dirty="0">
              <a:solidFill>
                <a:sysClr val="windowText" lastClr="000000"/>
              </a:solidFill>
              <a:latin typeface="Times New Roman" panose="02020603050405020304" pitchFamily="18" charset="0"/>
              <a:cs typeface="Times New Roman" panose="02020603050405020304" pitchFamily="18" charset="0"/>
            </a:endParaRPr>
          </a:p>
          <a:p>
            <a:endParaRPr lang="vi-VN" sz="1200" kern="0" dirty="0">
              <a:solidFill>
                <a:sysClr val="windowText" lastClr="000000"/>
              </a:solidFill>
              <a:latin typeface="Times New Roman" panose="02020603050405020304" pitchFamily="18" charset="0"/>
              <a:cs typeface="Times New Roman" panose="02020603050405020304" pitchFamily="18" charset="0"/>
            </a:endParaRPr>
          </a:p>
          <a:p>
            <a:pPr algn="just"/>
            <a:r>
              <a:rPr lang="en-US" sz="1200" kern="0" dirty="0" err="1">
                <a:solidFill>
                  <a:srgbClr val="92D050"/>
                </a:solidFill>
                <a:latin typeface="Times New Roman" panose="02020603050405020304" pitchFamily="18" charset="0"/>
                <a:cs typeface="Times New Roman" panose="02020603050405020304" pitchFamily="18" charset="0"/>
              </a:rPr>
              <a:t>Công</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tắc</a:t>
            </a:r>
            <a:r>
              <a:rPr lang="vi-VN" sz="1200" kern="0" dirty="0">
                <a:solidFill>
                  <a:srgbClr val="92D050"/>
                </a:solidFill>
                <a:latin typeface="Times New Roman" panose="02020603050405020304" pitchFamily="18" charset="0"/>
                <a:cs typeface="Times New Roman" panose="02020603050405020304" pitchFamily="18" charset="0"/>
              </a:rPr>
              <a:t> rèm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en-US" sz="1200" kern="0" dirty="0">
                <a:solidFill>
                  <a:sysClr val="windowText" lastClr="000000"/>
                </a:solidFill>
                <a:latin typeface="Times New Roman" panose="02020603050405020304" pitchFamily="18" charset="0"/>
                <a:cs typeface="Times New Roman" panose="02020603050405020304" pitchFamily="18" charset="0"/>
              </a:rPr>
              <a:t>C</a:t>
            </a:r>
            <a:r>
              <a:rPr lang="vi-VN" sz="1200" kern="0" dirty="0">
                <a:solidFill>
                  <a:sysClr val="windowText" lastClr="000000"/>
                </a:solidFill>
                <a:latin typeface="Times New Roman" panose="02020603050405020304" pitchFamily="18" charset="0"/>
                <a:cs typeface="Times New Roman" panose="02020603050405020304" pitchFamily="18" charset="0"/>
              </a:rPr>
              <a:t>ó thể điều khiển </a:t>
            </a:r>
            <a:r>
              <a:rPr lang="en-US" sz="1200" kern="0" dirty="0" err="1">
                <a:solidFill>
                  <a:sysClr val="windowText" lastClr="000000"/>
                </a:solidFill>
                <a:latin typeface="Times New Roman" panose="02020603050405020304" pitchFamily="18" charset="0"/>
                <a:cs typeface="Times New Roman" panose="02020603050405020304" pitchFamily="18" charset="0"/>
              </a:rPr>
              <a:t>rèm</a:t>
            </a:r>
            <a:r>
              <a:rPr lang="vi-VN" sz="1200" kern="0" dirty="0">
                <a:solidFill>
                  <a:sysClr val="windowText" lastClr="000000"/>
                </a:solidFill>
                <a:latin typeface="Times New Roman" panose="02020603050405020304" pitchFamily="18" charset="0"/>
                <a:cs typeface="Times New Roman" panose="02020603050405020304" pitchFamily="18" charset="0"/>
              </a:rPr>
              <a:t> thông qua các thiết bị đầu cuối di động và tự động điều chỉnh thông qua liên kết với </a:t>
            </a:r>
            <a:r>
              <a:rPr lang="en-US" sz="1200" kern="0" dirty="0" err="1">
                <a:solidFill>
                  <a:sysClr val="windowText" lastClr="000000"/>
                </a:solidFill>
                <a:latin typeface="Times New Roman" panose="02020603050405020304" pitchFamily="18" charset="0"/>
                <a:cs typeface="Times New Roman" panose="02020603050405020304" pitchFamily="18" charset="0"/>
              </a:rPr>
              <a:t>cả</a:t>
            </a:r>
            <a:r>
              <a:rPr lang="vi-VN" sz="1200" kern="0" dirty="0">
                <a:solidFill>
                  <a:sysClr val="windowText" lastClr="000000"/>
                </a:solidFill>
                <a:latin typeface="Times New Roman" panose="02020603050405020304" pitchFamily="18" charset="0"/>
                <a:cs typeface="Times New Roman" panose="02020603050405020304" pitchFamily="18" charset="0"/>
              </a:rPr>
              <a:t>m biến ánh sáng thông minh.</a:t>
            </a:r>
            <a:endParaRPr lang="en-US" sz="1200" kern="0" dirty="0">
              <a:solidFill>
                <a:sysClr val="windowText" lastClr="000000"/>
              </a:solidFill>
              <a:latin typeface="Times New Roman" panose="02020603050405020304" pitchFamily="18" charset="0"/>
              <a:cs typeface="Times New Roman" panose="02020603050405020304" pitchFamily="18" charset="0"/>
            </a:endParaRPr>
          </a:p>
          <a:p>
            <a:pPr algn="just"/>
            <a:endParaRPr lang="vi-VN" sz="1200" kern="0" dirty="0">
              <a:solidFill>
                <a:sysClr val="windowText" lastClr="000000"/>
              </a:solidFill>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Công tắc điều chỉnh </a:t>
            </a:r>
            <a:r>
              <a:rPr lang="en-US" sz="1200" kern="0" dirty="0" err="1">
                <a:solidFill>
                  <a:srgbClr val="92D050"/>
                </a:solidFill>
                <a:latin typeface="Times New Roman" panose="02020603050405020304" pitchFamily="18" charset="0"/>
                <a:cs typeface="Times New Roman" panose="02020603050405020304" pitchFamily="18" charset="0"/>
              </a:rPr>
              <a:t>ánh</a:t>
            </a:r>
            <a:r>
              <a:rPr lang="vi-VN" sz="1200" kern="0" dirty="0">
                <a:solidFill>
                  <a:srgbClr val="92D050"/>
                </a:solidFill>
                <a:latin typeface="Times New Roman" panose="02020603050405020304" pitchFamily="18" charset="0"/>
                <a:cs typeface="Times New Roman" panose="02020603050405020304" pitchFamily="18" charset="0"/>
              </a:rPr>
              <a:t> sáng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vi-VN" sz="1200" kern="0" dirty="0">
                <a:solidFill>
                  <a:sysClr val="windowText" lastClr="000000"/>
                </a:solidFill>
                <a:latin typeface="Times New Roman" panose="02020603050405020304" pitchFamily="18" charset="0"/>
                <a:cs typeface="Times New Roman" panose="02020603050405020304" pitchFamily="18" charset="0"/>
              </a:rPr>
              <a:t>Các thiết bị chiếu sáng có thể được điều khiển thông qua các thiết bị đầu cuối di động</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để</a:t>
            </a:r>
            <a:r>
              <a:rPr lang="vi-VN" sz="1200" kern="0" dirty="0">
                <a:solidFill>
                  <a:sysClr val="windowText" lastClr="000000"/>
                </a:solidFill>
                <a:latin typeface="Times New Roman" panose="02020603050405020304" pitchFamily="18" charset="0"/>
                <a:cs typeface="Times New Roman" panose="02020603050405020304" pitchFamily="18" charset="0"/>
              </a:rPr>
              <a:t> tiết kiệm năng lượng và tạo ra một bầu không khí lý tưởng</a:t>
            </a:r>
            <a:endParaRPr lang="en-US" sz="1200" kern="0" dirty="0">
              <a:solidFill>
                <a:sysClr val="windowText" lastClr="000000"/>
              </a:solidFill>
              <a:latin typeface="Times New Roman" panose="02020603050405020304" pitchFamily="18" charset="0"/>
              <a:cs typeface="Times New Roman" panose="02020603050405020304" pitchFamily="18" charset="0"/>
            </a:endParaRPr>
          </a:p>
          <a:p>
            <a:pPr algn="just"/>
            <a:endParaRPr lang="en-US" sz="1200" kern="0" dirty="0">
              <a:solidFill>
                <a:sysClr val="windowText" lastClr="000000"/>
              </a:solidFill>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Ổ cắm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en-US" sz="1200" kern="0" dirty="0">
                <a:solidFill>
                  <a:sysClr val="windowText" lastClr="000000"/>
                </a:solidFill>
                <a:latin typeface="Times New Roman" panose="02020603050405020304" pitchFamily="18" charset="0"/>
                <a:cs typeface="Times New Roman" panose="02020603050405020304" pitchFamily="18" charset="0"/>
              </a:rPr>
              <a:t>H</a:t>
            </a:r>
            <a:r>
              <a:rPr lang="vi-VN" sz="1200" kern="0" dirty="0">
                <a:solidFill>
                  <a:sysClr val="windowText" lastClr="000000"/>
                </a:solidFill>
                <a:latin typeface="Times New Roman" panose="02020603050405020304" pitchFamily="18" charset="0"/>
                <a:cs typeface="Times New Roman" panose="02020603050405020304" pitchFamily="18" charset="0"/>
              </a:rPr>
              <a:t>ỗ trợ điều khiển từ xa các thiết bị điện tử </a:t>
            </a:r>
            <a:r>
              <a:rPr lang="en-US" sz="1200" kern="0" dirty="0" err="1">
                <a:solidFill>
                  <a:sysClr val="windowText" lastClr="000000"/>
                </a:solidFill>
                <a:latin typeface="Times New Roman" panose="02020603050405020304" pitchFamily="18" charset="0"/>
                <a:cs typeface="Times New Roman" panose="02020603050405020304" pitchFamily="18" charset="0"/>
              </a:rPr>
              <a:t>thông</a:t>
            </a:r>
            <a:r>
              <a:rPr lang="en-US" sz="1200" kern="0" dirty="0">
                <a:solidFill>
                  <a:sysClr val="windowText" lastClr="000000"/>
                </a:solidFill>
                <a:latin typeface="Times New Roman" panose="02020603050405020304" pitchFamily="18" charset="0"/>
                <a:cs typeface="Times New Roman" panose="02020603050405020304" pitchFamily="18" charset="0"/>
              </a:rPr>
              <a:t> qua</a:t>
            </a:r>
            <a:r>
              <a:rPr lang="vi-VN" sz="1200" kern="0" dirty="0">
                <a:solidFill>
                  <a:sysClr val="windowText" lastClr="000000"/>
                </a:solidFill>
                <a:latin typeface="Times New Roman" panose="02020603050405020304" pitchFamily="18" charset="0"/>
                <a:cs typeface="Times New Roman" panose="02020603050405020304" pitchFamily="18" charset="0"/>
              </a:rPr>
              <a:t> thiết bị đầu cuối di động</a:t>
            </a:r>
            <a:r>
              <a:rPr lang="en-US" sz="1200" kern="0" dirty="0">
                <a:solidFill>
                  <a:sysClr val="windowText" lastClr="000000"/>
                </a:solidFill>
                <a:latin typeface="Times New Roman" panose="02020603050405020304" pitchFamily="18" charset="0"/>
                <a:cs typeface="Times New Roman" panose="02020603050405020304" pitchFamily="18" charset="0"/>
              </a:rPr>
              <a:t>.</a:t>
            </a:r>
          </a:p>
          <a:p>
            <a:pPr algn="just"/>
            <a:endParaRPr lang="en-US" sz="1200" kern="0" dirty="0">
              <a:solidFill>
                <a:sysClr val="windowText" lastClr="000000"/>
              </a:solidFill>
              <a:latin typeface="Times New Roman" panose="02020603050405020304" pitchFamily="18" charset="0"/>
              <a:cs typeface="Times New Roman" panose="02020603050405020304" pitchFamily="18" charset="0"/>
            </a:endParaRPr>
          </a:p>
          <a:p>
            <a:pPr algn="just"/>
            <a:r>
              <a:rPr lang="en-US" sz="1200" kern="0" dirty="0" err="1">
                <a:solidFill>
                  <a:srgbClr val="92D050"/>
                </a:solidFill>
                <a:latin typeface="Times New Roman" panose="02020603050405020304" pitchFamily="18" charset="0"/>
                <a:cs typeface="Times New Roman" panose="02020603050405020304" pitchFamily="18" charset="0"/>
              </a:rPr>
              <a:t>Công</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tắc</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dạng</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nhúng</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thông</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en-US" sz="1200" kern="0" dirty="0">
                <a:solidFill>
                  <a:sysClr val="windowText" lastClr="000000"/>
                </a:solidFill>
                <a:latin typeface="Times New Roman" panose="02020603050405020304" pitchFamily="18" charset="0"/>
                <a:cs typeface="Times New Roman" panose="02020603050405020304" pitchFamily="18" charset="0"/>
              </a:rPr>
              <a:t>C</a:t>
            </a:r>
            <a:r>
              <a:rPr lang="vi-VN" sz="1200" kern="0" dirty="0">
                <a:solidFill>
                  <a:sysClr val="windowText" lastClr="000000"/>
                </a:solidFill>
                <a:latin typeface="Times New Roman" panose="02020603050405020304" pitchFamily="18" charset="0"/>
                <a:cs typeface="Times New Roman" panose="02020603050405020304" pitchFamily="18" charset="0"/>
              </a:rPr>
              <a:t>ó thể được cài đặt bên trong ổ cắm ban đầu để </a:t>
            </a:r>
            <a:r>
              <a:rPr lang="en-US" sz="1200" kern="0" dirty="0" err="1">
                <a:solidFill>
                  <a:sysClr val="windowText" lastClr="000000"/>
                </a:solidFill>
                <a:latin typeface="Times New Roman" panose="02020603050405020304" pitchFamily="18" charset="0"/>
                <a:cs typeface="Times New Roman" panose="02020603050405020304" pitchFamily="18" charset="0"/>
              </a:rPr>
              <a:t>biến</a:t>
            </a:r>
            <a:r>
              <a:rPr lang="vi-VN" sz="1200" kern="0" dirty="0">
                <a:solidFill>
                  <a:sysClr val="windowText" lastClr="000000"/>
                </a:solidFill>
                <a:latin typeface="Times New Roman" panose="02020603050405020304" pitchFamily="18" charset="0"/>
                <a:cs typeface="Times New Roman" panose="02020603050405020304" pitchFamily="18" charset="0"/>
              </a:rPr>
              <a:t> nó</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trở</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nên</a:t>
            </a:r>
            <a:r>
              <a:rPr lang="vi-VN" sz="1200" kern="0" dirty="0">
                <a:solidFill>
                  <a:sysClr val="windowText" lastClr="000000"/>
                </a:solidFill>
                <a:latin typeface="Times New Roman" panose="02020603050405020304" pitchFamily="18" charset="0"/>
                <a:cs typeface="Times New Roman" panose="02020603050405020304" pitchFamily="18" charset="0"/>
              </a:rPr>
              <a:t> thông minh.</a:t>
            </a:r>
            <a:r>
              <a:rPr lang="en-US" sz="1200" kern="0" dirty="0">
                <a:solidFill>
                  <a:sysClr val="windowText" lastClr="000000"/>
                </a:solidFill>
                <a:latin typeface="Times New Roman" panose="02020603050405020304" pitchFamily="18" charset="0"/>
                <a:cs typeface="Times New Roman" panose="02020603050405020304" pitchFamily="18" charset="0"/>
              </a:rPr>
              <a:t> </a:t>
            </a:r>
          </a:p>
          <a:p>
            <a:pPr algn="just"/>
            <a:endParaRPr lang="vi-VN" sz="1200" kern="0" dirty="0">
              <a:solidFill>
                <a:sysClr val="windowText" lastClr="000000"/>
              </a:solidFill>
              <a:latin typeface="Times New Roman" panose="02020603050405020304" pitchFamily="18" charset="0"/>
              <a:cs typeface="Times New Roman" panose="02020603050405020304" pitchFamily="18" charset="0"/>
            </a:endParaRPr>
          </a:p>
          <a:p>
            <a:pPr algn="just"/>
            <a:r>
              <a:rPr lang="en-US" sz="1200" kern="0" dirty="0" err="1">
                <a:solidFill>
                  <a:srgbClr val="92D050"/>
                </a:solidFill>
                <a:latin typeface="Times New Roman" panose="02020603050405020304" pitchFamily="18" charset="0"/>
                <a:cs typeface="Times New Roman" panose="02020603050405020304" pitchFamily="18" charset="0"/>
              </a:rPr>
              <a:t>Bộ</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điều</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khiển</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điều</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hòa</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thông</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minh</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vi-VN" sz="1200" kern="0" dirty="0">
                <a:solidFill>
                  <a:sysClr val="windowText" lastClr="000000"/>
                </a:solidFill>
                <a:latin typeface="Times New Roman" panose="02020603050405020304" pitchFamily="18" charset="0"/>
                <a:cs typeface="Times New Roman" panose="02020603050405020304" pitchFamily="18" charset="0"/>
              </a:rPr>
              <a:t>Giữ nhiệt độ thích hợp thông qua việc kiểm soát hệ thống điều hòa trung tâm.</a:t>
            </a:r>
            <a:endParaRPr lang="en-US" sz="1200" kern="0" dirty="0">
              <a:solidFill>
                <a:sysClr val="windowText" lastClr="000000"/>
              </a:solidFill>
              <a:latin typeface="Times New Roman" panose="02020603050405020304" pitchFamily="18" charset="0"/>
              <a:cs typeface="Times New Roman" panose="02020603050405020304" pitchFamily="18" charset="0"/>
            </a:endParaRPr>
          </a:p>
          <a:p>
            <a:pPr algn="just"/>
            <a:endParaRPr lang="vi-VN" sz="1200" kern="0" dirty="0">
              <a:solidFill>
                <a:sysClr val="windowText" lastClr="000000"/>
              </a:solidFill>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Cảm biến khói </a:t>
            </a:r>
            <a:r>
              <a:rPr lang="en-US" sz="1200" kern="0" dirty="0" err="1">
                <a:solidFill>
                  <a:srgbClr val="92D050"/>
                </a:solidFill>
                <a:latin typeface="Times New Roman" panose="02020603050405020304" pitchFamily="18" charset="0"/>
                <a:cs typeface="Times New Roman" panose="02020603050405020304" pitchFamily="18" charset="0"/>
              </a:rPr>
              <a:t>thông</a:t>
            </a:r>
            <a:r>
              <a:rPr lang="en-US" sz="1200" kern="0" dirty="0">
                <a:solidFill>
                  <a:srgbClr val="92D050"/>
                </a:solidFill>
                <a:latin typeface="Times New Roman" panose="02020603050405020304" pitchFamily="18" charset="0"/>
                <a:cs typeface="Times New Roman" panose="02020603050405020304" pitchFamily="18" charset="0"/>
              </a:rPr>
              <a:t> </a:t>
            </a:r>
            <a:r>
              <a:rPr lang="en-US" sz="1200" kern="0" dirty="0" err="1">
                <a:solidFill>
                  <a:srgbClr val="92D050"/>
                </a:solidFill>
                <a:latin typeface="Times New Roman" panose="02020603050405020304" pitchFamily="18" charset="0"/>
                <a:cs typeface="Times New Roman" panose="02020603050405020304" pitchFamily="18" charset="0"/>
              </a:rPr>
              <a:t>minh</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vi-VN" sz="1200" kern="0" dirty="0">
                <a:solidFill>
                  <a:sysClr val="windowText" lastClr="000000"/>
                </a:solidFill>
                <a:latin typeface="Times New Roman" panose="02020603050405020304" pitchFamily="18" charset="0"/>
                <a:cs typeface="Times New Roman" panose="02020603050405020304" pitchFamily="18" charset="0"/>
              </a:rPr>
              <a:t>Theo dõi thời gian thực nồng độ khói trong phòng, báo động cục bộ và gửi tin nhắn </a:t>
            </a:r>
            <a:r>
              <a:rPr lang="en-US" sz="1200" kern="0" dirty="0" err="1">
                <a:solidFill>
                  <a:sysClr val="windowText" lastClr="000000"/>
                </a:solidFill>
                <a:latin typeface="Times New Roman" panose="02020603050405020304" pitchFamily="18" charset="0"/>
                <a:cs typeface="Times New Roman" panose="02020603050405020304" pitchFamily="18" charset="0"/>
              </a:rPr>
              <a:t>cảnh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báo</a:t>
            </a:r>
            <a:r>
              <a:rPr lang="vi-VN" sz="1200" kern="0" dirty="0">
                <a:solidFill>
                  <a:sysClr val="windowText" lastClr="000000"/>
                </a:solidFill>
                <a:latin typeface="Times New Roman" panose="02020603050405020304" pitchFamily="18" charset="0"/>
                <a:cs typeface="Times New Roman" panose="02020603050405020304" pitchFamily="18" charset="0"/>
              </a:rPr>
              <a:t> đến các thiết bị đầu cuối di động.</a:t>
            </a:r>
            <a:endParaRPr lang="en-US" sz="1200" kern="0" dirty="0">
              <a:solidFill>
                <a:sysClr val="windowText" lastClr="000000"/>
              </a:solidFill>
              <a:latin typeface="Times New Roman" panose="02020603050405020304" pitchFamily="18" charset="0"/>
              <a:cs typeface="Times New Roman" panose="02020603050405020304" pitchFamily="18" charset="0"/>
            </a:endParaRPr>
          </a:p>
        </p:txBody>
      </p:sp>
      <p:pic>
        <p:nvPicPr>
          <p:cNvPr id="26" name="Picture 2" descr="Những phòng làm việc tại nhà đẹp như mơ">
            <a:extLst>
              <a:ext uri="{FF2B5EF4-FFF2-40B4-BE49-F238E27FC236}">
                <a16:creationId xmlns:a16="http://schemas.microsoft.com/office/drawing/2014/main" id="{A01E06A4-5787-45E4-886E-18BE1670F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 y="1243275"/>
            <a:ext cx="3140902" cy="55861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3764590F-7459-4DD4-94A1-85837120FA59}"/>
              </a:ext>
            </a:extLst>
          </p:cNvPr>
          <p:cNvSpPr txBox="1"/>
          <p:nvPr/>
        </p:nvSpPr>
        <p:spPr>
          <a:xfrm>
            <a:off x="660916" y="609966"/>
            <a:ext cx="3187300" cy="646331"/>
          </a:xfrm>
          <a:prstGeom prst="rect">
            <a:avLst/>
          </a:prstGeom>
          <a:noFill/>
        </p:spPr>
        <p:txBody>
          <a:bodyPr wrap="square">
            <a:spAutoFit/>
          </a:bodyPr>
          <a:lstStyle/>
          <a:p>
            <a:pPr algn="just"/>
            <a:r>
              <a:rPr lang="en-US" sz="3600" dirty="0" err="1">
                <a:solidFill>
                  <a:srgbClr val="92D050"/>
                </a:solidFill>
                <a:latin typeface="Times New Roman" panose="02020603050405020304" pitchFamily="18" charset="0"/>
                <a:cs typeface="Times New Roman" panose="02020603050405020304" pitchFamily="18" charset="0"/>
              </a:rPr>
              <a:t>Phòng</a:t>
            </a:r>
            <a:r>
              <a:rPr lang="en-US" sz="3600" dirty="0">
                <a:solidFill>
                  <a:srgbClr val="92D050"/>
                </a:solidFill>
                <a:latin typeface="Times New Roman" panose="02020603050405020304" pitchFamily="18" charset="0"/>
                <a:cs typeface="Times New Roman" panose="02020603050405020304" pitchFamily="18" charset="0"/>
              </a:rPr>
              <a:t> </a:t>
            </a:r>
            <a:r>
              <a:rPr lang="en-US" sz="3600" dirty="0" err="1">
                <a:solidFill>
                  <a:srgbClr val="92D050"/>
                </a:solidFill>
                <a:latin typeface="Times New Roman" panose="02020603050405020304" pitchFamily="18" charset="0"/>
                <a:cs typeface="Times New Roman" panose="02020603050405020304" pitchFamily="18" charset="0"/>
              </a:rPr>
              <a:t>làm</a:t>
            </a:r>
            <a:r>
              <a:rPr lang="en-US" sz="3600" dirty="0">
                <a:solidFill>
                  <a:srgbClr val="92D050"/>
                </a:solidFill>
                <a:latin typeface="Times New Roman" panose="02020603050405020304" pitchFamily="18" charset="0"/>
                <a:cs typeface="Times New Roman" panose="02020603050405020304" pitchFamily="18" charset="0"/>
              </a:rPr>
              <a:t> </a:t>
            </a:r>
            <a:r>
              <a:rPr lang="en-US" sz="3600" dirty="0" err="1">
                <a:solidFill>
                  <a:srgbClr val="92D050"/>
                </a:solidFill>
                <a:latin typeface="Times New Roman" panose="02020603050405020304" pitchFamily="18" charset="0"/>
                <a:cs typeface="Times New Roman" panose="02020603050405020304" pitchFamily="18" charset="0"/>
              </a:rPr>
              <a:t>việc</a:t>
            </a:r>
            <a:endParaRPr lang="en-US" sz="3600" dirty="0">
              <a:solidFill>
                <a:srgbClr val="92D050"/>
              </a:solidFill>
              <a:latin typeface="Times New Roman" panose="02020603050405020304" pitchFamily="18" charset="0"/>
              <a:cs typeface="Times New Roman" panose="02020603050405020304" pitchFamily="18" charset="0"/>
            </a:endParaRPr>
          </a:p>
        </p:txBody>
      </p:sp>
      <p:sp>
        <p:nvSpPr>
          <p:cNvPr id="28" name="Content Placeholder 2">
            <a:extLst>
              <a:ext uri="{FF2B5EF4-FFF2-40B4-BE49-F238E27FC236}">
                <a16:creationId xmlns:a16="http://schemas.microsoft.com/office/drawing/2014/main" id="{D2477927-932F-4B1D-8DAB-098300320F0A}"/>
              </a:ext>
            </a:extLst>
          </p:cNvPr>
          <p:cNvSpPr txBox="1">
            <a:spLocks/>
          </p:cNvSpPr>
          <p:nvPr/>
        </p:nvSpPr>
        <p:spPr>
          <a:xfrm>
            <a:off x="15925546" y="2028825"/>
            <a:ext cx="3575304" cy="923330"/>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1200" kern="0" dirty="0">
                <a:solidFill>
                  <a:sysClr val="windowText" lastClr="000000"/>
                </a:solidFill>
                <a:latin typeface="Times New Roman" panose="02020603050405020304" pitchFamily="18" charset="0"/>
                <a:cs typeface="Times New Roman" panose="02020603050405020304" pitchFamily="18" charset="0"/>
              </a:rPr>
              <a:t>Sau một ngày làm việc, điều bạn cần là đắm chìm trong làn nước để thư giãn và xua tan mệt mỏi. Với phòng tắm thông minh, mọi thứ sẽ được chuẩn bị trước cho bạn: nước nóng, nhiệt độ thoải mái, âm nhạc nhẹ nhàng. Hãy tận hưởng thời gian tắm của bạn.</a:t>
            </a:r>
          </a:p>
        </p:txBody>
      </p:sp>
      <p:sp>
        <p:nvSpPr>
          <p:cNvPr id="29" name="Content Placeholder 2">
            <a:extLst>
              <a:ext uri="{FF2B5EF4-FFF2-40B4-BE49-F238E27FC236}">
                <a16:creationId xmlns:a16="http://schemas.microsoft.com/office/drawing/2014/main" id="{68935D10-AB08-4FC9-B4B3-60D6EF86C373}"/>
              </a:ext>
            </a:extLst>
          </p:cNvPr>
          <p:cNvSpPr txBox="1">
            <a:spLocks/>
          </p:cNvSpPr>
          <p:nvPr/>
        </p:nvSpPr>
        <p:spPr>
          <a:xfrm>
            <a:off x="10635218" y="4552623"/>
            <a:ext cx="2947814" cy="258532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200" kern="0" dirty="0">
                <a:solidFill>
                  <a:schemeClr val="bg1"/>
                </a:solidFill>
                <a:latin typeface="Times New Roman" panose="02020603050405020304" pitchFamily="18" charset="0"/>
                <a:cs typeface="Times New Roman" panose="02020603050405020304" pitchFamily="18" charset="0"/>
              </a:rPr>
              <a:t>  </a:t>
            </a:r>
            <a:r>
              <a:rPr lang="vi-VN" sz="1200" kern="0" dirty="0">
                <a:solidFill>
                  <a:schemeClr val="bg1"/>
                </a:solidFill>
                <a:latin typeface="Times New Roman" panose="02020603050405020304" pitchFamily="18" charset="0"/>
                <a:cs typeface="Times New Roman" panose="02020603050405020304" pitchFamily="18" charset="0"/>
              </a:rPr>
              <a:t>Đề xuất sản phẩm</a:t>
            </a: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Ổ cắm thông minh</a:t>
            </a:r>
            <a:r>
              <a:rPr lang="en-US" sz="1200" kern="0" dirty="0">
                <a:solidFill>
                  <a:srgbClr val="92D050"/>
                </a:solidFill>
                <a:latin typeface="Times New Roman" panose="02020603050405020304" pitchFamily="18" charset="0"/>
                <a:cs typeface="Times New Roman" panose="02020603050405020304" pitchFamily="18" charset="0"/>
              </a:rPr>
              <a:t>:</a:t>
            </a:r>
            <a:r>
              <a:rPr lang="vi-VN" sz="1200" kern="0" dirty="0">
                <a:solidFill>
                  <a:srgbClr val="92D050"/>
                </a:solidFill>
                <a:latin typeface="Times New Roman" panose="02020603050405020304" pitchFamily="18" charset="0"/>
                <a:cs typeface="Times New Roman" panose="02020603050405020304" pitchFamily="18" charset="0"/>
              </a:rPr>
              <a:t> </a:t>
            </a:r>
          </a:p>
          <a:p>
            <a:pPr algn="just"/>
            <a:r>
              <a:rPr lang="vi-VN" sz="1200" kern="0" dirty="0">
                <a:latin typeface="Times New Roman" panose="02020603050405020304" pitchFamily="18" charset="0"/>
                <a:cs typeface="Times New Roman" panose="02020603050405020304" pitchFamily="18" charset="0"/>
              </a:rPr>
              <a:t>Kết nối với máy nước nóng trong nhà, điều khiển từ xa bằng điện thoại di động, dễ dàng cho người dùng.</a:t>
            </a:r>
            <a:endParaRPr lang="en-US" sz="1200" kern="0" dirty="0">
              <a:latin typeface="Times New Roman" panose="02020603050405020304" pitchFamily="18" charset="0"/>
              <a:cs typeface="Times New Roman" panose="02020603050405020304" pitchFamily="18" charset="0"/>
            </a:endParaRPr>
          </a:p>
          <a:p>
            <a:pPr algn="just"/>
            <a:endParaRPr lang="vi-VN" sz="1200" kern="0" dirty="0">
              <a:latin typeface="Times New Roman" panose="02020603050405020304" pitchFamily="18" charset="0"/>
              <a:cs typeface="Times New Roman" panose="02020603050405020304" pitchFamily="18" charset="0"/>
            </a:endParaRP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Cảm biến </a:t>
            </a:r>
            <a:r>
              <a:rPr lang="en-US" sz="1200" kern="0" dirty="0" err="1">
                <a:solidFill>
                  <a:srgbClr val="92D050"/>
                </a:solidFill>
                <a:latin typeface="Times New Roman" panose="02020603050405020304" pitchFamily="18" charset="0"/>
                <a:cs typeface="Times New Roman" panose="02020603050405020304" pitchFamily="18" charset="0"/>
              </a:rPr>
              <a:t>ngập</a:t>
            </a:r>
            <a:r>
              <a:rPr lang="en-US" sz="1200" kern="0" dirty="0">
                <a:solidFill>
                  <a:srgbClr val="92D050"/>
                </a:solidFill>
                <a:latin typeface="Times New Roman" panose="02020603050405020304" pitchFamily="18" charset="0"/>
                <a:cs typeface="Times New Roman" panose="02020603050405020304" pitchFamily="18" charset="0"/>
              </a:rPr>
              <a:t> </a:t>
            </a:r>
            <a:r>
              <a:rPr lang="vi-VN" sz="1200" kern="0" dirty="0">
                <a:solidFill>
                  <a:srgbClr val="92D050"/>
                </a:solidFill>
                <a:latin typeface="Times New Roman" panose="02020603050405020304" pitchFamily="18" charset="0"/>
                <a:cs typeface="Times New Roman" panose="02020603050405020304" pitchFamily="18" charset="0"/>
              </a:rPr>
              <a:t>nước</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en-US" sz="1200" kern="0" dirty="0">
                <a:latin typeface="Times New Roman" panose="02020603050405020304" pitchFamily="18" charset="0"/>
                <a:cs typeface="Times New Roman" panose="02020603050405020304" pitchFamily="18" charset="0"/>
              </a:rPr>
              <a:t>C</a:t>
            </a:r>
            <a:r>
              <a:rPr lang="vi-VN" sz="1200" kern="0" dirty="0">
                <a:latin typeface="Times New Roman" panose="02020603050405020304" pitchFamily="18" charset="0"/>
                <a:cs typeface="Times New Roman" panose="02020603050405020304" pitchFamily="18" charset="0"/>
              </a:rPr>
              <a:t>ó thể được đặt </a:t>
            </a:r>
            <a:r>
              <a:rPr lang="vi-VN" sz="1200" dirty="0">
                <a:latin typeface="Times New Roman" panose="02020603050405020304" pitchFamily="18" charset="0"/>
                <a:cs typeface="Times New Roman" panose="02020603050405020304" pitchFamily="18" charset="0"/>
              </a:rPr>
              <a:t>trong khu vực </a:t>
            </a:r>
            <a:r>
              <a:rPr lang="en-US" sz="1200" dirty="0" err="1">
                <a:latin typeface="Times New Roman" panose="02020603050405020304" pitchFamily="18" charset="0"/>
                <a:cs typeface="Times New Roman" panose="02020603050405020304" pitchFamily="18" charset="0"/>
              </a:rPr>
              <a:t>có</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đường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ống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nước</a:t>
            </a:r>
            <a:r>
              <a:rPr lang="en-US" sz="1200" dirty="0">
                <a:latin typeface="Times New Roman" panose="02020603050405020304" pitchFamily="18" charset="0"/>
                <a:cs typeface="Times New Roman" panose="02020603050405020304" pitchFamily="18" charset="0"/>
              </a:rPr>
              <a:t> ở </a:t>
            </a:r>
            <a:r>
              <a:rPr lang="en-US" sz="1200" dirty="0" err="1">
                <a:latin typeface="Times New Roman" panose="02020603050405020304" pitchFamily="18" charset="0"/>
                <a:cs typeface="Times New Roman" panose="02020603050405020304" pitchFamily="18" charset="0"/>
              </a:rPr>
              <a:t>khu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dưới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sàn</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để khi xảy ra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sự</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cố</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rò</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rỉ</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nước</a:t>
            </a:r>
            <a:r>
              <a:rPr lang="vi-VN" sz="1200" dirty="0">
                <a:latin typeface="Times New Roman" panose="02020603050405020304" pitchFamily="18" charset="0"/>
                <a:cs typeface="Times New Roman" panose="02020603050405020304" pitchFamily="18" charset="0"/>
              </a:rPr>
              <a:t>, người dùng sẽ </a:t>
            </a:r>
            <a:r>
              <a:rPr lang="en-US" sz="1200" dirty="0" err="1">
                <a:latin typeface="Times New Roman" panose="02020603050405020304" pitchFamily="18" charset="0"/>
                <a:cs typeface="Times New Roman" panose="02020603050405020304" pitchFamily="18" charset="0"/>
              </a:rPr>
              <a:t>nhận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được</a:t>
            </a:r>
            <a:r>
              <a:rPr lang="vi-VN"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cảnh</a:t>
            </a:r>
            <a:r>
              <a:rPr lang="vi-VN" sz="1200" dirty="0">
                <a:latin typeface="Times New Roman" panose="02020603050405020304" pitchFamily="18" charset="0"/>
                <a:cs typeface="Times New Roman" panose="02020603050405020304" pitchFamily="18" charset="0"/>
              </a:rPr>
              <a:t> báo kịp thời.</a:t>
            </a:r>
            <a:endParaRPr lang="en-US" sz="1200" dirty="0">
              <a:latin typeface="Times New Roman" panose="02020603050405020304" pitchFamily="18" charset="0"/>
              <a:cs typeface="Times New Roman" panose="02020603050405020304" pitchFamily="18" charset="0"/>
            </a:endParaRPr>
          </a:p>
          <a:p>
            <a:pPr algn="just"/>
            <a:endParaRPr lang="vi-VN" sz="1200" kern="0" dirty="0">
              <a:latin typeface="Times New Roman" panose="02020603050405020304" pitchFamily="18" charset="0"/>
              <a:cs typeface="Times New Roman" panose="02020603050405020304" pitchFamily="18" charset="0"/>
            </a:endParaRPr>
          </a:p>
        </p:txBody>
      </p:sp>
      <p:pic>
        <p:nvPicPr>
          <p:cNvPr id="30" name="Picture 2" descr="Thiết bị vệ sinh thông minh">
            <a:extLst>
              <a:ext uri="{FF2B5EF4-FFF2-40B4-BE49-F238E27FC236}">
                <a16:creationId xmlns:a16="http://schemas.microsoft.com/office/drawing/2014/main" id="{68F56F39-4E1C-4BB9-B787-0C5EA3FD7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1650" y="1243275"/>
            <a:ext cx="4988784" cy="2948679"/>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2">
            <a:extLst>
              <a:ext uri="{FF2B5EF4-FFF2-40B4-BE49-F238E27FC236}">
                <a16:creationId xmlns:a16="http://schemas.microsoft.com/office/drawing/2014/main" id="{247BF02C-CAFE-446F-ADED-D5412924B170}"/>
              </a:ext>
            </a:extLst>
          </p:cNvPr>
          <p:cNvSpPr txBox="1">
            <a:spLocks/>
          </p:cNvSpPr>
          <p:nvPr/>
        </p:nvSpPr>
        <p:spPr>
          <a:xfrm>
            <a:off x="15204756" y="4891177"/>
            <a:ext cx="3457894" cy="166199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1200" kern="0" dirty="0">
                <a:solidFill>
                  <a:srgbClr val="92D050"/>
                </a:solidFill>
                <a:latin typeface="Times New Roman" panose="02020603050405020304" pitchFamily="18" charset="0"/>
                <a:cs typeface="Times New Roman" panose="02020603050405020304" pitchFamily="18" charset="0"/>
              </a:rPr>
              <a:t>Gương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en-US" sz="1200" kern="0" dirty="0">
                <a:latin typeface="Times New Roman" panose="02020603050405020304" pitchFamily="18" charset="0"/>
                <a:cs typeface="Times New Roman" panose="02020603050405020304" pitchFamily="18" charset="0"/>
              </a:rPr>
              <a:t>L</a:t>
            </a:r>
            <a:r>
              <a:rPr lang="vi-VN" sz="1200" kern="0" dirty="0">
                <a:latin typeface="Times New Roman" panose="02020603050405020304" pitchFamily="18" charset="0"/>
                <a:cs typeface="Times New Roman" panose="02020603050405020304" pitchFamily="18" charset="0"/>
              </a:rPr>
              <a:t>à một chiếc gương đa chức năng, có thể được sử dụng như bảng điều khiển nhà thông minh, đồng thời hiển thị thông tin thời tiết</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mua</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sắm</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giải</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trí</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theo</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dõi</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tình</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hình</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sức</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khỏe</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của</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gia</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đình</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bạn</a:t>
            </a:r>
            <a:r>
              <a:rPr lang="en-US" sz="1200" kern="0" dirty="0">
                <a:latin typeface="Times New Roman" panose="02020603050405020304" pitchFamily="18" charset="0"/>
                <a:cs typeface="Times New Roman" panose="02020603050405020304" pitchFamily="18" charset="0"/>
              </a:rPr>
              <a:t>.</a:t>
            </a: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Nút ấn khẩn cấp thông minh</a:t>
            </a:r>
            <a:r>
              <a:rPr lang="en-US" sz="1200" kern="0" dirty="0">
                <a:solidFill>
                  <a:srgbClr val="92D050"/>
                </a:solidFill>
                <a:latin typeface="Times New Roman" panose="02020603050405020304" pitchFamily="18" charset="0"/>
                <a:cs typeface="Times New Roman" panose="02020603050405020304" pitchFamily="18" charset="0"/>
              </a:rPr>
              <a:t>:</a:t>
            </a:r>
            <a:endParaRPr lang="vi-VN" sz="1200" kern="0" dirty="0">
              <a:solidFill>
                <a:srgbClr val="92D050"/>
              </a:solidFill>
              <a:latin typeface="Times New Roman" panose="02020603050405020304" pitchFamily="18" charset="0"/>
              <a:cs typeface="Times New Roman" panose="02020603050405020304" pitchFamily="18" charset="0"/>
            </a:endParaRPr>
          </a:p>
          <a:p>
            <a:pPr algn="just"/>
            <a:r>
              <a:rPr lang="vi-VN" sz="1200" kern="0" dirty="0">
                <a:latin typeface="Times New Roman" panose="02020603050405020304" pitchFamily="18" charset="0"/>
                <a:cs typeface="Times New Roman" panose="02020603050405020304" pitchFamily="18" charset="0"/>
              </a:rPr>
              <a:t>Báo động từ xa cho cả gia đình khi </a:t>
            </a:r>
            <a:r>
              <a:rPr lang="en-US" sz="1200" kern="0" dirty="0" err="1">
                <a:latin typeface="Times New Roman" panose="02020603050405020304" pitchFamily="18" charset="0"/>
                <a:cs typeface="Times New Roman" panose="02020603050405020304" pitchFamily="18" charset="0"/>
              </a:rPr>
              <a:t>có</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người</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gặp</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sự</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cố</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trong</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nhà</a:t>
            </a:r>
            <a:r>
              <a:rPr lang="vi-VN" sz="1200" kern="0" dirty="0">
                <a:latin typeface="Times New Roman" panose="02020603050405020304" pitchFamily="18" charset="0"/>
                <a:cs typeface="Times New Roman" panose="02020603050405020304" pitchFamily="18" charset="0"/>
              </a:rPr>
              <a:t> tắm.</a:t>
            </a:r>
          </a:p>
        </p:txBody>
      </p:sp>
      <p:pic>
        <p:nvPicPr>
          <p:cNvPr id="32" name="Picture 31">
            <a:extLst>
              <a:ext uri="{FF2B5EF4-FFF2-40B4-BE49-F238E27FC236}">
                <a16:creationId xmlns:a16="http://schemas.microsoft.com/office/drawing/2014/main" id="{0EDBD816-5553-4C40-A17C-2E32F79B6D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62050" y="4970145"/>
            <a:ext cx="749808" cy="1935480"/>
          </a:xfrm>
          <a:prstGeom prst="rect">
            <a:avLst/>
          </a:prstGeom>
        </p:spPr>
      </p:pic>
      <p:pic>
        <p:nvPicPr>
          <p:cNvPr id="33" name="Picture 32">
            <a:extLst>
              <a:ext uri="{FF2B5EF4-FFF2-40B4-BE49-F238E27FC236}">
                <a16:creationId xmlns:a16="http://schemas.microsoft.com/office/drawing/2014/main" id="{2A3E71E0-CDFE-4085-AFB8-59D8A948A4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91250" y="4970145"/>
            <a:ext cx="755904" cy="1935480"/>
          </a:xfrm>
          <a:prstGeom prst="rect">
            <a:avLst/>
          </a:prstGeom>
        </p:spPr>
      </p:pic>
      <p:pic>
        <p:nvPicPr>
          <p:cNvPr id="34" name="Picture 33">
            <a:extLst>
              <a:ext uri="{FF2B5EF4-FFF2-40B4-BE49-F238E27FC236}">
                <a16:creationId xmlns:a16="http://schemas.microsoft.com/office/drawing/2014/main" id="{397355D1-A248-4ACC-8643-8B0B5324E1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80449" y="1656208"/>
            <a:ext cx="725885" cy="5249417"/>
          </a:xfrm>
          <a:prstGeom prst="rect">
            <a:avLst/>
          </a:prstGeom>
        </p:spPr>
      </p:pic>
      <p:sp>
        <p:nvSpPr>
          <p:cNvPr id="35" name="TextBox 34">
            <a:extLst>
              <a:ext uri="{FF2B5EF4-FFF2-40B4-BE49-F238E27FC236}">
                <a16:creationId xmlns:a16="http://schemas.microsoft.com/office/drawing/2014/main" id="{1C48FDB7-8F33-4C7F-B787-F2E33A42B700}"/>
              </a:ext>
            </a:extLst>
          </p:cNvPr>
          <p:cNvSpPr txBox="1"/>
          <p:nvPr/>
        </p:nvSpPr>
        <p:spPr>
          <a:xfrm>
            <a:off x="200421" y="6912054"/>
            <a:ext cx="40282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13</a:t>
            </a:r>
          </a:p>
        </p:txBody>
      </p:sp>
      <p:sp>
        <p:nvSpPr>
          <p:cNvPr id="36" name="TextBox 35">
            <a:extLst>
              <a:ext uri="{FF2B5EF4-FFF2-40B4-BE49-F238E27FC236}">
                <a16:creationId xmlns:a16="http://schemas.microsoft.com/office/drawing/2014/main" id="{8C504928-6FBC-4C69-ADCE-4C87E4F723B9}"/>
              </a:ext>
            </a:extLst>
          </p:cNvPr>
          <p:cNvSpPr txBox="1"/>
          <p:nvPr/>
        </p:nvSpPr>
        <p:spPr>
          <a:xfrm>
            <a:off x="19577050" y="6905625"/>
            <a:ext cx="3644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14</a:t>
            </a:r>
          </a:p>
        </p:txBody>
      </p:sp>
      <p:sp>
        <p:nvSpPr>
          <p:cNvPr id="19" name="TextBox 18">
            <a:extLst>
              <a:ext uri="{FF2B5EF4-FFF2-40B4-BE49-F238E27FC236}">
                <a16:creationId xmlns:a16="http://schemas.microsoft.com/office/drawing/2014/main" id="{56C3FF86-98B8-4202-B76D-1A75AE8BF5FF}"/>
              </a:ext>
            </a:extLst>
          </p:cNvPr>
          <p:cNvSpPr txBox="1"/>
          <p:nvPr/>
        </p:nvSpPr>
        <p:spPr>
          <a:xfrm>
            <a:off x="7897178" y="204468"/>
            <a:ext cx="19262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41" name="object 5">
            <a:extLst>
              <a:ext uri="{FF2B5EF4-FFF2-40B4-BE49-F238E27FC236}">
                <a16:creationId xmlns:a16="http://schemas.microsoft.com/office/drawing/2014/main" id="{A10611F5-1979-4F24-A08F-DBF4DABE1F2D}"/>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47" name="TextBox 46">
            <a:extLst>
              <a:ext uri="{FF2B5EF4-FFF2-40B4-BE49-F238E27FC236}">
                <a16:creationId xmlns:a16="http://schemas.microsoft.com/office/drawing/2014/main" id="{75F4BA82-3244-4BB2-9C0E-FE0FE2C38C6E}"/>
              </a:ext>
            </a:extLst>
          </p:cNvPr>
          <p:cNvSpPr txBox="1"/>
          <p:nvPr/>
        </p:nvSpPr>
        <p:spPr>
          <a:xfrm>
            <a:off x="18272268" y="165371"/>
            <a:ext cx="1831831" cy="276999"/>
          </a:xfrm>
          <a:prstGeom prst="rect">
            <a:avLst/>
          </a:prstGeom>
          <a:noFill/>
        </p:spPr>
        <p:txBody>
          <a:bodyPr wrap="square" rtlCol="0">
            <a:spAutoFit/>
          </a:bodyPr>
          <a:lstStyle/>
          <a:p>
            <a:pPr marL="12700" marR="5080" algn="just">
              <a:spcBef>
                <a:spcPts val="95"/>
              </a:spcBef>
            </a:pPr>
            <a:r>
              <a:rPr lang="en-US" sz="1200" spc="50" dirty="0">
                <a:latin typeface="Times New Roman" panose="02020603050405020304" pitchFamily="18" charset="0"/>
                <a:cs typeface="Times New Roman" panose="02020603050405020304" pitchFamily="18" charset="0"/>
              </a:rPr>
              <a:t>wulian.com.vn</a:t>
            </a:r>
          </a:p>
        </p:txBody>
      </p:sp>
      <p:sp>
        <p:nvSpPr>
          <p:cNvPr id="4" name="Content Placeholder 2">
            <a:extLst>
              <a:ext uri="{FF2B5EF4-FFF2-40B4-BE49-F238E27FC236}">
                <a16:creationId xmlns:a16="http://schemas.microsoft.com/office/drawing/2014/main" id="{D05E4CAB-BDE5-47FD-A1B1-3ED8D959A39C}"/>
              </a:ext>
            </a:extLst>
          </p:cNvPr>
          <p:cNvSpPr txBox="1">
            <a:spLocks/>
          </p:cNvSpPr>
          <p:nvPr/>
        </p:nvSpPr>
        <p:spPr>
          <a:xfrm>
            <a:off x="12081730" y="701845"/>
            <a:ext cx="3575304" cy="553998"/>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3600" kern="0" dirty="0">
                <a:solidFill>
                  <a:srgbClr val="92D050"/>
                </a:solidFill>
                <a:latin typeface="Times New Roman" panose="02020603050405020304" pitchFamily="18" charset="0"/>
                <a:cs typeface="Times New Roman" panose="02020603050405020304" pitchFamily="18" charset="0"/>
              </a:rPr>
              <a:t>Phòng tắm</a:t>
            </a:r>
          </a:p>
        </p:txBody>
      </p:sp>
      <p:sp>
        <p:nvSpPr>
          <p:cNvPr id="37" name="TextBox 36">
            <a:extLst>
              <a:ext uri="{FF2B5EF4-FFF2-40B4-BE49-F238E27FC236}">
                <a16:creationId xmlns:a16="http://schemas.microsoft.com/office/drawing/2014/main" id="{65E004D5-6544-44C5-9C55-F9959E89644A}"/>
              </a:ext>
            </a:extLst>
          </p:cNvPr>
          <p:cNvSpPr txBox="1"/>
          <p:nvPr/>
        </p:nvSpPr>
        <p:spPr>
          <a:xfrm>
            <a:off x="3905719" y="1303651"/>
            <a:ext cx="1358531" cy="276999"/>
          </a:xfrm>
          <a:prstGeom prst="rect">
            <a:avLst/>
          </a:prstGeom>
          <a:noFill/>
        </p:spPr>
        <p:txBody>
          <a:bodyPr wrap="square">
            <a:spAutoFit/>
          </a:bodyPr>
          <a:lstStyle/>
          <a:p>
            <a:r>
              <a:rPr lang="en-US" sz="1200" kern="0" dirty="0">
                <a:solidFill>
                  <a:schemeClr val="bg1"/>
                </a:solidFill>
                <a:latin typeface="Times New Roman" panose="02020603050405020304" pitchFamily="18" charset="0"/>
                <a:cs typeface="Times New Roman" panose="02020603050405020304" pitchFamily="18" charset="0"/>
              </a:rPr>
              <a:t> </a:t>
            </a:r>
            <a:r>
              <a:rPr lang="vi-VN" sz="1200" kern="0" dirty="0">
                <a:solidFill>
                  <a:schemeClr val="bg1"/>
                </a:solidFill>
                <a:latin typeface="Times New Roman" panose="02020603050405020304" pitchFamily="18" charset="0"/>
                <a:cs typeface="Times New Roman" panose="02020603050405020304" pitchFamily="18" charset="0"/>
              </a:rPr>
              <a:t>Đề xuất sản phẩm</a:t>
            </a:r>
            <a:endParaRPr lang="en-US" sz="1200" dirty="0"/>
          </a:p>
        </p:txBody>
      </p:sp>
      <p:pic>
        <p:nvPicPr>
          <p:cNvPr id="38" name="Picture 37">
            <a:extLst>
              <a:ext uri="{FF2B5EF4-FFF2-40B4-BE49-F238E27FC236}">
                <a16:creationId xmlns:a16="http://schemas.microsoft.com/office/drawing/2014/main" id="{5A213211-A117-473D-9243-B62BA8D4A3D7}"/>
              </a:ext>
            </a:extLst>
          </p:cNvPr>
          <p:cNvPicPr>
            <a:picLocks noChangeAspect="1"/>
          </p:cNvPicPr>
          <p:nvPr/>
        </p:nvPicPr>
        <p:blipFill rotWithShape="1">
          <a:blip r:embed="rId8"/>
          <a:srcRect t="14647" r="67138" b="61446"/>
          <a:stretch/>
        </p:blipFill>
        <p:spPr>
          <a:xfrm>
            <a:off x="10893396" y="234000"/>
            <a:ext cx="1177189" cy="352090"/>
          </a:xfrm>
          <a:prstGeom prst="rect">
            <a:avLst/>
          </a:prstGeom>
        </p:spPr>
      </p:pic>
      <p:pic>
        <p:nvPicPr>
          <p:cNvPr id="39" name="Picture 38">
            <a:extLst>
              <a:ext uri="{FF2B5EF4-FFF2-40B4-BE49-F238E27FC236}">
                <a16:creationId xmlns:a16="http://schemas.microsoft.com/office/drawing/2014/main" id="{6B569AF4-6DE2-420A-ACB4-54A9CF3B6C1D}"/>
              </a:ext>
            </a:extLst>
          </p:cNvPr>
          <p:cNvPicPr>
            <a:picLocks noChangeAspect="1"/>
          </p:cNvPicPr>
          <p:nvPr/>
        </p:nvPicPr>
        <p:blipFill rotWithShape="1">
          <a:blip r:embed="rId8"/>
          <a:srcRect t="14647" r="67138" b="61446"/>
          <a:stretch/>
        </p:blipFill>
        <p:spPr>
          <a:xfrm>
            <a:off x="531365" y="234000"/>
            <a:ext cx="1177189" cy="352090"/>
          </a:xfrm>
          <a:prstGeom prst="rect">
            <a:avLst/>
          </a:prstGeom>
        </p:spPr>
      </p:pic>
    </p:spTree>
    <p:extLst>
      <p:ext uri="{BB962C8B-B14F-4D97-AF65-F5344CB8AC3E}">
        <p14:creationId xmlns:p14="http://schemas.microsoft.com/office/powerpoint/2010/main" val="253734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A86E2E0B-D86B-43FA-ADB4-D25CE351D18D}"/>
              </a:ext>
            </a:extLst>
          </p:cNvPr>
          <p:cNvSpPr/>
          <p:nvPr/>
        </p:nvSpPr>
        <p:spPr>
          <a:xfrm>
            <a:off x="11017522" y="1038225"/>
            <a:ext cx="8659246" cy="5881882"/>
          </a:xfrm>
          <a:prstGeom prst="rect">
            <a:avLst/>
          </a:prstGeom>
          <a:blipFill>
            <a:blip r:embed="rId3" cstate="print"/>
            <a:stretch>
              <a:fillRect/>
            </a:stretch>
          </a:blipFill>
        </p:spPr>
        <p:txBody>
          <a:bodyPr wrap="square" lIns="0" tIns="0" rIns="0" bIns="0" rtlCol="0"/>
          <a:lstStyle/>
          <a:p>
            <a:endParaRPr/>
          </a:p>
        </p:txBody>
      </p:sp>
      <p:pic>
        <p:nvPicPr>
          <p:cNvPr id="23" name="Picture 22">
            <a:extLst>
              <a:ext uri="{FF2B5EF4-FFF2-40B4-BE49-F238E27FC236}">
                <a16:creationId xmlns:a16="http://schemas.microsoft.com/office/drawing/2014/main" id="{5A70B631-7415-4192-9F2F-781BF9FCA5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7784" y="4869101"/>
            <a:ext cx="2898648" cy="2157984"/>
          </a:xfrm>
          <a:prstGeom prst="rect">
            <a:avLst/>
          </a:prstGeom>
        </p:spPr>
      </p:pic>
      <p:sp>
        <p:nvSpPr>
          <p:cNvPr id="24" name="Rectangle: Rounded Corners 23">
            <a:extLst>
              <a:ext uri="{FF2B5EF4-FFF2-40B4-BE49-F238E27FC236}">
                <a16:creationId xmlns:a16="http://schemas.microsoft.com/office/drawing/2014/main" id="{49D6F1F5-3AFA-4600-AFF3-AA7AA5949995}"/>
              </a:ext>
            </a:extLst>
          </p:cNvPr>
          <p:cNvSpPr/>
          <p:nvPr/>
        </p:nvSpPr>
        <p:spPr>
          <a:xfrm>
            <a:off x="476165" y="4467225"/>
            <a:ext cx="1371600" cy="30596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16D7B3BF-4308-4162-954D-C84367DA9A6B}"/>
              </a:ext>
            </a:extLst>
          </p:cNvPr>
          <p:cNvSpPr txBox="1">
            <a:spLocks/>
          </p:cNvSpPr>
          <p:nvPr/>
        </p:nvSpPr>
        <p:spPr>
          <a:xfrm>
            <a:off x="476165" y="1038225"/>
            <a:ext cx="3273173" cy="166199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3600" kern="0" dirty="0">
                <a:solidFill>
                  <a:srgbClr val="92D050"/>
                </a:solidFill>
                <a:latin typeface="Times New Roman" panose="02020603050405020304" pitchFamily="18" charset="0"/>
                <a:cs typeface="Times New Roman" panose="02020603050405020304" pitchFamily="18" charset="0"/>
              </a:rPr>
              <a:t>Ngoài trời</a:t>
            </a:r>
          </a:p>
          <a:p>
            <a:pPr algn="just"/>
            <a:r>
              <a:rPr lang="vi-VN" sz="1200" kern="0" dirty="0">
                <a:solidFill>
                  <a:sysClr val="windowText" lastClr="000000"/>
                </a:solidFill>
                <a:latin typeface="Times New Roman" panose="02020603050405020304" pitchFamily="18" charset="0"/>
                <a:cs typeface="Times New Roman" panose="02020603050405020304" pitchFamily="18" charset="0"/>
              </a:rPr>
              <a:t>Không gian ngoài trời là khu vực giải trí của gia đình</a:t>
            </a:r>
            <a:r>
              <a:rPr lang="en-US" sz="1200" kern="0" dirty="0">
                <a:solidFill>
                  <a:sysClr val="windowText" lastClr="000000"/>
                </a:solidFill>
                <a:latin typeface="Times New Roman" panose="02020603050405020304" pitchFamily="18" charset="0"/>
                <a:cs typeface="Times New Roman" panose="02020603050405020304" pitchFamily="18" charset="0"/>
              </a:rPr>
              <a:t>,</a:t>
            </a:r>
            <a:r>
              <a:rPr lang="vi-VN" sz="1200" kern="0" dirty="0">
                <a:solidFill>
                  <a:sysClr val="windowText" lastClr="000000"/>
                </a:solidFill>
                <a:latin typeface="Times New Roman" panose="02020603050405020304" pitchFamily="18" charset="0"/>
                <a:cs typeface="Times New Roman" panose="02020603050405020304" pitchFamily="18" charset="0"/>
              </a:rPr>
              <a:t> cần đảm bảo an ninh và quản lý thông minh. Người dùng có thể kiểm tra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và</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điều</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khiển</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từ</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xa</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các</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thiết</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bị</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khu</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vực</a:t>
            </a:r>
            <a:r>
              <a:rPr lang="vi-VN" sz="1200" kern="0" dirty="0">
                <a:solidFill>
                  <a:sysClr val="windowText" lastClr="000000"/>
                </a:solidFill>
                <a:latin typeface="Times New Roman" panose="02020603050405020304" pitchFamily="18" charset="0"/>
                <a:cs typeface="Times New Roman" panose="02020603050405020304" pitchFamily="18" charset="0"/>
              </a:rPr>
              <a:t> ngoài trời bất cứ </a:t>
            </a:r>
            <a:r>
              <a:rPr lang="en-US" sz="1200" kern="0" dirty="0" err="1">
                <a:solidFill>
                  <a:sysClr val="windowText" lastClr="000000"/>
                </a:solidFill>
                <a:latin typeface="Times New Roman" panose="02020603050405020304" pitchFamily="18" charset="0"/>
                <a:cs typeface="Times New Roman" panose="02020603050405020304" pitchFamily="18" charset="0"/>
              </a:rPr>
              <a:t>khi</a:t>
            </a:r>
            <a:r>
              <a:rPr lang="vi-VN" sz="1200" kern="0" dirty="0">
                <a:solidFill>
                  <a:sysClr val="windowText" lastClr="000000"/>
                </a:solidFill>
                <a:latin typeface="Times New Roman" panose="02020603050405020304" pitchFamily="18" charset="0"/>
                <a:cs typeface="Times New Roman" panose="02020603050405020304" pitchFamily="18" charset="0"/>
              </a:rPr>
              <a:t> nào để đảm bảo an ninh </a:t>
            </a:r>
            <a:r>
              <a:rPr lang="en-US" sz="1200" kern="0" dirty="0" err="1">
                <a:solidFill>
                  <a:sysClr val="windowText" lastClr="000000"/>
                </a:solidFill>
                <a:latin typeface="Times New Roman" panose="02020603050405020304" pitchFamily="18" charset="0"/>
                <a:cs typeface="Times New Roman" panose="02020603050405020304" pitchFamily="18" charset="0"/>
              </a:rPr>
              <a:t>cho</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vi-VN" sz="1200" kern="0" dirty="0">
                <a:solidFill>
                  <a:sysClr val="windowText" lastClr="000000"/>
                </a:solidFill>
                <a:latin typeface="Times New Roman" panose="02020603050405020304" pitchFamily="18" charset="0"/>
                <a:cs typeface="Times New Roman" panose="02020603050405020304" pitchFamily="18" charset="0"/>
              </a:rPr>
              <a:t>gia đình</a:t>
            </a:r>
            <a:r>
              <a:rPr lang="en-US" sz="1200" kern="0" dirty="0">
                <a:solidFill>
                  <a:sysClr val="windowText" lastClr="000000"/>
                </a:solidFill>
                <a:latin typeface="Times New Roman" panose="02020603050405020304" pitchFamily="18" charset="0"/>
                <a:cs typeface="Times New Roman" panose="02020603050405020304" pitchFamily="18" charset="0"/>
              </a:rPr>
              <a:t> </a:t>
            </a:r>
            <a:r>
              <a:rPr lang="en-US" sz="1200" kern="0" dirty="0" err="1">
                <a:solidFill>
                  <a:sysClr val="windowText" lastClr="000000"/>
                </a:solidFill>
                <a:latin typeface="Times New Roman" panose="02020603050405020304" pitchFamily="18" charset="0"/>
                <a:cs typeface="Times New Roman" panose="02020603050405020304" pitchFamily="18" charset="0"/>
              </a:rPr>
              <a:t>bạn</a:t>
            </a:r>
            <a:r>
              <a:rPr lang="en-US" sz="1200" kern="0" dirty="0">
                <a:solidFill>
                  <a:sysClr val="windowText" lastClr="000000"/>
                </a:solidFill>
                <a:latin typeface="Times New Roman" panose="02020603050405020304" pitchFamily="18" charset="0"/>
                <a:cs typeface="Times New Roman" panose="02020603050405020304" pitchFamily="18" charset="0"/>
              </a:rPr>
              <a:t>.</a:t>
            </a:r>
          </a:p>
        </p:txBody>
      </p:sp>
      <p:pic>
        <p:nvPicPr>
          <p:cNvPr id="26" name="Content Placeholder 10">
            <a:extLst>
              <a:ext uri="{FF2B5EF4-FFF2-40B4-BE49-F238E27FC236}">
                <a16:creationId xmlns:a16="http://schemas.microsoft.com/office/drawing/2014/main" id="{C886468E-4271-46FF-B86B-133C1EC0C3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5194" y="4877487"/>
            <a:ext cx="752856" cy="1859280"/>
          </a:xfrm>
          <a:prstGeom prst="rect">
            <a:avLst/>
          </a:prstGeom>
        </p:spPr>
      </p:pic>
      <p:sp>
        <p:nvSpPr>
          <p:cNvPr id="27" name="Content Placeholder 2">
            <a:extLst>
              <a:ext uri="{FF2B5EF4-FFF2-40B4-BE49-F238E27FC236}">
                <a16:creationId xmlns:a16="http://schemas.microsoft.com/office/drawing/2014/main" id="{B302FC67-390C-4ED2-89B4-34C036C87D43}"/>
              </a:ext>
            </a:extLst>
          </p:cNvPr>
          <p:cNvSpPr txBox="1">
            <a:spLocks/>
          </p:cNvSpPr>
          <p:nvPr/>
        </p:nvSpPr>
        <p:spPr>
          <a:xfrm>
            <a:off x="476165" y="4538159"/>
            <a:ext cx="3196973" cy="1846659"/>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200" kern="0" dirty="0">
                <a:solidFill>
                  <a:schemeClr val="bg1"/>
                </a:solidFill>
                <a:latin typeface="Times New Roman" panose="02020603050405020304" pitchFamily="18" charset="0"/>
                <a:cs typeface="Times New Roman" panose="02020603050405020304" pitchFamily="18" charset="0"/>
              </a:rPr>
              <a:t>   </a:t>
            </a:r>
            <a:r>
              <a:rPr lang="vi-VN" sz="1200" kern="0" dirty="0">
                <a:solidFill>
                  <a:schemeClr val="bg1"/>
                </a:solidFill>
                <a:latin typeface="Times New Roman" panose="02020603050405020304" pitchFamily="18" charset="0"/>
                <a:cs typeface="Times New Roman" panose="02020603050405020304" pitchFamily="18" charset="0"/>
              </a:rPr>
              <a:t>Đề xuất sản phẩm</a:t>
            </a:r>
            <a:endParaRPr lang="en-US" sz="1200" kern="0" dirty="0">
              <a:solidFill>
                <a:schemeClr val="bg1"/>
              </a:solidFill>
              <a:latin typeface="Times New Roman" panose="02020603050405020304" pitchFamily="18" charset="0"/>
              <a:cs typeface="Times New Roman" panose="02020603050405020304" pitchFamily="18" charset="0"/>
            </a:endParaRP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Hàng rào điện tử hồng ngoại thông minh </a:t>
            </a:r>
            <a:endParaRPr lang="en-US" sz="1200" kern="0" dirty="0">
              <a:solidFill>
                <a:srgbClr val="92D050"/>
              </a:solidFill>
              <a:latin typeface="Times New Roman" panose="02020603050405020304" pitchFamily="18" charset="0"/>
              <a:cs typeface="Times New Roman" panose="02020603050405020304" pitchFamily="18" charset="0"/>
            </a:endParaRPr>
          </a:p>
          <a:p>
            <a:pPr algn="just"/>
            <a:r>
              <a:rPr lang="en-US" sz="1200" kern="0" dirty="0">
                <a:latin typeface="Times New Roman" panose="02020603050405020304" pitchFamily="18" charset="0"/>
                <a:cs typeface="Times New Roman" panose="02020603050405020304" pitchFamily="18" charset="0"/>
              </a:rPr>
              <a:t>Khi </a:t>
            </a:r>
            <a:r>
              <a:rPr lang="en-US" sz="1200" kern="0" dirty="0" err="1">
                <a:latin typeface="Times New Roman" panose="02020603050405020304" pitchFamily="18" charset="0"/>
                <a:cs typeface="Times New Roman" panose="02020603050405020304" pitchFamily="18" charset="0"/>
              </a:rPr>
              <a:t>phát</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hiện</a:t>
            </a:r>
            <a:r>
              <a:rPr lang="en-US" sz="1200" kern="0" dirty="0">
                <a:latin typeface="Times New Roman" panose="02020603050405020304" pitchFamily="18" charset="0"/>
                <a:cs typeface="Times New Roman" panose="02020603050405020304" pitchFamily="18" charset="0"/>
              </a:rPr>
              <a:t> ra </a:t>
            </a:r>
            <a:r>
              <a:rPr lang="en-US" sz="1200" kern="0" dirty="0" err="1">
                <a:latin typeface="Times New Roman" panose="02020603050405020304" pitchFamily="18" charset="0"/>
                <a:cs typeface="Times New Roman" panose="02020603050405020304" pitchFamily="18" charset="0"/>
              </a:rPr>
              <a:t>có</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điều</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bất</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thường</a:t>
            </a:r>
            <a:r>
              <a:rPr lang="vi-VN" sz="1200" kern="0" dirty="0">
                <a:latin typeface="Times New Roman" panose="02020603050405020304" pitchFamily="18" charset="0"/>
                <a:cs typeface="Times New Roman" panose="02020603050405020304" pitchFamily="18" charset="0"/>
              </a:rPr>
              <a:t>, nó sẽ gửi thông điệp báo động cho người dùng. </a:t>
            </a:r>
            <a:endParaRPr lang="en-US" sz="1200" kern="0" dirty="0">
              <a:latin typeface="Times New Roman" panose="02020603050405020304" pitchFamily="18" charset="0"/>
              <a:cs typeface="Times New Roman" panose="02020603050405020304" pitchFamily="18" charset="0"/>
            </a:endParaRPr>
          </a:p>
          <a:p>
            <a:pPr algn="just"/>
            <a:endParaRPr lang="en-US" sz="1200" kern="0" dirty="0">
              <a:latin typeface="Times New Roman" panose="02020603050405020304" pitchFamily="18" charset="0"/>
              <a:cs typeface="Times New Roman" panose="02020603050405020304" pitchFamily="18" charset="0"/>
            </a:endParaRPr>
          </a:p>
          <a:p>
            <a:pPr algn="just"/>
            <a:endParaRPr lang="vi-VN" sz="1200" kern="0" dirty="0">
              <a:latin typeface="Times New Roman" panose="02020603050405020304" pitchFamily="18" charset="0"/>
              <a:cs typeface="Times New Roman" panose="02020603050405020304" pitchFamily="18" charset="0"/>
            </a:endParaRPr>
          </a:p>
          <a:p>
            <a:pPr algn="just"/>
            <a:r>
              <a:rPr lang="vi-VN" sz="1200" kern="0" dirty="0">
                <a:solidFill>
                  <a:srgbClr val="92D050"/>
                </a:solidFill>
                <a:latin typeface="Times New Roman" panose="02020603050405020304" pitchFamily="18" charset="0"/>
                <a:cs typeface="Times New Roman" panose="02020603050405020304" pitchFamily="18" charset="0"/>
              </a:rPr>
              <a:t>Van nước thông minh </a:t>
            </a:r>
          </a:p>
          <a:p>
            <a:pPr algn="just"/>
            <a:r>
              <a:rPr lang="vi-VN" sz="1200" kern="0" dirty="0">
                <a:latin typeface="Times New Roman" panose="02020603050405020304" pitchFamily="18" charset="0"/>
                <a:cs typeface="Times New Roman" panose="02020603050405020304" pitchFamily="18" charset="0"/>
              </a:rPr>
              <a:t>Hỗ trợ điều khiển từ xa nguồn nước. Người dùng có thể tưới vườn khi </a:t>
            </a:r>
            <a:r>
              <a:rPr lang="en-US" sz="1200" kern="0" dirty="0" err="1">
                <a:latin typeface="Times New Roman" panose="02020603050405020304" pitchFamily="18" charset="0"/>
                <a:cs typeface="Times New Roman" panose="02020603050405020304" pitchFamily="18" charset="0"/>
              </a:rPr>
              <a:t>không</a:t>
            </a:r>
            <a:r>
              <a:rPr lang="en-US" sz="1200" kern="0" dirty="0">
                <a:latin typeface="Times New Roman" panose="02020603050405020304" pitchFamily="18" charset="0"/>
                <a:cs typeface="Times New Roman" panose="02020603050405020304" pitchFamily="18" charset="0"/>
              </a:rPr>
              <a:t> ở </a:t>
            </a:r>
            <a:r>
              <a:rPr lang="en-US" sz="1200" kern="0" dirty="0" err="1">
                <a:latin typeface="Times New Roman" panose="02020603050405020304" pitchFamily="18" charset="0"/>
                <a:cs typeface="Times New Roman" panose="02020603050405020304" pitchFamily="18" charset="0"/>
              </a:rPr>
              <a:t>nhà</a:t>
            </a:r>
            <a:endParaRPr lang="vi-VN" sz="1200" kern="0" dirty="0">
              <a:latin typeface="Times New Roman" panose="02020603050405020304" pitchFamily="18" charset="0"/>
              <a:cs typeface="Times New Roman" panose="02020603050405020304" pitchFamily="18" charset="0"/>
            </a:endParaRPr>
          </a:p>
        </p:txBody>
      </p:sp>
      <p:sp>
        <p:nvSpPr>
          <p:cNvPr id="28" name="Content Placeholder 2">
            <a:extLst>
              <a:ext uri="{FF2B5EF4-FFF2-40B4-BE49-F238E27FC236}">
                <a16:creationId xmlns:a16="http://schemas.microsoft.com/office/drawing/2014/main" id="{52AF3542-24F3-4D79-A9F3-7D9D46EB4159}"/>
              </a:ext>
            </a:extLst>
          </p:cNvPr>
          <p:cNvSpPr txBox="1">
            <a:spLocks/>
          </p:cNvSpPr>
          <p:nvPr/>
        </p:nvSpPr>
        <p:spPr>
          <a:xfrm>
            <a:off x="5632450" y="4817404"/>
            <a:ext cx="2816160" cy="738664"/>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vi-VN" sz="1200" kern="0" dirty="0">
                <a:solidFill>
                  <a:srgbClr val="92D050"/>
                </a:solidFill>
                <a:latin typeface="Times New Roman" panose="02020603050405020304" pitchFamily="18" charset="0"/>
                <a:cs typeface="Times New Roman" panose="02020603050405020304" pitchFamily="18" charset="0"/>
              </a:rPr>
              <a:t>Camera ngoài trời</a:t>
            </a:r>
          </a:p>
          <a:p>
            <a:pPr algn="just"/>
            <a:r>
              <a:rPr lang="vi-VN" sz="1200" kern="0" dirty="0">
                <a:latin typeface="Times New Roman" panose="02020603050405020304" pitchFamily="18" charset="0"/>
                <a:cs typeface="Times New Roman" panose="02020603050405020304" pitchFamily="18" charset="0"/>
              </a:rPr>
              <a:t>Camera 1080P có khả năng quay mọi hướng</a:t>
            </a:r>
            <a:r>
              <a:rPr lang="en-US" sz="1200" kern="0" dirty="0">
                <a:latin typeface="Times New Roman" panose="02020603050405020304" pitchFamily="18" charset="0"/>
                <a:cs typeface="Times New Roman" panose="02020603050405020304" pitchFamily="18" charset="0"/>
              </a:rPr>
              <a:t>, t</a:t>
            </a:r>
            <a:r>
              <a:rPr lang="vi-VN" sz="1200" kern="0" dirty="0">
                <a:latin typeface="Times New Roman" panose="02020603050405020304" pitchFamily="18" charset="0"/>
                <a:cs typeface="Times New Roman" panose="02020603050405020304" pitchFamily="18" charset="0"/>
              </a:rPr>
              <a:t>hích nghi với môi trường ngoài trời. Hỗ trợ cả chế độ </a:t>
            </a:r>
            <a:r>
              <a:rPr lang="en-US" sz="1200" kern="0" dirty="0" err="1">
                <a:latin typeface="Times New Roman" panose="02020603050405020304" pitchFamily="18" charset="0"/>
                <a:cs typeface="Times New Roman" panose="02020603050405020304" pitchFamily="18" charset="0"/>
              </a:rPr>
              <a:t>có</a:t>
            </a:r>
            <a:r>
              <a:rPr lang="en-US" sz="1200" kern="0" dirty="0">
                <a:latin typeface="Times New Roman" panose="02020603050405020304" pitchFamily="18" charset="0"/>
                <a:cs typeface="Times New Roman" panose="02020603050405020304" pitchFamily="18" charset="0"/>
              </a:rPr>
              <a:t> </a:t>
            </a:r>
            <a:r>
              <a:rPr lang="vi-VN" sz="1200" kern="0" dirty="0">
                <a:latin typeface="Times New Roman" panose="02020603050405020304" pitchFamily="18" charset="0"/>
                <a:cs typeface="Times New Roman" panose="02020603050405020304" pitchFamily="18" charset="0"/>
              </a:rPr>
              <a:t>dây và không dây</a:t>
            </a:r>
            <a:endParaRPr lang="en-US" sz="1200" kern="0" dirty="0">
              <a:latin typeface="Times New Roman" panose="02020603050405020304" pitchFamily="18" charset="0"/>
              <a:cs typeface="Times New Roman" panose="02020603050405020304" pitchFamily="18" charset="0"/>
            </a:endParaRPr>
          </a:p>
        </p:txBody>
      </p:sp>
      <p:graphicFrame>
        <p:nvGraphicFramePr>
          <p:cNvPr id="29" name="Object 28">
            <a:extLst>
              <a:ext uri="{FF2B5EF4-FFF2-40B4-BE49-F238E27FC236}">
                <a16:creationId xmlns:a16="http://schemas.microsoft.com/office/drawing/2014/main" id="{1960B9C8-A578-46B0-9102-EA0F33D420BE}"/>
              </a:ext>
            </a:extLst>
          </p:cNvPr>
          <p:cNvGraphicFramePr>
            <a:graphicFrameLocks noChangeAspect="1"/>
          </p:cNvGraphicFramePr>
          <p:nvPr>
            <p:extLst>
              <p:ext uri="{D42A27DB-BD31-4B8C-83A1-F6EECF244321}">
                <p14:modId xmlns:p14="http://schemas.microsoft.com/office/powerpoint/2010/main" val="1325637002"/>
              </p:ext>
            </p:extLst>
          </p:nvPr>
        </p:nvGraphicFramePr>
        <p:xfrm>
          <a:off x="3965193" y="524979"/>
          <a:ext cx="5493451" cy="3919261"/>
        </p:xfrm>
        <a:graphic>
          <a:graphicData uri="http://schemas.openxmlformats.org/presentationml/2006/ole">
            <mc:AlternateContent xmlns:mc="http://schemas.openxmlformats.org/markup-compatibility/2006">
              <mc:Choice xmlns:v="urn:schemas-microsoft-com:vml" Requires="v">
                <p:oleObj name="CorelDRAW" r:id="rId6" imgW="2826137" imgH="1906632" progId="CorelDraw.Graphic.21">
                  <p:embed/>
                </p:oleObj>
              </mc:Choice>
              <mc:Fallback>
                <p:oleObj name="CorelDRAW" r:id="rId6" imgW="2826137" imgH="1906632" progId="CorelDraw.Graphic.21">
                  <p:embed/>
                  <p:pic>
                    <p:nvPicPr>
                      <p:cNvPr id="9" name="Object 8">
                        <a:extLst>
                          <a:ext uri="{FF2B5EF4-FFF2-40B4-BE49-F238E27FC236}">
                            <a16:creationId xmlns:a16="http://schemas.microsoft.com/office/drawing/2014/main" id="{847F7151-6885-4202-B7DA-56D2EF02F172}"/>
                          </a:ext>
                        </a:extLst>
                      </p:cNvPr>
                      <p:cNvPicPr/>
                      <p:nvPr/>
                    </p:nvPicPr>
                    <p:blipFill>
                      <a:blip r:embed="rId7"/>
                      <a:stretch>
                        <a:fillRect/>
                      </a:stretch>
                    </p:blipFill>
                    <p:spPr>
                      <a:xfrm>
                        <a:off x="3965193" y="524979"/>
                        <a:ext cx="5493451" cy="3919261"/>
                      </a:xfrm>
                      <a:prstGeom prst="rect">
                        <a:avLst/>
                      </a:prstGeom>
                    </p:spPr>
                  </p:pic>
                </p:oleObj>
              </mc:Fallback>
            </mc:AlternateContent>
          </a:graphicData>
        </a:graphic>
      </p:graphicFrame>
      <p:sp>
        <p:nvSpPr>
          <p:cNvPr id="30" name="Title 3">
            <a:extLst>
              <a:ext uri="{FF2B5EF4-FFF2-40B4-BE49-F238E27FC236}">
                <a16:creationId xmlns:a16="http://schemas.microsoft.com/office/drawing/2014/main" id="{E9191ED8-5D82-4203-9430-B6C1D7C099DA}"/>
              </a:ext>
            </a:extLst>
          </p:cNvPr>
          <p:cNvSpPr>
            <a:spLocks noGrp="1"/>
          </p:cNvSpPr>
          <p:nvPr>
            <p:ph type="title"/>
          </p:nvPr>
        </p:nvSpPr>
        <p:spPr>
          <a:xfrm>
            <a:off x="12303803" y="1647825"/>
            <a:ext cx="6324598" cy="1478340"/>
          </a:xfrm>
        </p:spPr>
        <p:txBody>
          <a:bodyPr/>
          <a:lstStyle/>
          <a:p>
            <a:pPr algn="ctr"/>
            <a:r>
              <a:rPr lang="en-US" sz="3600" dirty="0">
                <a:solidFill>
                  <a:srgbClr val="92D050"/>
                </a:solidFill>
                <a:latin typeface="Times New Roman" panose="02020603050405020304" pitchFamily="18" charset="0"/>
                <a:cs typeface="Times New Roman" panose="02020603050405020304" pitchFamily="18" charset="0"/>
              </a:rPr>
              <a:t>HỆ SINH THÁI WULIAN SMARTHOME</a:t>
            </a:r>
            <a:br>
              <a:rPr lang="en-US" sz="3600" dirty="0">
                <a:solidFill>
                  <a:srgbClr val="92D050"/>
                </a:solidFill>
                <a:latin typeface="Times New Roman" panose="02020603050405020304" pitchFamily="18" charset="0"/>
                <a:cs typeface="Times New Roman" panose="02020603050405020304" pitchFamily="18" charset="0"/>
              </a:rPr>
            </a:br>
            <a:endParaRPr lang="en-US" sz="3600" dirty="0">
              <a:solidFill>
                <a:srgbClr val="92D050"/>
              </a:solidFill>
            </a:endParaRPr>
          </a:p>
        </p:txBody>
      </p:sp>
      <p:sp>
        <p:nvSpPr>
          <p:cNvPr id="31" name="TextBox 30">
            <a:extLst>
              <a:ext uri="{FF2B5EF4-FFF2-40B4-BE49-F238E27FC236}">
                <a16:creationId xmlns:a16="http://schemas.microsoft.com/office/drawing/2014/main" id="{8266619A-E65E-4CFF-AB80-0FDB5CB9851E}"/>
              </a:ext>
            </a:extLst>
          </p:cNvPr>
          <p:cNvSpPr txBox="1"/>
          <p:nvPr/>
        </p:nvSpPr>
        <p:spPr>
          <a:xfrm>
            <a:off x="200421" y="6912054"/>
            <a:ext cx="402829"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15</a:t>
            </a:r>
          </a:p>
        </p:txBody>
      </p:sp>
      <p:sp>
        <p:nvSpPr>
          <p:cNvPr id="32" name="TextBox 31">
            <a:extLst>
              <a:ext uri="{FF2B5EF4-FFF2-40B4-BE49-F238E27FC236}">
                <a16:creationId xmlns:a16="http://schemas.microsoft.com/office/drawing/2014/main" id="{EDA5496B-B4EB-4E21-81E2-74F6F0D08C23}"/>
              </a:ext>
            </a:extLst>
          </p:cNvPr>
          <p:cNvSpPr txBox="1"/>
          <p:nvPr/>
        </p:nvSpPr>
        <p:spPr>
          <a:xfrm>
            <a:off x="19577050" y="6905625"/>
            <a:ext cx="364448"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16</a:t>
            </a:r>
          </a:p>
        </p:txBody>
      </p:sp>
      <p:sp>
        <p:nvSpPr>
          <p:cNvPr id="19" name="TextBox 18">
            <a:extLst>
              <a:ext uri="{FF2B5EF4-FFF2-40B4-BE49-F238E27FC236}">
                <a16:creationId xmlns:a16="http://schemas.microsoft.com/office/drawing/2014/main" id="{7B7D152B-AEED-465B-9BB9-4E95020B071A}"/>
              </a:ext>
            </a:extLst>
          </p:cNvPr>
          <p:cNvSpPr txBox="1"/>
          <p:nvPr/>
        </p:nvSpPr>
        <p:spPr>
          <a:xfrm>
            <a:off x="7897178" y="204468"/>
            <a:ext cx="1773871" cy="461665"/>
          </a:xfrm>
          <a:prstGeom prst="rect">
            <a:avLst/>
          </a:prstGeom>
          <a:noFill/>
        </p:spPr>
        <p:txBody>
          <a:bodyPr wrap="square" rtlCol="0">
            <a:spAutoFit/>
          </a:bodyPr>
          <a:lstStyle/>
          <a:p>
            <a:r>
              <a:rPr lang="en-US" sz="1200" spc="50" dirty="0">
                <a:latin typeface="Times New Roman" panose="02020603050405020304" pitchFamily="18" charset="0"/>
                <a:cs typeface="Times New Roman" panose="02020603050405020304" pitchFamily="18" charset="0"/>
              </a:rPr>
              <a:t>http://www.</a:t>
            </a:r>
            <a:r>
              <a:rPr lang="vi-VN" sz="1200" spc="50" dirty="0">
                <a:latin typeface="Times New Roman" panose="02020603050405020304" pitchFamily="18" charset="0"/>
                <a:cs typeface="Times New Roman" panose="02020603050405020304" pitchFamily="18" charset="0"/>
              </a:rPr>
              <a:t>linkfast</a:t>
            </a:r>
            <a:r>
              <a:rPr lang="en-US" sz="1200" spc="50" dirty="0">
                <a:latin typeface="Times New Roman" panose="02020603050405020304" pitchFamily="18" charset="0"/>
                <a:cs typeface="Times New Roman" panose="02020603050405020304" pitchFamily="18" charset="0"/>
              </a:rPr>
              <a:t>.vn/</a:t>
            </a:r>
          </a:p>
          <a:p>
            <a:endParaRPr lang="en-US" sz="1200" i="1" dirty="0">
              <a:latin typeface="Times New Roman" panose="02020603050405020304" pitchFamily="18" charset="0"/>
              <a:cs typeface="Times New Roman" panose="02020603050405020304" pitchFamily="18" charset="0"/>
            </a:endParaRPr>
          </a:p>
        </p:txBody>
      </p:sp>
      <p:sp>
        <p:nvSpPr>
          <p:cNvPr id="37" name="object 5">
            <a:extLst>
              <a:ext uri="{FF2B5EF4-FFF2-40B4-BE49-F238E27FC236}">
                <a16:creationId xmlns:a16="http://schemas.microsoft.com/office/drawing/2014/main" id="{AB1ECF5B-FD59-4A7B-94F2-1381DA9ADBE8}"/>
              </a:ext>
            </a:extLst>
          </p:cNvPr>
          <p:cNvSpPr/>
          <p:nvPr/>
        </p:nvSpPr>
        <p:spPr>
          <a:xfrm>
            <a:off x="10154705" y="507775"/>
            <a:ext cx="2069464" cy="86995"/>
          </a:xfrm>
          <a:custGeom>
            <a:avLst/>
            <a:gdLst/>
            <a:ahLst/>
            <a:cxnLst/>
            <a:rect l="l" t="t" r="r" b="b"/>
            <a:pathLst>
              <a:path w="2069464" h="86994">
                <a:moveTo>
                  <a:pt x="1659225" y="0"/>
                </a:moveTo>
                <a:lnTo>
                  <a:pt x="1351327" y="2590"/>
                </a:lnTo>
                <a:lnTo>
                  <a:pt x="992032" y="12519"/>
                </a:lnTo>
                <a:lnTo>
                  <a:pt x="581585" y="31943"/>
                </a:lnTo>
                <a:lnTo>
                  <a:pt x="479040" y="38005"/>
                </a:lnTo>
                <a:lnTo>
                  <a:pt x="0" y="71940"/>
                </a:lnTo>
                <a:lnTo>
                  <a:pt x="0" y="86371"/>
                </a:lnTo>
                <a:lnTo>
                  <a:pt x="644572" y="40790"/>
                </a:lnTo>
                <a:lnTo>
                  <a:pt x="797271" y="31940"/>
                </a:lnTo>
                <a:lnTo>
                  <a:pt x="1162155" y="14876"/>
                </a:lnTo>
                <a:lnTo>
                  <a:pt x="1481200" y="5568"/>
                </a:lnTo>
                <a:lnTo>
                  <a:pt x="1748902" y="2611"/>
                </a:lnTo>
                <a:lnTo>
                  <a:pt x="1925239" y="2611"/>
                </a:lnTo>
                <a:lnTo>
                  <a:pt x="1659225" y="0"/>
                </a:lnTo>
                <a:close/>
              </a:path>
              <a:path w="2069464" h="86994">
                <a:moveTo>
                  <a:pt x="1925239" y="2611"/>
                </a:moveTo>
                <a:lnTo>
                  <a:pt x="1748902" y="2611"/>
                </a:lnTo>
                <a:lnTo>
                  <a:pt x="1855970" y="2842"/>
                </a:lnTo>
                <a:lnTo>
                  <a:pt x="2069392" y="6010"/>
                </a:lnTo>
                <a:lnTo>
                  <a:pt x="1925239" y="2611"/>
                </a:lnTo>
                <a:close/>
              </a:path>
            </a:pathLst>
          </a:custGeom>
          <a:solidFill>
            <a:srgbClr val="EFEEEF">
              <a:alpha val="17631"/>
            </a:srgbClr>
          </a:solidFill>
        </p:spPr>
        <p:txBody>
          <a:bodyPr wrap="square" lIns="0" tIns="0" rIns="0" bIns="0" rtlCol="0"/>
          <a:lstStyle/>
          <a:p>
            <a:endParaRPr/>
          </a:p>
        </p:txBody>
      </p:sp>
      <p:sp>
        <p:nvSpPr>
          <p:cNvPr id="43" name="TextBox 42">
            <a:extLst>
              <a:ext uri="{FF2B5EF4-FFF2-40B4-BE49-F238E27FC236}">
                <a16:creationId xmlns:a16="http://schemas.microsoft.com/office/drawing/2014/main" id="{ED579385-1813-48BF-8346-77A945C5F76D}"/>
              </a:ext>
            </a:extLst>
          </p:cNvPr>
          <p:cNvSpPr txBox="1"/>
          <p:nvPr/>
        </p:nvSpPr>
        <p:spPr>
          <a:xfrm>
            <a:off x="18272269" y="165371"/>
            <a:ext cx="1561490"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wulian.com.vn</a:t>
            </a:r>
          </a:p>
        </p:txBody>
      </p:sp>
      <p:pic>
        <p:nvPicPr>
          <p:cNvPr id="18" name="Picture 17">
            <a:extLst>
              <a:ext uri="{FF2B5EF4-FFF2-40B4-BE49-F238E27FC236}">
                <a16:creationId xmlns:a16="http://schemas.microsoft.com/office/drawing/2014/main" id="{A1CFB0AE-25DB-4B55-A439-33090ACF6CB2}"/>
              </a:ext>
            </a:extLst>
          </p:cNvPr>
          <p:cNvPicPr>
            <a:picLocks noChangeAspect="1"/>
          </p:cNvPicPr>
          <p:nvPr/>
        </p:nvPicPr>
        <p:blipFill rotWithShape="1">
          <a:blip r:embed="rId8"/>
          <a:srcRect t="14647" r="67138" b="61446"/>
          <a:stretch/>
        </p:blipFill>
        <p:spPr>
          <a:xfrm>
            <a:off x="10893396" y="234000"/>
            <a:ext cx="1177189" cy="352090"/>
          </a:xfrm>
          <a:prstGeom prst="rect">
            <a:avLst/>
          </a:prstGeom>
        </p:spPr>
      </p:pic>
      <p:pic>
        <p:nvPicPr>
          <p:cNvPr id="20" name="Picture 19">
            <a:extLst>
              <a:ext uri="{FF2B5EF4-FFF2-40B4-BE49-F238E27FC236}">
                <a16:creationId xmlns:a16="http://schemas.microsoft.com/office/drawing/2014/main" id="{2896D36C-B3DF-410D-91C3-E19A20BA71A6}"/>
              </a:ext>
            </a:extLst>
          </p:cNvPr>
          <p:cNvPicPr>
            <a:picLocks noChangeAspect="1"/>
          </p:cNvPicPr>
          <p:nvPr/>
        </p:nvPicPr>
        <p:blipFill rotWithShape="1">
          <a:blip r:embed="rId8"/>
          <a:srcRect t="14647" r="67138" b="61446"/>
          <a:stretch/>
        </p:blipFill>
        <p:spPr>
          <a:xfrm>
            <a:off x="531365" y="234000"/>
            <a:ext cx="1177189" cy="352090"/>
          </a:xfrm>
          <a:prstGeom prst="rect">
            <a:avLst/>
          </a:prstGeom>
        </p:spPr>
      </p:pic>
    </p:spTree>
    <p:extLst>
      <p:ext uri="{BB962C8B-B14F-4D97-AF65-F5344CB8AC3E}">
        <p14:creationId xmlns:p14="http://schemas.microsoft.com/office/powerpoint/2010/main" val="2644223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1212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28894</TotalTime>
  <Words>8433</Words>
  <Application>Microsoft Office PowerPoint</Application>
  <PresentationFormat>Custom</PresentationFormat>
  <Paragraphs>1043</Paragraphs>
  <Slides>16</Slides>
  <Notes>16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Arial</vt:lpstr>
      <vt:lpstr>Calibri</vt:lpstr>
      <vt:lpstr>PingFang SC Medium</vt:lpstr>
      <vt:lpstr>PingFang SC Regular</vt:lpstr>
      <vt:lpstr>Times New Roman</vt:lpstr>
      <vt:lpstr>Office Theme</vt:lpstr>
      <vt:lpstr>CorelDRAW</vt:lpstr>
      <vt:lpstr>PowerPoint Presentation</vt:lpstr>
      <vt:lpstr>PowerPoint Presentation</vt:lpstr>
      <vt:lpstr>PowerPoint Presentation</vt:lpstr>
      <vt:lpstr>PowerPoint Presentation</vt:lpstr>
      <vt:lpstr>PowerPoint Presentation</vt:lpstr>
      <vt:lpstr>Ngăn chặn hỏa hoạn và rò rỉ nước An toàn và tiết kiệm năng lượng Với các giải pháp công nghệ thông minh, thời gian phát hiện nồng độ khí, khói và nước ngay lập tức, đảm bảo an ninh nhà bếp và giảm lãng phí năng lượng thông qua kiểm soát liên kết. Cuộc sống tươi đẹp với âm thanh và màu sắc Được trang bị hệ thống âm thanh đa vùng giúp không gian phòng bếp của bạn trở nên tuyệt vời.</vt:lpstr>
      <vt:lpstr>Đối với phòng khách, bạn có thể thiết lập các ngữ cảnh khác nhau (tiếp khách, phòng chiếu phim, giải trí,…) để làm cho không gian trở nên không giới hạn. Bạn có thể điều khiển ánh sáng, rèm, điều hòa không khí và các thiết bị gia dụng khác thông qua thiết bị đầu cuối thông minh.</vt:lpstr>
      <vt:lpstr>PowerPoint Presentation</vt:lpstr>
      <vt:lpstr>HỆ SINH THÁI WULIAN SMARTHOME </vt:lpstr>
      <vt:lpstr>Gateway (Lite)  WL-ZGWMUPW-G000-1</vt:lpstr>
      <vt:lpstr>5.1 Dòng sản phẩm Salute</vt:lpstr>
      <vt:lpstr>Bộ điều khiển điều hòa VRV (single unit) B02-01D1RJ </vt:lpstr>
      <vt:lpstr>Echo</vt:lpstr>
      <vt:lpstr>PowerPoint Presentation</vt:lpstr>
      <vt:lpstr>Giải pháp cho loại hình Nhà 3 phòng ngủ 2 phòng khách</vt:lpstr>
      <vt:lpstr>GIẢI PHÁP CHO LOẠI HÌNH NHÀ BIỆT THỰ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2020wulian产品手册_v6</dc:title>
  <dc:creator>thao</dc:creator>
  <cp:lastModifiedBy>Longka</cp:lastModifiedBy>
  <cp:revision>868</cp:revision>
  <cp:lastPrinted>2020-11-17T10:38:36Z</cp:lastPrinted>
  <dcterms:created xsi:type="dcterms:W3CDTF">2020-04-20T01:47:23Z</dcterms:created>
  <dcterms:modified xsi:type="dcterms:W3CDTF">2021-02-27T08:27:24Z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2020-04-20T00:00:00Z</vt:filetime>
  </property>
  <property fmtid="{D5CDD505-2E9C-101B-9397-08002B2CF9AE}" pid="3" name="Creator">
    <vt:lpwstr>Adobe Illustrator CC 22.0 (Windows)</vt:lpwstr>
  </property>
  <property fmtid="{D5CDD505-2E9C-101B-9397-08002B2CF9AE}" pid="4" name="LastSaved">
    <vt:filetime>2020-04-20T00:00:00Z</vt:filetime>
  </property>
</Properties>
</file>